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 id="2147483657" r:id="rId2"/>
  </p:sldMasterIdLst>
  <p:notesMasterIdLst>
    <p:notesMasterId r:id="rId3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40"/>
    <p:restoredTop sz="94541"/>
  </p:normalViewPr>
  <p:slideViewPr>
    <p:cSldViewPr snapToGrid="0" snapToObjects="1">
      <p:cViewPr varScale="1">
        <p:scale>
          <a:sx n="67" d="100"/>
          <a:sy n="67" d="100"/>
        </p:scale>
        <p:origin x="6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3945089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0324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75663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65541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51511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06483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0843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8576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45474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4377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2331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10295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91923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73203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2273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39438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88741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33254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61999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3831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802243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2476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58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0700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99996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611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91587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1757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1606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133758" y="6298003"/>
            <a:ext cx="9010242" cy="25269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112427" y="6231889"/>
            <a:ext cx="8926642" cy="483704"/>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6" name="Shape 26"/>
          <p:cNvSpPr txBox="1">
            <a:spLocks noGrp="1"/>
          </p:cNvSpPr>
          <p:nvPr>
            <p:ph type="ftr" idx="11"/>
          </p:nvPr>
        </p:nvSpPr>
        <p:spPr>
          <a:xfrm>
            <a:off x="0" y="6238042"/>
            <a:ext cx="9144000" cy="37597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36512" y="6342974"/>
            <a:ext cx="9107487" cy="29766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142406" y="6354445"/>
            <a:ext cx="9001593" cy="316178"/>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0" y="6354582"/>
            <a:ext cx="9144000" cy="27107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r>
              <a:rPr lang="en-US" sz="3600" b="0" i="0" u="none" strike="noStrike" cap="none" dirty="0" smtClean="0">
                <a:solidFill>
                  <a:srgbClr val="6CB255"/>
                </a:solidFill>
                <a:latin typeface="Arial Black"/>
                <a:ea typeface="Arial Black"/>
                <a:cs typeface="Arial Black"/>
                <a:sym typeface="Arial Black"/>
              </a:rPr>
              <a:t>MACROECONOMICS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12</a:t>
            </a:r>
            <a:r>
              <a:rPr lang="en-US" sz="2000" b="1" i="0" u="none" strike="noStrike" cap="none" dirty="0">
                <a:solidFill>
                  <a:srgbClr val="212F62"/>
                </a:solidFill>
                <a:latin typeface="Arial"/>
                <a:ea typeface="Arial"/>
                <a:cs typeface="Arial"/>
                <a:sym typeface="Arial"/>
              </a:rPr>
              <a:t> The Keynesian Perspective</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75" name="Shape 75" descr="OpenStax logo"/>
          <p:cNvPicPr preferRelativeResize="0"/>
          <p:nvPr/>
        </p:nvPicPr>
        <p:blipFill rotWithShape="1">
          <a:blip r:embed="rId3">
            <a:alphaModFix/>
          </a:blip>
          <a:srcRect/>
          <a:stretch/>
        </p:blipFill>
        <p:spPr>
          <a:xfrm>
            <a:off x="7610087" y="5542421"/>
            <a:ext cx="1222295" cy="833203"/>
          </a:xfrm>
          <a:prstGeom prst="rect">
            <a:avLst/>
          </a:prstGeom>
          <a:noFill/>
          <a:ln>
            <a:noFill/>
          </a:ln>
        </p:spPr>
      </p:pic>
      <p:pic>
        <p:nvPicPr>
          <p:cNvPr id="5" name="Picture 4" descr="Macroeconomics second edition cove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What Determines Net Exports?</a:t>
            </a:r>
          </a:p>
        </p:txBody>
      </p:sp>
      <p:sp>
        <p:nvSpPr>
          <p:cNvPr id="140" name="Shape 140"/>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Since we define aggregate demand as spending on domestic goods and services, export expenditures add to AD, while import expenditures subtract from AD.</a:t>
            </a:r>
          </a:p>
          <a:p>
            <a:pPr lvl="0" rtl="0">
              <a:spcBef>
                <a:spcPts val="0"/>
              </a:spcBef>
              <a:buNone/>
            </a:pPr>
            <a:endParaRPr/>
          </a:p>
          <a:p>
            <a:pPr marL="457200" lvl="0" indent="-317500" rtl="0">
              <a:spcBef>
                <a:spcPts val="0"/>
              </a:spcBef>
              <a:spcAft>
                <a:spcPts val="0"/>
              </a:spcAft>
              <a:buSzPct val="70000"/>
              <a:buChar char="●"/>
            </a:pPr>
            <a:r>
              <a:rPr lang="en-US"/>
              <a:t>Two sets of factors can cause shifts in export and import demand: </a:t>
            </a:r>
          </a:p>
          <a:p>
            <a:pPr marL="914400" lvl="1" indent="-355600" rtl="0">
              <a:spcBef>
                <a:spcPts val="0"/>
              </a:spcBef>
              <a:spcAft>
                <a:spcPts val="0"/>
              </a:spcAft>
              <a:buSzPct val="100000"/>
            </a:pPr>
            <a:r>
              <a:rPr lang="en-US"/>
              <a:t>changes in relative growth rates between countries</a:t>
            </a:r>
          </a:p>
          <a:p>
            <a:pPr marL="914400" marR="0" lvl="1" indent="-355600" algn="l" rtl="0">
              <a:lnSpc>
                <a:spcPct val="100000"/>
              </a:lnSpc>
              <a:spcBef>
                <a:spcPts val="0"/>
              </a:spcBef>
              <a:spcAft>
                <a:spcPts val="0"/>
              </a:spcAft>
              <a:buClr>
                <a:srgbClr val="6CB255"/>
              </a:buClr>
              <a:buSzPct val="100000"/>
              <a:buFont typeface="Arial"/>
            </a:pPr>
            <a:r>
              <a:rPr lang="en-US"/>
              <a:t>changes in relative prices between countries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12.2 The Building Blocks of Keynesian Analysis</a:t>
            </a:r>
          </a:p>
        </p:txBody>
      </p:sp>
      <p:sp>
        <p:nvSpPr>
          <p:cNvPr id="147" name="Shape 147"/>
          <p:cNvSpPr>
            <a:spLocks noGrp="1"/>
          </p:cNvSpPr>
          <p:nvPr>
            <p:ph type="pic" idx="2"/>
          </p:nvPr>
        </p:nvSpPr>
        <p:spPr>
          <a:xfrm>
            <a:off x="457200" y="1122370"/>
            <a:ext cx="8062800" cy="50403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Keynesian economics focuses on explaining why recessions and depressions occur and offering a policy prescription for minimizing their effects.</a:t>
            </a:r>
          </a:p>
          <a:p>
            <a:pPr lvl="0" rtl="0">
              <a:spcBef>
                <a:spcPts val="0"/>
              </a:spcBef>
              <a:buNone/>
            </a:pPr>
            <a:endParaRPr/>
          </a:p>
          <a:p>
            <a:pPr marL="457200" lvl="0" indent="-317500" rtl="0">
              <a:spcBef>
                <a:spcPts val="0"/>
              </a:spcBef>
              <a:spcAft>
                <a:spcPts val="0"/>
              </a:spcAft>
              <a:buSzPct val="70000"/>
              <a:buChar char="●"/>
            </a:pPr>
            <a:r>
              <a:rPr lang="en-US"/>
              <a:t>The Keynesian view of recession is based on two key building blocks. </a:t>
            </a:r>
          </a:p>
          <a:p>
            <a:pPr marL="914400" lvl="1" indent="-355600" rtl="0">
              <a:spcBef>
                <a:spcPts val="0"/>
              </a:spcBef>
              <a:spcAft>
                <a:spcPts val="0"/>
              </a:spcAft>
              <a:buSzPct val="100000"/>
            </a:pPr>
            <a:r>
              <a:rPr lang="en-US"/>
              <a:t>Aggregate demand is not always automatically high enough to provide firms with an incentive to hire enough workers to reach full employment. </a:t>
            </a:r>
          </a:p>
          <a:p>
            <a:pPr marL="914400" lvl="1" indent="-355600" rtl="0">
              <a:spcBef>
                <a:spcPts val="0"/>
              </a:spcBef>
              <a:buSzPct val="100000"/>
            </a:pPr>
            <a:r>
              <a:rPr lang="en-US"/>
              <a:t>The macroeconomy may adjust only slowly to shifts in aggregate demand because of sticky wages and prices.</a:t>
            </a:r>
          </a:p>
          <a:p>
            <a:pPr lvl="0" indent="457200" rtl="0">
              <a:spcBef>
                <a:spcPts val="0"/>
              </a:spcBef>
              <a:buNone/>
            </a:pPr>
            <a:endParaRPr/>
          </a:p>
          <a:p>
            <a:pPr marL="457200" lvl="0" indent="-317500" rtl="0">
              <a:spcBef>
                <a:spcPts val="0"/>
              </a:spcBef>
              <a:buSzPct val="70000"/>
              <a:buChar char="●"/>
            </a:pPr>
            <a:r>
              <a:rPr lang="en-US" b="1"/>
              <a:t>Sticky wages and prices</a:t>
            </a:r>
            <a:r>
              <a:rPr lang="en-US"/>
              <a:t> - a situation where wages and prices do not fall in response to a decrease in demand, or do not rise in response to an increase in demand.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Wage and Price Stickiness</a:t>
            </a:r>
          </a:p>
        </p:txBody>
      </p:sp>
      <p:sp>
        <p:nvSpPr>
          <p:cNvPr id="154" name="Shape 154"/>
          <p:cNvSpPr>
            <a:spLocks noGrp="1"/>
          </p:cNvSpPr>
          <p:nvPr>
            <p:ph type="pic" idx="2"/>
          </p:nvPr>
        </p:nvSpPr>
        <p:spPr>
          <a:xfrm>
            <a:off x="457200" y="1122375"/>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Keynes pointed out that although AD fluctuated, prices and wages did not immediately respond as economists often expected. </a:t>
            </a:r>
          </a:p>
          <a:p>
            <a:pPr lvl="0" rtl="0">
              <a:spcBef>
                <a:spcPts val="0"/>
              </a:spcBef>
              <a:buNone/>
            </a:pPr>
            <a:endParaRPr/>
          </a:p>
          <a:p>
            <a:pPr marL="457200" lvl="0" indent="-317500" rtl="0">
              <a:spcBef>
                <a:spcPts val="0"/>
              </a:spcBef>
              <a:buSzPct val="70000"/>
              <a:buChar char="●"/>
            </a:pPr>
            <a:r>
              <a:rPr lang="en-US"/>
              <a:t>Instead, prices and wages are “sticky,” making it difficult to restore the economy to full employment and potential GDP. </a:t>
            </a:r>
          </a:p>
          <a:p>
            <a:pPr lvl="0" rtl="0">
              <a:spcBef>
                <a:spcPts val="0"/>
              </a:spcBef>
              <a:buNone/>
            </a:pPr>
            <a:endParaRPr/>
          </a:p>
          <a:p>
            <a:pPr marL="457200" lvl="0" indent="-317500" rtl="0">
              <a:spcBef>
                <a:spcPts val="0"/>
              </a:spcBef>
              <a:buSzPct val="70000"/>
              <a:buChar char="●"/>
            </a:pPr>
            <a:r>
              <a:rPr lang="en-US"/>
              <a:t>Keynes emphasized one particular reason why </a:t>
            </a:r>
            <a:r>
              <a:rPr lang="en-US" u="sng"/>
              <a:t>wages</a:t>
            </a:r>
            <a:r>
              <a:rPr lang="en-US"/>
              <a:t> were sticky: the coordination argument.</a:t>
            </a:r>
          </a:p>
          <a:p>
            <a:pPr lvl="0" rtl="0">
              <a:spcBef>
                <a:spcPts val="0"/>
              </a:spcBef>
              <a:buNone/>
            </a:pPr>
            <a:endParaRPr/>
          </a:p>
          <a:p>
            <a:pPr marL="457200" lvl="0" indent="-317500" rtl="0">
              <a:spcBef>
                <a:spcPts val="0"/>
              </a:spcBef>
              <a:buSzPct val="70000"/>
              <a:buChar char="●"/>
            </a:pPr>
            <a:r>
              <a:rPr lang="en-US" b="1"/>
              <a:t>Coordination argument </a:t>
            </a:r>
            <a:r>
              <a:rPr lang="en-US"/>
              <a:t>- downward wage and price flexibility requires perfect information about the level of lower compensation acceptable to other laborers and market participants.</a:t>
            </a: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Wage and Price Stickiness, Continued</a:t>
            </a:r>
          </a:p>
        </p:txBody>
      </p:sp>
      <p:sp>
        <p:nvSpPr>
          <p:cNvPr id="161" name="Shape 161"/>
          <p:cNvSpPr>
            <a:spLocks noGrp="1"/>
          </p:cNvSpPr>
          <p:nvPr>
            <p:ph type="pic" idx="2"/>
          </p:nvPr>
        </p:nvSpPr>
        <p:spPr>
          <a:xfrm>
            <a:off x="457200" y="1122375"/>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Some modern economists have argued that along with wages, other prices may be sticky too.</a:t>
            </a:r>
          </a:p>
          <a:p>
            <a:pPr lvl="0" rtl="0">
              <a:spcBef>
                <a:spcPts val="0"/>
              </a:spcBef>
              <a:buNone/>
            </a:pPr>
            <a:endParaRPr/>
          </a:p>
          <a:p>
            <a:pPr marL="457200" lvl="0" indent="-317500" rtl="0">
              <a:spcBef>
                <a:spcPts val="0"/>
              </a:spcBef>
              <a:spcAft>
                <a:spcPts val="0"/>
              </a:spcAft>
              <a:buSzPct val="70000"/>
              <a:buChar char="●"/>
            </a:pPr>
            <a:r>
              <a:rPr lang="en-US"/>
              <a:t>When a firm considers changing prices, it must consider two sets of costs.</a:t>
            </a:r>
          </a:p>
          <a:p>
            <a:pPr marL="914400" lvl="1" indent="-355600" rtl="0">
              <a:spcBef>
                <a:spcPts val="0"/>
              </a:spcBef>
              <a:spcAft>
                <a:spcPts val="0"/>
              </a:spcAft>
              <a:buSzPct val="100000"/>
            </a:pPr>
            <a:r>
              <a:rPr lang="en-US"/>
              <a:t>changing prices uses company resources</a:t>
            </a:r>
          </a:p>
          <a:p>
            <a:pPr marL="914400" lvl="1" indent="-355600" rtl="0">
              <a:spcBef>
                <a:spcPts val="0"/>
              </a:spcBef>
              <a:buSzPct val="100000"/>
            </a:pPr>
            <a:r>
              <a:rPr lang="en-US"/>
              <a:t>frequent price changes may leave customers confused or angry</a:t>
            </a:r>
          </a:p>
          <a:p>
            <a:pPr lvl="0" indent="457200" rtl="0">
              <a:spcBef>
                <a:spcPts val="0"/>
              </a:spcBef>
              <a:buNone/>
            </a:pPr>
            <a:endParaRPr/>
          </a:p>
          <a:p>
            <a:pPr marL="457200" lvl="0" indent="-317500" rtl="0">
              <a:spcBef>
                <a:spcPts val="0"/>
              </a:spcBef>
              <a:buSzPct val="70000"/>
              <a:buChar char="●"/>
            </a:pPr>
            <a:r>
              <a:rPr lang="en-US" b="1"/>
              <a:t>Menu costs</a:t>
            </a:r>
            <a:r>
              <a:rPr lang="en-US"/>
              <a:t> - costs firms face in changing prices.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78039"/>
            <a:ext cx="8062800" cy="764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Sticky Prices and Falling Demand in the </a:t>
            </a:r>
          </a:p>
          <a:p>
            <a:pPr marL="0" marR="0" lvl="0" indent="0" algn="l" rtl="0">
              <a:spcBef>
                <a:spcPts val="0"/>
              </a:spcBef>
              <a:buClr>
                <a:srgbClr val="6CB255"/>
              </a:buClr>
              <a:buSzPct val="25000"/>
              <a:buFont typeface="Arial Black"/>
              <a:buNone/>
            </a:pPr>
            <a:r>
              <a:rPr lang="en-US" dirty="0"/>
              <a:t>Labor and Goods Market</a:t>
            </a:r>
          </a:p>
        </p:txBody>
      </p:sp>
      <p:pic>
        <p:nvPicPr>
          <p:cNvPr id="168" name="Shape 168" descr="The two graphs show how sticky wages have varying effects based on whether the market is a labor market or a goods market."/>
          <p:cNvPicPr preferRelativeResize="0">
            <a:picLocks noGrp="1"/>
          </p:cNvPicPr>
          <p:nvPr>
            <p:ph type="pic" idx="2"/>
          </p:nvPr>
        </p:nvPicPr>
        <p:blipFill rotWithShape="1">
          <a:blip r:embed="rId3">
            <a:alphaModFix/>
          </a:blip>
          <a:srcRect/>
          <a:stretch/>
        </p:blipFill>
        <p:spPr>
          <a:xfrm>
            <a:off x="665400" y="995339"/>
            <a:ext cx="7813200" cy="3205200"/>
          </a:xfrm>
          <a:prstGeom prst="rect">
            <a:avLst/>
          </a:prstGeom>
          <a:noFill/>
          <a:ln>
            <a:noFill/>
          </a:ln>
        </p:spPr>
      </p:pic>
      <p:sp>
        <p:nvSpPr>
          <p:cNvPr id="169" name="Shape 169"/>
          <p:cNvSpPr txBox="1">
            <a:spLocks noGrp="1"/>
          </p:cNvSpPr>
          <p:nvPr>
            <p:ph type="body" idx="1"/>
          </p:nvPr>
        </p:nvSpPr>
        <p:spPr>
          <a:xfrm>
            <a:off x="112427" y="4249526"/>
            <a:ext cx="8926642" cy="23859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Char char="●"/>
            </a:pPr>
            <a:r>
              <a:rPr lang="en-US" dirty="0"/>
              <a:t>In both (a) and (b), demand shifts left from D</a:t>
            </a:r>
            <a:r>
              <a:rPr lang="en-US" baseline="-25000" dirty="0"/>
              <a:t>0</a:t>
            </a:r>
            <a:r>
              <a:rPr lang="en-US" dirty="0"/>
              <a:t> to D</a:t>
            </a:r>
            <a:r>
              <a:rPr lang="en-US" baseline="-25000" dirty="0"/>
              <a:t>1</a:t>
            </a:r>
            <a:r>
              <a:rPr lang="en-US" dirty="0"/>
              <a:t>. </a:t>
            </a:r>
          </a:p>
          <a:p>
            <a:pPr marL="457200" marR="0" lvl="0" indent="-317500" algn="l" rtl="0">
              <a:spcBef>
                <a:spcPts val="0"/>
              </a:spcBef>
              <a:spcAft>
                <a:spcPts val="0"/>
              </a:spcAft>
              <a:buClr>
                <a:srgbClr val="6CB255"/>
              </a:buClr>
              <a:buSzPct val="70000"/>
              <a:buChar char="●"/>
            </a:pPr>
            <a:r>
              <a:rPr lang="en-US" dirty="0"/>
              <a:t>However, the wage in (a) and the price in (b) do not immediately decline. </a:t>
            </a:r>
          </a:p>
          <a:p>
            <a:pPr marL="457200" marR="0" lvl="0" indent="-317500" algn="l" rtl="0">
              <a:spcBef>
                <a:spcPts val="0"/>
              </a:spcBef>
              <a:spcAft>
                <a:spcPts val="0"/>
              </a:spcAft>
              <a:buClr>
                <a:srgbClr val="6CB255"/>
              </a:buClr>
              <a:buSzPct val="70000"/>
              <a:buChar char="●"/>
            </a:pPr>
            <a:r>
              <a:rPr lang="en-US" dirty="0"/>
              <a:t>In (a), the quantity demanded of labor at the original wage (W</a:t>
            </a:r>
            <a:r>
              <a:rPr lang="en-US" baseline="-25000" dirty="0"/>
              <a:t>0</a:t>
            </a:r>
            <a:r>
              <a:rPr lang="en-US" dirty="0"/>
              <a:t>) is Q</a:t>
            </a:r>
            <a:r>
              <a:rPr lang="en-US" baseline="-25000" dirty="0"/>
              <a:t>0</a:t>
            </a:r>
            <a:r>
              <a:rPr lang="en-US" dirty="0"/>
              <a:t>, but with the new demand curve for labor (D</a:t>
            </a:r>
            <a:r>
              <a:rPr lang="en-US" baseline="-25000" dirty="0"/>
              <a:t>1</a:t>
            </a:r>
            <a:r>
              <a:rPr lang="en-US" dirty="0"/>
              <a:t>), it will be Q</a:t>
            </a:r>
            <a:r>
              <a:rPr lang="en-US" baseline="-25000" dirty="0"/>
              <a:t>1</a:t>
            </a:r>
            <a:r>
              <a:rPr lang="en-US" dirty="0"/>
              <a:t>.</a:t>
            </a:r>
          </a:p>
          <a:p>
            <a:pPr marL="457200" marR="0" lvl="0" indent="-317500" algn="l" rtl="0">
              <a:spcBef>
                <a:spcPts val="0"/>
              </a:spcBef>
              <a:spcAft>
                <a:spcPts val="0"/>
              </a:spcAft>
              <a:buClr>
                <a:srgbClr val="6CB255"/>
              </a:buClr>
              <a:buSzPct val="70000"/>
              <a:buChar char="●"/>
            </a:pPr>
            <a:r>
              <a:rPr lang="en-US" dirty="0"/>
              <a:t>Similarly, in (b), the quantity demanded of goods at the original price (P</a:t>
            </a:r>
            <a:r>
              <a:rPr lang="en-US" baseline="-25000" dirty="0"/>
              <a:t>0</a:t>
            </a:r>
            <a:r>
              <a:rPr lang="en-US" dirty="0"/>
              <a:t>) is Q</a:t>
            </a:r>
            <a:r>
              <a:rPr lang="en-US" baseline="-25000" dirty="0"/>
              <a:t>0</a:t>
            </a:r>
            <a:r>
              <a:rPr lang="en-US" dirty="0"/>
              <a:t>, but at the new demand curve (D</a:t>
            </a:r>
            <a:r>
              <a:rPr lang="en-US" baseline="-25000" dirty="0"/>
              <a:t>1</a:t>
            </a:r>
            <a:r>
              <a:rPr lang="en-US" dirty="0"/>
              <a:t>) it will be Q</a:t>
            </a:r>
            <a:r>
              <a:rPr lang="en-US" baseline="-25000" dirty="0"/>
              <a:t>1</a:t>
            </a:r>
            <a:r>
              <a:rPr lang="en-US" dirty="0"/>
              <a:t>. </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41325"/>
            <a:ext cx="8062800" cy="764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Sticky Prices and Falling Demand in the </a:t>
            </a:r>
          </a:p>
          <a:p>
            <a:pPr marL="0" marR="0" lvl="0" indent="0" algn="l" rtl="0">
              <a:spcBef>
                <a:spcPts val="0"/>
              </a:spcBef>
              <a:buClr>
                <a:srgbClr val="6CB255"/>
              </a:buClr>
              <a:buSzPct val="25000"/>
              <a:buFont typeface="Arial Black"/>
              <a:buNone/>
            </a:pPr>
            <a:r>
              <a:rPr lang="en-US"/>
              <a:t>Labor and Goods Market, Continued</a:t>
            </a:r>
          </a:p>
        </p:txBody>
      </p:sp>
      <p:pic>
        <p:nvPicPr>
          <p:cNvPr id="176" name="Shape 176" descr="The two graphs show how sticky wages have varying effects based on whether the market is a labor market or a goods market."/>
          <p:cNvPicPr preferRelativeResize="0">
            <a:picLocks noGrp="1"/>
          </p:cNvPicPr>
          <p:nvPr>
            <p:ph type="pic" idx="2"/>
          </p:nvPr>
        </p:nvPicPr>
        <p:blipFill rotWithShape="1">
          <a:blip r:embed="rId3">
            <a:alphaModFix/>
          </a:blip>
          <a:srcRect/>
          <a:stretch/>
        </p:blipFill>
        <p:spPr>
          <a:xfrm>
            <a:off x="665400" y="1142300"/>
            <a:ext cx="7813200" cy="3205200"/>
          </a:xfrm>
          <a:prstGeom prst="rect">
            <a:avLst/>
          </a:prstGeom>
          <a:noFill/>
          <a:ln>
            <a:noFill/>
          </a:ln>
        </p:spPr>
      </p:pic>
      <p:sp>
        <p:nvSpPr>
          <p:cNvPr id="177" name="Shape 177"/>
          <p:cNvSpPr txBox="1">
            <a:spLocks noGrp="1"/>
          </p:cNvSpPr>
          <p:nvPr>
            <p:ph type="body" idx="1"/>
          </p:nvPr>
        </p:nvSpPr>
        <p:spPr>
          <a:xfrm>
            <a:off x="457200" y="4536325"/>
            <a:ext cx="8151000" cy="21972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Char char="●"/>
            </a:pPr>
            <a:r>
              <a:rPr lang="en-US"/>
              <a:t>An excess supply of labor will exist, which we call unemployment.</a:t>
            </a:r>
          </a:p>
          <a:p>
            <a:pPr marL="457200" marR="0" lvl="0" indent="-317500" algn="l" rtl="0">
              <a:spcBef>
                <a:spcPts val="0"/>
              </a:spcBef>
              <a:spcAft>
                <a:spcPts val="0"/>
              </a:spcAft>
              <a:buClr>
                <a:srgbClr val="6CB255"/>
              </a:buClr>
              <a:buSzPct val="70000"/>
              <a:buChar char="●"/>
            </a:pPr>
            <a:r>
              <a:rPr lang="en-US"/>
              <a:t>An excess supply of goods will also exist, where the quantity demanded is substantially less than the quantity supplied. </a:t>
            </a:r>
          </a:p>
          <a:p>
            <a:pPr marL="457200" marR="0" lvl="0" indent="-317500" algn="l" rtl="0">
              <a:spcBef>
                <a:spcPts val="0"/>
              </a:spcBef>
              <a:spcAft>
                <a:spcPts val="0"/>
              </a:spcAft>
              <a:buClr>
                <a:srgbClr val="6CB255"/>
              </a:buClr>
              <a:buSzPct val="70000"/>
              <a:buChar char="●"/>
            </a:pPr>
            <a:r>
              <a:rPr lang="en-US"/>
              <a:t>Thus, sticky wages and sticky prices, combined with a drop in demand, bring about unemployment and recession.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241325"/>
            <a:ext cx="8062800" cy="7536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Jobs Lost/Gained in the </a:t>
            </a:r>
          </a:p>
          <a:p>
            <a:pPr marL="0" marR="0" lvl="0" indent="0" algn="l" rtl="0">
              <a:spcBef>
                <a:spcPts val="0"/>
              </a:spcBef>
              <a:buClr>
                <a:srgbClr val="6CB255"/>
              </a:buClr>
              <a:buSzPct val="25000"/>
              <a:buFont typeface="Arial Black"/>
              <a:buNone/>
            </a:pPr>
            <a:r>
              <a:rPr lang="en-US"/>
              <a:t>Recession/Recovery</a:t>
            </a:r>
          </a:p>
        </p:txBody>
      </p:sp>
      <p:pic>
        <p:nvPicPr>
          <p:cNvPr id="184" name="Shape 184" descr="The chart on the left shows that the majority of jobs lost during the recession were from people working mid-wage occupations (60%). The chart on the right shows that the majority of jobs gained during the recovery were from people working lower-wage occupations (58%)."/>
          <p:cNvPicPr preferRelativeResize="0">
            <a:picLocks noGrp="1"/>
          </p:cNvPicPr>
          <p:nvPr>
            <p:ph type="pic" idx="2"/>
          </p:nvPr>
        </p:nvPicPr>
        <p:blipFill rotWithShape="1">
          <a:blip r:embed="rId3">
            <a:alphaModFix/>
          </a:blip>
          <a:srcRect/>
          <a:stretch/>
        </p:blipFill>
        <p:spPr>
          <a:xfrm>
            <a:off x="1017511" y="1122386"/>
            <a:ext cx="6942289" cy="3500071"/>
          </a:xfrm>
          <a:prstGeom prst="rect">
            <a:avLst/>
          </a:prstGeom>
          <a:noFill/>
          <a:ln>
            <a:noFill/>
          </a:ln>
        </p:spPr>
      </p:pic>
      <p:sp>
        <p:nvSpPr>
          <p:cNvPr id="185" name="Shape 185"/>
          <p:cNvSpPr txBox="1">
            <a:spLocks noGrp="1"/>
          </p:cNvSpPr>
          <p:nvPr>
            <p:ph type="body" idx="1"/>
          </p:nvPr>
        </p:nvSpPr>
        <p:spPr>
          <a:xfrm>
            <a:off x="457200" y="4843971"/>
            <a:ext cx="8062800" cy="1875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u="sng"/>
              <a:t>Discussion Questions</a:t>
            </a:r>
            <a:r>
              <a:rPr lang="en-US"/>
              <a:t>: </a:t>
            </a:r>
          </a:p>
          <a:p>
            <a:pPr marL="914400" marR="0" lvl="1" indent="-355600" algn="l" rtl="0">
              <a:spcBef>
                <a:spcPts val="0"/>
              </a:spcBef>
              <a:spcAft>
                <a:spcPts val="0"/>
              </a:spcAft>
              <a:buSzPct val="100000"/>
              <a:buChar char="○"/>
            </a:pPr>
            <a:r>
              <a:rPr lang="en-US"/>
              <a:t>Why is the pace of wage adjustments slow?</a:t>
            </a:r>
          </a:p>
          <a:p>
            <a:pPr marL="914400" marR="0" lvl="1" indent="-355600" algn="l" rtl="0">
              <a:spcBef>
                <a:spcPts val="0"/>
              </a:spcBef>
              <a:spcAft>
                <a:spcPts val="0"/>
              </a:spcAft>
              <a:buSzPct val="100000"/>
              <a:buChar char="○"/>
            </a:pPr>
            <a:r>
              <a:rPr lang="en-US"/>
              <a:t>What does the data in the charts above suggest about jobs lost and gained since the Great Recession in the U.S.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Keynesian Perspective of Recession</a:t>
            </a:r>
          </a:p>
        </p:txBody>
      </p:sp>
      <p:sp>
        <p:nvSpPr>
          <p:cNvPr id="192" name="Shape 192"/>
          <p:cNvSpPr txBox="1">
            <a:spLocks noGrp="1"/>
          </p:cNvSpPr>
          <p:nvPr>
            <p:ph type="body" idx="1"/>
          </p:nvPr>
        </p:nvSpPr>
        <p:spPr>
          <a:xfrm>
            <a:off x="457200" y="4479675"/>
            <a:ext cx="8062800" cy="2124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3684"/>
              <a:buChar char="●"/>
            </a:pPr>
            <a:r>
              <a:rPr lang="en-US" sz="1900"/>
              <a:t>The figure illustrates the two key assumptions behind Keynesian economics. </a:t>
            </a:r>
          </a:p>
          <a:p>
            <a:pPr marR="0" lvl="0" algn="l" rtl="0">
              <a:spcBef>
                <a:spcPts val="0"/>
              </a:spcBef>
              <a:spcAft>
                <a:spcPts val="0"/>
              </a:spcAft>
              <a:buNone/>
            </a:pPr>
            <a:endParaRPr sz="1900"/>
          </a:p>
          <a:p>
            <a:pPr marL="457200" marR="0" lvl="0" indent="-317500" algn="l" rtl="0">
              <a:spcBef>
                <a:spcPts val="0"/>
              </a:spcBef>
              <a:spcAft>
                <a:spcPts val="0"/>
              </a:spcAft>
              <a:buSzPct val="73684"/>
              <a:buChar char="●"/>
            </a:pPr>
            <a:r>
              <a:rPr lang="en-US" sz="1900"/>
              <a:t>A recession begins when aggregate demand declines from AD</a:t>
            </a:r>
            <a:r>
              <a:rPr lang="en-US" sz="1900" baseline="-25000"/>
              <a:t>0</a:t>
            </a:r>
            <a:r>
              <a:rPr lang="en-US" sz="1900"/>
              <a:t> to AD</a:t>
            </a:r>
            <a:r>
              <a:rPr lang="en-US" sz="1900" baseline="-25000"/>
              <a:t>1</a:t>
            </a:r>
            <a:r>
              <a:rPr lang="en-US" sz="1900"/>
              <a:t>. </a:t>
            </a:r>
          </a:p>
          <a:p>
            <a:pPr marL="0" marR="0" lvl="0" indent="0" algn="l" rtl="0">
              <a:spcBef>
                <a:spcPts val="0"/>
              </a:spcBef>
              <a:spcAft>
                <a:spcPts val="0"/>
              </a:spcAft>
              <a:buClr>
                <a:srgbClr val="6CB255"/>
              </a:buClr>
              <a:buSzPct val="25000"/>
              <a:buFont typeface="Arial"/>
              <a:buNone/>
            </a:pPr>
            <a:endParaRPr sz="1900"/>
          </a:p>
        </p:txBody>
      </p:sp>
      <p:pic>
        <p:nvPicPr>
          <p:cNvPr id="193" name="Shape 193" descr="The graph shows three aggregate demand curves and one aggregate supply curve. The aggregate curve farthest to the left represents an economy in a recession."/>
          <p:cNvPicPr preferRelativeResize="0">
            <a:picLocks noGrp="1"/>
          </p:cNvPicPr>
          <p:nvPr>
            <p:ph type="pic" idx="2"/>
          </p:nvPr>
        </p:nvPicPr>
        <p:blipFill rotWithShape="1">
          <a:blip r:embed="rId3">
            <a:alphaModFix/>
          </a:blip>
          <a:srcRect t="3" b="2"/>
          <a:stretch/>
        </p:blipFill>
        <p:spPr>
          <a:xfrm>
            <a:off x="1762050" y="1122375"/>
            <a:ext cx="5619900" cy="33573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41325"/>
            <a:ext cx="8062800" cy="7215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Keynesian Perspective of Recession, Continued</a:t>
            </a:r>
          </a:p>
        </p:txBody>
      </p:sp>
      <p:sp>
        <p:nvSpPr>
          <p:cNvPr id="200" name="Shape 200"/>
          <p:cNvSpPr txBox="1">
            <a:spLocks noGrp="1"/>
          </p:cNvSpPr>
          <p:nvPr>
            <p:ph type="body" idx="1"/>
          </p:nvPr>
        </p:nvSpPr>
        <p:spPr>
          <a:xfrm>
            <a:off x="457200" y="4365373"/>
            <a:ext cx="8062800" cy="2124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3684"/>
              <a:buChar char="●"/>
            </a:pPr>
            <a:r>
              <a:rPr lang="en-US" sz="1900">
                <a:solidFill>
                  <a:schemeClr val="dk1"/>
                </a:solidFill>
              </a:rPr>
              <a:t>The recession persists because of the assumption of fixed wages and prices, which makes the SRAS flat below potential GDP. </a:t>
            </a:r>
          </a:p>
          <a:p>
            <a:pPr marL="457200" marR="0" lvl="0" indent="-317500" algn="l" rtl="0">
              <a:spcBef>
                <a:spcPts val="0"/>
              </a:spcBef>
              <a:spcAft>
                <a:spcPts val="0"/>
              </a:spcAft>
              <a:buSzPct val="73684"/>
              <a:buChar char="●"/>
            </a:pPr>
            <a:r>
              <a:rPr lang="en-US" sz="1900" dirty="0"/>
              <a:t>If that were not the case, the price level would fall also, raising GDP and limiting the recession. </a:t>
            </a:r>
          </a:p>
          <a:p>
            <a:pPr marL="457200" marR="0" lvl="0" indent="-317500" algn="l" rtl="0">
              <a:spcBef>
                <a:spcPts val="0"/>
              </a:spcBef>
              <a:spcAft>
                <a:spcPts val="0"/>
              </a:spcAft>
              <a:buSzPct val="73684"/>
              <a:buChar char="●"/>
            </a:pPr>
            <a:r>
              <a:rPr lang="en-US" sz="1900" dirty="0"/>
              <a:t>Instead the intersection E</a:t>
            </a:r>
            <a:r>
              <a:rPr lang="en-US" sz="1900" baseline="-25000" dirty="0"/>
              <a:t>1</a:t>
            </a:r>
            <a:r>
              <a:rPr lang="en-US" sz="1900" dirty="0"/>
              <a:t> occurs in the flat portion of the SRAS curve where GDP is less than potential.</a:t>
            </a:r>
          </a:p>
        </p:txBody>
      </p:sp>
      <p:pic>
        <p:nvPicPr>
          <p:cNvPr id="201" name="Shape 201" descr="The graph shows three aggregate demand curves and one aggregate supply curve. The aggregate curve farthest to the left represents an economy in a recession."/>
          <p:cNvPicPr preferRelativeResize="0">
            <a:picLocks noGrp="1"/>
          </p:cNvPicPr>
          <p:nvPr>
            <p:ph type="pic" idx="2"/>
          </p:nvPr>
        </p:nvPicPr>
        <p:blipFill rotWithShape="1">
          <a:blip r:embed="rId3">
            <a:alphaModFix/>
          </a:blip>
          <a:srcRect b="10"/>
          <a:stretch/>
        </p:blipFill>
        <p:spPr>
          <a:xfrm>
            <a:off x="1762050" y="877445"/>
            <a:ext cx="5619900" cy="33573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241325"/>
            <a:ext cx="8062800" cy="614700"/>
          </a:xfrm>
          <a:prstGeom prst="rect">
            <a:avLst/>
          </a:prstGeom>
        </p:spPr>
        <p:txBody>
          <a:bodyPr wrap="square" lIns="91425" tIns="91425" rIns="91425" bIns="91425" anchor="b" anchorCtr="0">
            <a:noAutofit/>
          </a:bodyPr>
          <a:lstStyle/>
          <a:p>
            <a:pPr lvl="0">
              <a:spcBef>
                <a:spcPts val="0"/>
              </a:spcBef>
              <a:buNone/>
            </a:pPr>
            <a:r>
              <a:rPr lang="en-US"/>
              <a:t>The Expenditure Multiplier</a:t>
            </a:r>
          </a:p>
        </p:txBody>
      </p:sp>
      <p:sp>
        <p:nvSpPr>
          <p:cNvPr id="208" name="Shape 208"/>
          <p:cNvSpPr>
            <a:spLocks noGrp="1"/>
          </p:cNvSpPr>
          <p:nvPr>
            <p:ph type="pic" idx="2"/>
          </p:nvPr>
        </p:nvSpPr>
        <p:spPr>
          <a:xfrm>
            <a:off x="457200" y="995000"/>
            <a:ext cx="8062800" cy="36276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Macroeconomic externality</a:t>
            </a:r>
            <a:r>
              <a:rPr lang="en-US" dirty="0"/>
              <a:t> - occurs when what happens at the macro level is different from and inferior to what happens at the micro level.</a:t>
            </a:r>
          </a:p>
          <a:p>
            <a:pPr lvl="0" rtl="0">
              <a:spcBef>
                <a:spcPts val="0"/>
              </a:spcBef>
              <a:buNone/>
            </a:pPr>
            <a:endParaRPr dirty="0"/>
          </a:p>
          <a:p>
            <a:pPr marL="457200" lvl="0" indent="-317500" rtl="0">
              <a:spcBef>
                <a:spcPts val="0"/>
              </a:spcBef>
              <a:spcAft>
                <a:spcPts val="0"/>
              </a:spcAft>
              <a:buSzPct val="70000"/>
              <a:buChar char="●"/>
            </a:pPr>
            <a:r>
              <a:rPr lang="en-US" b="1" dirty="0"/>
              <a:t>Expenditure multiplier</a:t>
            </a:r>
            <a:r>
              <a:rPr lang="en-US" dirty="0"/>
              <a:t> - Keynesian concept that asserts that a change in autonomous spending causes a more than proportionate change in real GDP.</a:t>
            </a:r>
          </a:p>
          <a:p>
            <a:pPr marL="914400" lvl="1" indent="-355600" rtl="0">
              <a:spcBef>
                <a:spcPts val="0"/>
              </a:spcBef>
              <a:buSzPct val="100000"/>
            </a:pPr>
            <a:r>
              <a:rPr lang="en-US" dirty="0"/>
              <a:t>The idea that not only does spending affect the equilibrium level of GDP, but that spending is powerful.</a:t>
            </a:r>
          </a:p>
          <a:p>
            <a:pPr lvl="0" algn="ctr" rtl="0">
              <a:spcBef>
                <a:spcPts val="0"/>
              </a:spcBef>
              <a:spcAft>
                <a:spcPts val="0"/>
              </a:spcAft>
              <a:buNone/>
            </a:pPr>
            <a:r>
              <a:rPr lang="en-US" u="sng" dirty="0" err="1"/>
              <a:t>Δ</a:t>
            </a:r>
            <a:r>
              <a:rPr lang="en-US" u="sng" dirty="0"/>
              <a:t> Y </a:t>
            </a:r>
            <a:r>
              <a:rPr lang="en-US" dirty="0"/>
              <a:t>        &gt;  1</a:t>
            </a:r>
          </a:p>
          <a:p>
            <a:pPr marL="2743200" lvl="0" indent="0" rtl="0">
              <a:spcBef>
                <a:spcPts val="0"/>
              </a:spcBef>
              <a:buNone/>
            </a:pPr>
            <a:r>
              <a:rPr lang="en-US" dirty="0" err="1"/>
              <a:t>Δ</a:t>
            </a:r>
            <a:r>
              <a:rPr lang="en-US" dirty="0"/>
              <a:t> Spending </a:t>
            </a:r>
            <a:endParaRPr dirty="0"/>
          </a:p>
          <a:p>
            <a:pPr marL="457200" lvl="0" indent="-317500" rtl="0">
              <a:spcBef>
                <a:spcPts val="0"/>
              </a:spcBef>
              <a:spcAft>
                <a:spcPts val="0"/>
              </a:spcAft>
              <a:buSzPct val="70000"/>
              <a:buChar char="●"/>
            </a:pPr>
            <a:r>
              <a:rPr lang="en-US" dirty="0"/>
              <a:t>The reason for the expenditure multiplier is that one person’s spending becomes another person’s income, which leads to additional spending and additional income</a:t>
            </a:r>
          </a:p>
          <a:p>
            <a:pPr marL="914400" lvl="1" indent="-355600" rtl="0">
              <a:spcBef>
                <a:spcPts val="0"/>
              </a:spcBef>
              <a:buSzPct val="100000"/>
            </a:pPr>
            <a:r>
              <a:rPr lang="en-US" dirty="0"/>
              <a:t>The cumulative impact on GDP is larger than the initial increase in spending.</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CH.12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50000"/>
              </a:lnSpc>
              <a:spcBef>
                <a:spcPts val="0"/>
              </a:spcBef>
              <a:buNone/>
            </a:pPr>
            <a:r>
              <a:rPr lang="en-US" sz="2800"/>
              <a:t>12.1: Aggregate Demand in Keynesian Analysis</a:t>
            </a:r>
          </a:p>
          <a:p>
            <a:pPr lvl="0" rtl="0">
              <a:lnSpc>
                <a:spcPct val="150000"/>
              </a:lnSpc>
              <a:spcBef>
                <a:spcPts val="0"/>
              </a:spcBef>
              <a:buNone/>
            </a:pPr>
            <a:r>
              <a:rPr lang="en-US" sz="2800"/>
              <a:t>12.2: The Building Blocks of Keynesian Analysis</a:t>
            </a:r>
          </a:p>
          <a:p>
            <a:pPr lvl="0" rtl="0">
              <a:lnSpc>
                <a:spcPct val="115000"/>
              </a:lnSpc>
              <a:spcBef>
                <a:spcPts val="0"/>
              </a:spcBef>
              <a:buNone/>
            </a:pPr>
            <a:r>
              <a:rPr lang="en-US" sz="2800"/>
              <a:t>12.3: The Phillips Curve</a:t>
            </a:r>
          </a:p>
          <a:p>
            <a:pPr lvl="0" rtl="0">
              <a:lnSpc>
                <a:spcPct val="115000"/>
              </a:lnSpc>
              <a:spcBef>
                <a:spcPts val="0"/>
              </a:spcBef>
              <a:spcAft>
                <a:spcPts val="0"/>
              </a:spcAft>
              <a:buNone/>
            </a:pPr>
            <a:r>
              <a:rPr lang="en-US" sz="2800"/>
              <a:t>12.4: The Keynesian Perspective on Market </a:t>
            </a:r>
          </a:p>
          <a:p>
            <a:pPr lvl="0" indent="457200" rtl="0">
              <a:lnSpc>
                <a:spcPct val="115000"/>
              </a:lnSpc>
              <a:spcBef>
                <a:spcPts val="0"/>
              </a:spcBef>
              <a:buNone/>
            </a:pPr>
            <a:r>
              <a:rPr lang="en-US" sz="2800"/>
              <a:t>     Forces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449350"/>
            <a:ext cx="8062800" cy="481500"/>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12.3 The Phillips Curve</a:t>
            </a:r>
          </a:p>
          <a:p>
            <a:pPr marL="0" marR="0" lvl="0" indent="0" algn="l" rtl="0">
              <a:spcBef>
                <a:spcPts val="0"/>
              </a:spcBef>
              <a:buClr>
                <a:srgbClr val="6CB255"/>
              </a:buClr>
              <a:buSzPct val="25000"/>
              <a:buFont typeface="Arial Black"/>
              <a:buNone/>
            </a:pPr>
            <a:endParaRPr/>
          </a:p>
        </p:txBody>
      </p:sp>
      <p:pic>
        <p:nvPicPr>
          <p:cNvPr id="215" name="Shape 215" descr="The graph shows three aggregate demand curves to represent different zones: the Keynesian zone, the intermediate zone, and the neoclassical zone. The Keynesian zone is farthest to the left as well as the lowest; the intermediate zone is the center of the three curves; the neoclassical is farthest to the right as well as the highest."/>
          <p:cNvPicPr preferRelativeResize="0">
            <a:picLocks noGrp="1"/>
          </p:cNvPicPr>
          <p:nvPr>
            <p:ph type="pic" idx="2"/>
          </p:nvPr>
        </p:nvPicPr>
        <p:blipFill rotWithShape="1">
          <a:blip r:embed="rId3">
            <a:alphaModFix/>
          </a:blip>
          <a:srcRect/>
          <a:stretch/>
        </p:blipFill>
        <p:spPr>
          <a:xfrm>
            <a:off x="1765861" y="1122386"/>
            <a:ext cx="5445589" cy="3500071"/>
          </a:xfrm>
          <a:prstGeom prst="rect">
            <a:avLst/>
          </a:prstGeom>
          <a:noFill/>
          <a:ln>
            <a:noFill/>
          </a:ln>
        </p:spPr>
      </p:pic>
      <p:sp>
        <p:nvSpPr>
          <p:cNvPr id="216" name="Shape 216"/>
          <p:cNvSpPr txBox="1">
            <a:spLocks noGrp="1"/>
          </p:cNvSpPr>
          <p:nvPr>
            <p:ph type="body" idx="1"/>
          </p:nvPr>
        </p:nvSpPr>
        <p:spPr>
          <a:xfrm>
            <a:off x="457199" y="4705582"/>
            <a:ext cx="8188037" cy="2009397"/>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Font typeface="Arial"/>
              <a:buChar char="●"/>
            </a:pPr>
            <a:r>
              <a:rPr lang="en-US"/>
              <a:t>Recall the different zones in the AS curve.</a:t>
            </a:r>
          </a:p>
          <a:p>
            <a:pPr marR="0" lvl="0" algn="l" rtl="0">
              <a:spcBef>
                <a:spcPts val="0"/>
              </a:spcBef>
              <a:spcAft>
                <a:spcPts val="0"/>
              </a:spcAft>
              <a:buNone/>
            </a:pPr>
            <a:endParaRPr/>
          </a:p>
          <a:p>
            <a:pPr marL="457200" lvl="0" indent="-317500" rtl="0">
              <a:spcBef>
                <a:spcPts val="0"/>
              </a:spcBef>
              <a:buClr>
                <a:srgbClr val="6CB255"/>
              </a:buClr>
              <a:buSzPct val="70000"/>
              <a:buChar char="●"/>
            </a:pPr>
            <a:r>
              <a:rPr lang="en-US" b="1">
                <a:solidFill>
                  <a:schemeClr val="dk1"/>
                </a:solidFill>
              </a:rPr>
              <a:t>Phillips curve</a:t>
            </a:r>
            <a:r>
              <a:rPr lang="en-US">
                <a:solidFill>
                  <a:schemeClr val="dk1"/>
                </a:solidFill>
              </a:rPr>
              <a:t> -  the tradeoff between unemployment and inflation.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110695"/>
            <a:ext cx="8062800" cy="74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Keynesian Phillips Curve Tradeoff </a:t>
            </a:r>
          </a:p>
          <a:p>
            <a:pPr marL="0" marR="0" lvl="0" indent="0" algn="l" rtl="0">
              <a:spcBef>
                <a:spcPts val="0"/>
              </a:spcBef>
              <a:buClr>
                <a:srgbClr val="6CB255"/>
              </a:buClr>
              <a:buSzPct val="25000"/>
              <a:buFont typeface="Arial Black"/>
              <a:buNone/>
            </a:pPr>
            <a:r>
              <a:rPr lang="en-US" dirty="0"/>
              <a:t>between Unemployment and Inflation</a:t>
            </a:r>
          </a:p>
        </p:txBody>
      </p:sp>
      <p:pic>
        <p:nvPicPr>
          <p:cNvPr id="223" name="Shape 223" descr="The graph provides a visual representation of the Phillips curve with a downward-sloping curve."/>
          <p:cNvPicPr preferRelativeResize="0">
            <a:picLocks noGrp="1"/>
          </p:cNvPicPr>
          <p:nvPr>
            <p:ph type="pic" idx="2"/>
          </p:nvPr>
        </p:nvPicPr>
        <p:blipFill rotWithShape="1">
          <a:blip r:embed="rId3">
            <a:alphaModFix/>
          </a:blip>
          <a:srcRect/>
          <a:stretch/>
        </p:blipFill>
        <p:spPr>
          <a:xfrm>
            <a:off x="2628900" y="801245"/>
            <a:ext cx="4213650" cy="3035969"/>
          </a:xfrm>
          <a:prstGeom prst="rect">
            <a:avLst/>
          </a:prstGeom>
          <a:noFill/>
          <a:ln>
            <a:noFill/>
          </a:ln>
        </p:spPr>
      </p:pic>
      <p:sp>
        <p:nvSpPr>
          <p:cNvPr id="224" name="Shape 224"/>
          <p:cNvSpPr txBox="1">
            <a:spLocks noGrp="1"/>
          </p:cNvSpPr>
          <p:nvPr>
            <p:ph type="body" idx="1"/>
          </p:nvPr>
        </p:nvSpPr>
        <p:spPr>
          <a:xfrm>
            <a:off x="544348" y="3939935"/>
            <a:ext cx="8062800" cy="2232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A Phillips curve illustrates a tradeoff between the unemployment rate and the inflation rate. </a:t>
            </a:r>
          </a:p>
          <a:p>
            <a:pPr marL="457200" marR="0" lvl="0" indent="-317500" algn="l" rtl="0">
              <a:spcBef>
                <a:spcPts val="0"/>
              </a:spcBef>
              <a:spcAft>
                <a:spcPts val="0"/>
              </a:spcAft>
              <a:buSzPct val="70000"/>
              <a:buChar char="●"/>
            </a:pPr>
            <a:r>
              <a:rPr lang="en-US" dirty="0"/>
              <a:t>If one is higher, the other must be lower.</a:t>
            </a:r>
          </a:p>
          <a:p>
            <a:pPr marL="457200" marR="0" lvl="0" indent="-317500" algn="l" rtl="0">
              <a:spcBef>
                <a:spcPts val="0"/>
              </a:spcBef>
              <a:spcAft>
                <a:spcPts val="0"/>
              </a:spcAft>
              <a:buSzPct val="70000"/>
              <a:buChar char="●"/>
            </a:pPr>
            <a:r>
              <a:rPr lang="en-US" dirty="0"/>
              <a:t>For example, point A illustrates a 5% inflation rate and a 4% unemployment.</a:t>
            </a:r>
          </a:p>
          <a:p>
            <a:pPr marL="457200" marR="0" lvl="0" indent="-317500" algn="l" rtl="0">
              <a:spcBef>
                <a:spcPts val="0"/>
              </a:spcBef>
              <a:spcAft>
                <a:spcPts val="0"/>
              </a:spcAft>
              <a:buSzPct val="70000"/>
              <a:buChar char="●"/>
            </a:pPr>
            <a:r>
              <a:rPr lang="en-US" dirty="0"/>
              <a:t>If the government attempts to reduce inflation to 2%, then it will experience a rise in unemployment to 7%, as point B shows.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Phillips Curve from 1960–1969</a:t>
            </a:r>
          </a:p>
        </p:txBody>
      </p:sp>
      <p:pic>
        <p:nvPicPr>
          <p:cNvPr id="231" name="Shape 231" descr="The Phillips Curve shows a clear negative relationship between the unemployment rate and the inflation rate over the period 1960-69."/>
          <p:cNvPicPr preferRelativeResize="0">
            <a:picLocks noGrp="1"/>
          </p:cNvPicPr>
          <p:nvPr>
            <p:ph type="pic" idx="2"/>
          </p:nvPr>
        </p:nvPicPr>
        <p:blipFill rotWithShape="1">
          <a:blip r:embed="rId3">
            <a:alphaModFix/>
          </a:blip>
          <a:srcRect/>
          <a:stretch/>
        </p:blipFill>
        <p:spPr>
          <a:xfrm>
            <a:off x="2401457" y="1122386"/>
            <a:ext cx="4174396" cy="3500071"/>
          </a:xfrm>
          <a:prstGeom prst="rect">
            <a:avLst/>
          </a:prstGeom>
          <a:noFill/>
          <a:ln>
            <a:noFill/>
          </a:ln>
        </p:spPr>
      </p:pic>
      <p:sp>
        <p:nvSpPr>
          <p:cNvPr id="232" name="Shape 232"/>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This chart shows the negative relationship between unemployment and inflation.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U.S. Phillips Curve, 1960–1979</a:t>
            </a:r>
          </a:p>
        </p:txBody>
      </p:sp>
      <p:pic>
        <p:nvPicPr>
          <p:cNvPr id="239" name="Shape 239" descr="The tradeoff between unemployment and inflation appeared to break down during the 1970s as the Phillips Curve shifted out to the right, meaning a given unemployment rate corresponds to a variety of rates of inflation and vice versa."/>
          <p:cNvPicPr preferRelativeResize="0">
            <a:picLocks noGrp="1"/>
          </p:cNvPicPr>
          <p:nvPr>
            <p:ph type="pic" idx="2"/>
          </p:nvPr>
        </p:nvPicPr>
        <p:blipFill rotWithShape="1">
          <a:blip r:embed="rId3">
            <a:alphaModFix/>
          </a:blip>
          <a:srcRect/>
          <a:stretch/>
        </p:blipFill>
        <p:spPr>
          <a:xfrm>
            <a:off x="2401457" y="1122386"/>
            <a:ext cx="4174396" cy="3500071"/>
          </a:xfrm>
          <a:prstGeom prst="rect">
            <a:avLst/>
          </a:prstGeom>
          <a:noFill/>
          <a:ln>
            <a:noFill/>
          </a:ln>
        </p:spPr>
      </p:pic>
      <p:sp>
        <p:nvSpPr>
          <p:cNvPr id="240" name="Shape 240"/>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tradeoff between unemployment and inflation appeared to break down during the 1970s as the Phillips Curve shifted out to the right.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Keynesian Policy for Fighting </a:t>
            </a:r>
          </a:p>
          <a:p>
            <a:pPr lvl="0">
              <a:spcBef>
                <a:spcPts val="0"/>
              </a:spcBef>
              <a:buNone/>
            </a:pPr>
            <a:r>
              <a:rPr lang="en-US"/>
              <a:t>Unemployment and Inflation</a:t>
            </a:r>
          </a:p>
        </p:txBody>
      </p:sp>
      <p:sp>
        <p:nvSpPr>
          <p:cNvPr id="247" name="Shape 247"/>
          <p:cNvSpPr>
            <a:spLocks noGrp="1"/>
          </p:cNvSpPr>
          <p:nvPr>
            <p:ph type="pic" idx="2"/>
          </p:nvPr>
        </p:nvSpPr>
        <p:spPr>
          <a:xfrm>
            <a:off x="457200" y="1122375"/>
            <a:ext cx="8062800" cy="54894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a:t>Keynesian macroeconomics argues that the solution to a recession is expansionary fiscal policy.</a:t>
            </a:r>
          </a:p>
          <a:p>
            <a:pPr lvl="0" rtl="0">
              <a:spcBef>
                <a:spcPts val="0"/>
              </a:spcBef>
              <a:buNone/>
            </a:pPr>
            <a:endParaRPr sz="1800"/>
          </a:p>
          <a:p>
            <a:pPr marL="457200" lvl="0" indent="-317500" rtl="0">
              <a:spcBef>
                <a:spcPts val="0"/>
              </a:spcBef>
              <a:buSzPct val="77777"/>
              <a:buChar char="●"/>
            </a:pPr>
            <a:r>
              <a:rPr lang="en-US" sz="1800" b="1"/>
              <a:t>Expansionary fiscal policy</a:t>
            </a:r>
            <a:r>
              <a:rPr lang="en-US" sz="1800"/>
              <a:t> - tax cuts or increases in government spending designed to stimulate aggregate demand and move the economy out of recession.</a:t>
            </a:r>
          </a:p>
          <a:p>
            <a:pPr lvl="0" rtl="0">
              <a:spcBef>
                <a:spcPts val="0"/>
              </a:spcBef>
              <a:buNone/>
            </a:pPr>
            <a:endParaRPr sz="1800"/>
          </a:p>
          <a:p>
            <a:pPr marL="457200" lvl="0" indent="-317500" rtl="0">
              <a:spcBef>
                <a:spcPts val="0"/>
              </a:spcBef>
              <a:spcAft>
                <a:spcPts val="0"/>
              </a:spcAft>
              <a:buSzPct val="77777"/>
              <a:buChar char="●"/>
            </a:pPr>
            <a:r>
              <a:rPr lang="en-US" sz="1800"/>
              <a:t>When the economy is operating above potential GDP, unemployment is low, but inflationary rises in the price level are a concern. </a:t>
            </a:r>
          </a:p>
          <a:p>
            <a:pPr marL="914400" lvl="1" indent="-342900" rtl="0">
              <a:spcBef>
                <a:spcPts val="0"/>
              </a:spcBef>
              <a:spcAft>
                <a:spcPts val="0"/>
              </a:spcAft>
              <a:buSzPct val="100000"/>
            </a:pPr>
            <a:r>
              <a:rPr lang="en-US" sz="1800"/>
              <a:t>The Keynesian response would be contractionary fiscal policy, using tax increases or government spending cuts to shift AD to the left. </a:t>
            </a:r>
          </a:p>
          <a:p>
            <a:pPr marL="914400" lvl="1" indent="-342900" rtl="0">
              <a:spcBef>
                <a:spcPts val="0"/>
              </a:spcBef>
              <a:buSzPct val="100000"/>
            </a:pPr>
            <a:r>
              <a:rPr lang="en-US" sz="1800"/>
              <a:t>The result would be downward pressure on the price level, but very little reduction in output or very little rise in unemployment.</a:t>
            </a:r>
          </a:p>
          <a:p>
            <a:pPr lvl="0" indent="457200" rtl="0">
              <a:spcBef>
                <a:spcPts val="0"/>
              </a:spcBef>
              <a:buNone/>
            </a:pPr>
            <a:r>
              <a:rPr lang="en-US" sz="1800"/>
              <a:t> </a:t>
            </a:r>
          </a:p>
          <a:p>
            <a:pPr marL="457200" lvl="0" indent="-317500" rtl="0">
              <a:spcBef>
                <a:spcPts val="0"/>
              </a:spcBef>
              <a:buSzPct val="77777"/>
              <a:buChar char="●"/>
            </a:pPr>
            <a:r>
              <a:rPr lang="en-US" sz="1800" b="1"/>
              <a:t>Contractionary fiscal policy</a:t>
            </a:r>
            <a:r>
              <a:rPr lang="en-US" sz="1800"/>
              <a:t> - tax increases or cuts in government spending designed to decrease aggregate demand and reduce inflationary pressures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Fighting Recession and Inflation with Keynesian Policy</a:t>
            </a:r>
          </a:p>
        </p:txBody>
      </p:sp>
      <p:pic>
        <p:nvPicPr>
          <p:cNvPr id="254" name="Shape 254" descr="Keynsian model graph.  During recessions the Federal reserve will tend to increase Ag Demand to stimulate the economy.  During inflationary times the Federal reserve will tend to decrease Ag Demand to slow the economy down" title="Keynesian approach to recession and inflationary times"/>
          <p:cNvPicPr preferRelativeResize="0">
            <a:picLocks noGrp="1"/>
          </p:cNvPicPr>
          <p:nvPr>
            <p:ph type="pic" idx="2"/>
          </p:nvPr>
        </p:nvPicPr>
        <p:blipFill rotWithShape="1">
          <a:blip r:embed="rId3">
            <a:alphaModFix/>
          </a:blip>
          <a:srcRect/>
          <a:stretch/>
        </p:blipFill>
        <p:spPr>
          <a:xfrm>
            <a:off x="2628945" y="1136788"/>
            <a:ext cx="3719400" cy="3318900"/>
          </a:xfrm>
          <a:prstGeom prst="rect">
            <a:avLst/>
          </a:prstGeom>
          <a:noFill/>
          <a:ln>
            <a:noFill/>
          </a:ln>
        </p:spPr>
      </p:pic>
      <p:sp>
        <p:nvSpPr>
          <p:cNvPr id="255" name="Shape 255"/>
          <p:cNvSpPr txBox="1">
            <a:spLocks noGrp="1"/>
          </p:cNvSpPr>
          <p:nvPr>
            <p:ph type="body" idx="1"/>
          </p:nvPr>
        </p:nvSpPr>
        <p:spPr>
          <a:xfrm>
            <a:off x="457200" y="4455699"/>
            <a:ext cx="8062800" cy="21669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If an economy is in recession, with an equilibrium at E</a:t>
            </a:r>
            <a:r>
              <a:rPr lang="en-US" baseline="-25000"/>
              <a:t>r</a:t>
            </a:r>
            <a:r>
              <a:rPr lang="en-US"/>
              <a:t>, then the Keynesian response would be to enact a policy to shift aggregate demand to the right from AD</a:t>
            </a:r>
            <a:r>
              <a:rPr lang="en-US" baseline="-25000"/>
              <a:t>r</a:t>
            </a:r>
            <a:r>
              <a:rPr lang="en-US"/>
              <a:t> toward AD</a:t>
            </a:r>
            <a:r>
              <a:rPr lang="en-US" baseline="-25000"/>
              <a:t>f</a:t>
            </a:r>
            <a:r>
              <a:rPr lang="en-US"/>
              <a:t>. </a:t>
            </a:r>
          </a:p>
          <a:p>
            <a:pPr marL="457200" marR="0" lvl="0" indent="-317500" algn="l" rtl="0">
              <a:spcBef>
                <a:spcPts val="0"/>
              </a:spcBef>
              <a:spcAft>
                <a:spcPts val="0"/>
              </a:spcAft>
              <a:buSzPct val="70000"/>
              <a:buChar char="●"/>
            </a:pPr>
            <a:r>
              <a:rPr lang="en-US"/>
              <a:t>If an economy is experiencing inflationary pressures with an equilibrium at E</a:t>
            </a:r>
            <a:r>
              <a:rPr lang="en-US" baseline="-25000"/>
              <a:t>i</a:t>
            </a:r>
            <a:r>
              <a:rPr lang="en-US"/>
              <a:t>, then the Keynesian response would be to enact a policy response to shift aggregate demand to the left, from AD</a:t>
            </a:r>
            <a:r>
              <a:rPr lang="en-US" baseline="-25000"/>
              <a:t>i</a:t>
            </a:r>
            <a:r>
              <a:rPr lang="en-US"/>
              <a:t> toward AD</a:t>
            </a:r>
            <a:r>
              <a:rPr lang="en-US" baseline="-25000"/>
              <a:t>f</a:t>
            </a:r>
            <a:r>
              <a:rPr lang="en-US"/>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241325"/>
            <a:ext cx="8062800" cy="807300"/>
          </a:xfrm>
          <a:prstGeom prst="rect">
            <a:avLst/>
          </a:prstGeom>
        </p:spPr>
        <p:txBody>
          <a:bodyPr wrap="square" lIns="91425" tIns="91425" rIns="91425" bIns="91425" anchor="b" anchorCtr="0">
            <a:noAutofit/>
          </a:bodyPr>
          <a:lstStyle/>
          <a:p>
            <a:pPr lvl="0">
              <a:spcBef>
                <a:spcPts val="0"/>
              </a:spcBef>
              <a:buNone/>
            </a:pPr>
            <a:r>
              <a:rPr lang="en-US"/>
              <a:t>12.4 The Keynesian Perspective on </a:t>
            </a:r>
          </a:p>
          <a:p>
            <a:pPr lvl="0">
              <a:spcBef>
                <a:spcPts val="0"/>
              </a:spcBef>
              <a:buNone/>
            </a:pPr>
            <a:r>
              <a:rPr lang="en-US"/>
              <a:t>Market Forces</a:t>
            </a:r>
          </a:p>
        </p:txBody>
      </p:sp>
      <p:sp>
        <p:nvSpPr>
          <p:cNvPr id="262" name="Shape 262"/>
          <p:cNvSpPr>
            <a:spLocks noGrp="1"/>
          </p:cNvSpPr>
          <p:nvPr>
            <p:ph type="pic" idx="2"/>
          </p:nvPr>
        </p:nvSpPr>
        <p:spPr>
          <a:xfrm>
            <a:off x="457200" y="1315975"/>
            <a:ext cx="8062800" cy="53919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Controversy has simmered over the extent to which government should play an active role in managing the economy.</a:t>
            </a:r>
          </a:p>
          <a:p>
            <a:pPr lvl="0" rtl="0">
              <a:spcBef>
                <a:spcPts val="0"/>
              </a:spcBef>
              <a:buNone/>
            </a:pPr>
            <a:endParaRPr/>
          </a:p>
          <a:p>
            <a:pPr marL="457200" lvl="0" indent="-317500" rtl="0">
              <a:spcBef>
                <a:spcPts val="0"/>
              </a:spcBef>
              <a:buSzPct val="70000"/>
              <a:buChar char="●"/>
            </a:pPr>
            <a:r>
              <a:rPr lang="en-US"/>
              <a:t>Some supporters of Keynesian economics advocated a high degree of government planning in all parts of the economy.</a:t>
            </a:r>
          </a:p>
          <a:p>
            <a:pPr lvl="0" rtl="0">
              <a:spcBef>
                <a:spcPts val="0"/>
              </a:spcBef>
              <a:buNone/>
            </a:pPr>
            <a:endParaRPr/>
          </a:p>
          <a:p>
            <a:pPr marL="457200" lvl="0" indent="-317500" rtl="0">
              <a:spcBef>
                <a:spcPts val="0"/>
              </a:spcBef>
              <a:buSzPct val="70000"/>
              <a:buChar char="●"/>
            </a:pPr>
            <a:r>
              <a:rPr lang="en-US"/>
              <a:t>However, Keynes was careful to separate the issue of aggregate demand from the issue of how well individual markets worked.</a:t>
            </a:r>
          </a:p>
          <a:p>
            <a:pPr lvl="0" rtl="0">
              <a:spcBef>
                <a:spcPts val="0"/>
              </a:spcBef>
              <a:buNone/>
            </a:pPr>
            <a:endParaRPr sz="1800"/>
          </a:p>
          <a:p>
            <a:pPr lvl="0">
              <a:spcBef>
                <a:spcPts val="0"/>
              </a:spcBef>
              <a:buNone/>
            </a:pPr>
            <a:endParaRPr sz="1800"/>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41325"/>
            <a:ext cx="8062800" cy="807300"/>
          </a:xfrm>
          <a:prstGeom prst="rect">
            <a:avLst/>
          </a:prstGeom>
        </p:spPr>
        <p:txBody>
          <a:bodyPr wrap="square" lIns="91425" tIns="91425" rIns="91425" bIns="91425" anchor="b" anchorCtr="0">
            <a:noAutofit/>
          </a:bodyPr>
          <a:lstStyle/>
          <a:p>
            <a:pPr lvl="0" rtl="0">
              <a:spcBef>
                <a:spcPts val="0"/>
              </a:spcBef>
              <a:buNone/>
            </a:pPr>
            <a:r>
              <a:rPr lang="en-US"/>
              <a:t>The Keynesian Perspective on </a:t>
            </a:r>
          </a:p>
          <a:p>
            <a:pPr lvl="0" rtl="0">
              <a:spcBef>
                <a:spcPts val="0"/>
              </a:spcBef>
              <a:buNone/>
            </a:pPr>
            <a:r>
              <a:rPr lang="en-US"/>
              <a:t>Market Forces, Continued</a:t>
            </a:r>
          </a:p>
        </p:txBody>
      </p:sp>
      <p:sp>
        <p:nvSpPr>
          <p:cNvPr id="269" name="Shape 269"/>
          <p:cNvSpPr>
            <a:spLocks noGrp="1"/>
          </p:cNvSpPr>
          <p:nvPr>
            <p:ph type="pic" idx="2"/>
          </p:nvPr>
        </p:nvSpPr>
        <p:spPr>
          <a:xfrm>
            <a:off x="457200" y="1166175"/>
            <a:ext cx="8062800" cy="55419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He argued that individual markets for goods and services were appropriate and useful, but that sometimes that level of aggregate demand was just too low.</a:t>
            </a:r>
          </a:p>
          <a:p>
            <a:pPr lvl="0" rtl="0">
              <a:spcBef>
                <a:spcPts val="0"/>
              </a:spcBef>
              <a:buNone/>
            </a:pPr>
            <a:endParaRPr/>
          </a:p>
          <a:p>
            <a:pPr marL="457200" lvl="0" indent="-317500" rtl="0">
              <a:spcBef>
                <a:spcPts val="0"/>
              </a:spcBef>
              <a:buSzPct val="70000"/>
              <a:buChar char="●"/>
            </a:pPr>
            <a:r>
              <a:rPr lang="en-US"/>
              <a:t>He also believed that, while government should ensure that overall level of aggregate demand is sufficient for an economy to reach full employment, this task did not imply that the government should attempt to set prices and wages, nor to take over and manage large corporations or entire industries directly.</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76" name="Shape 276"/>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Signs of a Recession</a:t>
            </a:r>
          </a:p>
        </p:txBody>
      </p:sp>
      <p:pic>
        <p:nvPicPr>
          <p:cNvPr id="88" name="Shape 88" descr="Image of a forcloseure sign in front of a house"/>
          <p:cNvPicPr preferRelativeResize="0">
            <a:picLocks noGrp="1"/>
          </p:cNvPicPr>
          <p:nvPr>
            <p:ph type="pic" idx="2"/>
          </p:nvPr>
        </p:nvPicPr>
        <p:blipFill rotWithShape="1">
          <a:blip r:embed="rId3">
            <a:alphaModFix/>
          </a:blip>
          <a:srcRect/>
          <a:stretch/>
        </p:blipFill>
        <p:spPr>
          <a:xfrm>
            <a:off x="1213637" y="1122386"/>
            <a:ext cx="6550036" cy="3500071"/>
          </a:xfrm>
          <a:prstGeom prst="rect">
            <a:avLst/>
          </a:prstGeom>
          <a:noFill/>
          <a:ln>
            <a:noFill/>
          </a:ln>
        </p:spPr>
      </p:pic>
      <p:sp>
        <p:nvSpPr>
          <p:cNvPr id="89" name="Shape 89"/>
          <p:cNvSpPr txBox="1">
            <a:spLocks noGrp="1"/>
          </p:cNvSpPr>
          <p:nvPr>
            <p:ph type="body" idx="1"/>
          </p:nvPr>
        </p:nvSpPr>
        <p:spPr>
          <a:xfrm>
            <a:off x="457200" y="4843972"/>
            <a:ext cx="8062800" cy="17466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7777"/>
              <a:buChar char="●"/>
            </a:pPr>
            <a:r>
              <a:rPr lang="en-US">
                <a:solidFill>
                  <a:schemeClr val="dk1"/>
                </a:solidFill>
              </a:rPr>
              <a:t>Home foreclosures were just one of the many signs and symptoms of the recent Great Recession. During that time, many businesses closed and many people lost their jobs. </a:t>
            </a:r>
            <a:r>
              <a:rPr lang="en-US" sz="1800">
                <a:solidFill>
                  <a:schemeClr val="dk1"/>
                </a:solidFill>
              </a:rPr>
              <a:t>(Credit: modification of work by Taber Andrew Bain/Flickr Creative Commons)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8199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U.S. Gross Domestic Product, </a:t>
            </a:r>
          </a:p>
          <a:p>
            <a:pPr marL="0" marR="0" lvl="0" indent="0" algn="l" rtl="0">
              <a:spcBef>
                <a:spcPts val="0"/>
              </a:spcBef>
              <a:buClr>
                <a:srgbClr val="6CB255"/>
              </a:buClr>
              <a:buSzPct val="25000"/>
              <a:buFont typeface="Arial Black"/>
              <a:buNone/>
            </a:pPr>
            <a:r>
              <a:rPr lang="en-US"/>
              <a:t>Percent Changes 1930–2014</a:t>
            </a:r>
          </a:p>
        </p:txBody>
      </p:sp>
      <p:sp>
        <p:nvSpPr>
          <p:cNvPr id="96" name="Shape 96"/>
          <p:cNvSpPr txBox="1">
            <a:spLocks noGrp="1"/>
          </p:cNvSpPr>
          <p:nvPr>
            <p:ph type="body" idx="1"/>
          </p:nvPr>
        </p:nvSpPr>
        <p:spPr>
          <a:xfrm>
            <a:off x="457200" y="4739625"/>
            <a:ext cx="8062800" cy="1872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chart tracks the percent change in GDP since 1930. </a:t>
            </a:r>
          </a:p>
          <a:p>
            <a:pPr marL="457200" marR="0" lvl="0" indent="-317500" algn="l" rtl="0">
              <a:spcBef>
                <a:spcPts val="0"/>
              </a:spcBef>
              <a:spcAft>
                <a:spcPts val="0"/>
              </a:spcAft>
              <a:buSzPct val="77777"/>
              <a:buChar char="●"/>
            </a:pPr>
            <a:r>
              <a:rPr lang="en-US"/>
              <a:t>The magnitude of both recessions and peaks was quite large between 1930 and 1945. </a:t>
            </a:r>
            <a:r>
              <a:rPr lang="en-US" sz="1800"/>
              <a:t>(Source: Bureau of Economic Analysis, “National Economic Accounts”)</a:t>
            </a:r>
          </a:p>
        </p:txBody>
      </p:sp>
      <p:pic>
        <p:nvPicPr>
          <p:cNvPr id="97" name="Shape 97" descr="The line graph shows how GDP percentages have fluctuated since 1930 with the highest percentage in the early 1940s and the lowest percentage in the early 1930s (closely followed by the mid 1940s)."/>
          <p:cNvPicPr preferRelativeResize="0">
            <a:picLocks noGrp="1"/>
          </p:cNvPicPr>
          <p:nvPr>
            <p:ph type="pic" idx="2"/>
          </p:nvPr>
        </p:nvPicPr>
        <p:blipFill rotWithShape="1">
          <a:blip r:embed="rId3">
            <a:alphaModFix/>
          </a:blip>
          <a:srcRect l="-9252" r="-9252"/>
          <a:stretch/>
        </p:blipFill>
        <p:spPr>
          <a:xfrm>
            <a:off x="457199" y="1198586"/>
            <a:ext cx="8062800" cy="35001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820200"/>
          </a:xfrm>
          <a:prstGeom prst="rect">
            <a:avLst/>
          </a:prstGeom>
        </p:spPr>
        <p:txBody>
          <a:bodyPr wrap="square" lIns="91425" tIns="91425" rIns="91425" bIns="91425" anchor="b" anchorCtr="0">
            <a:noAutofit/>
          </a:bodyPr>
          <a:lstStyle/>
          <a:p>
            <a:pPr lvl="0">
              <a:spcBef>
                <a:spcPts val="0"/>
              </a:spcBef>
              <a:buNone/>
            </a:pPr>
            <a:r>
              <a:rPr lang="en-US"/>
              <a:t>12.1 Aggregate Demand in Keynesian </a:t>
            </a:r>
          </a:p>
          <a:p>
            <a:pPr lvl="0">
              <a:spcBef>
                <a:spcPts val="0"/>
              </a:spcBef>
              <a:buNone/>
            </a:pPr>
            <a:r>
              <a:rPr lang="en-US"/>
              <a:t>Analysis</a:t>
            </a:r>
          </a:p>
        </p:txBody>
      </p:sp>
      <p:sp>
        <p:nvSpPr>
          <p:cNvPr id="104" name="Shape 104"/>
          <p:cNvSpPr>
            <a:spLocks noGrp="1"/>
          </p:cNvSpPr>
          <p:nvPr>
            <p:ph type="pic" idx="2"/>
          </p:nvPr>
        </p:nvSpPr>
        <p:spPr>
          <a:xfrm>
            <a:off x="457200" y="1144775"/>
            <a:ext cx="8062800" cy="54456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Keynesian perspective focuses on the idea that firms produce output only if they expect it to sell.</a:t>
            </a:r>
          </a:p>
          <a:p>
            <a:pPr lvl="0" rtl="0">
              <a:spcBef>
                <a:spcPts val="0"/>
              </a:spcBef>
              <a:buNone/>
            </a:pPr>
            <a:endParaRPr/>
          </a:p>
          <a:p>
            <a:pPr marL="457200" lvl="0" indent="-317500" rtl="0">
              <a:spcBef>
                <a:spcPts val="0"/>
              </a:spcBef>
              <a:buSzPct val="70000"/>
              <a:buChar char="●"/>
            </a:pPr>
            <a:r>
              <a:rPr lang="en-US" b="1"/>
              <a:t>Real GDP</a:t>
            </a:r>
            <a:r>
              <a:rPr lang="en-US"/>
              <a:t> - the amount of goods and services actually sold in a nation.</a:t>
            </a:r>
          </a:p>
          <a:p>
            <a:pPr lvl="0" rtl="0">
              <a:spcBef>
                <a:spcPts val="0"/>
              </a:spcBef>
              <a:buNone/>
            </a:pPr>
            <a:endParaRPr/>
          </a:p>
          <a:p>
            <a:pPr marL="457200" lvl="0" indent="-317500" rtl="0">
              <a:spcBef>
                <a:spcPts val="0"/>
              </a:spcBef>
              <a:buSzPct val="70000"/>
              <a:buChar char="●"/>
            </a:pPr>
            <a:r>
              <a:rPr lang="en-US"/>
              <a:t>Keynes argued that aggregate demand is not stable - that it can change unexpectedly.</a:t>
            </a:r>
          </a:p>
          <a:p>
            <a:pPr lvl="0" rtl="0">
              <a:spcBef>
                <a:spcPts val="0"/>
              </a:spcBef>
              <a:buNone/>
            </a:pPr>
            <a:endParaRPr/>
          </a:p>
          <a:p>
            <a:pPr marL="457200" lvl="0" indent="-317500" rtl="0">
              <a:spcBef>
                <a:spcPts val="0"/>
              </a:spcBef>
              <a:buSzPct val="70000"/>
              <a:buChar char="●"/>
            </a:pPr>
            <a:r>
              <a:rPr lang="en-US" b="1"/>
              <a:t>Recessionary gap</a:t>
            </a:r>
            <a:r>
              <a:rPr lang="en-US"/>
              <a:t> - equilibrium at a level of output below potential GDP.</a:t>
            </a:r>
          </a:p>
          <a:p>
            <a:pPr lvl="0" indent="457200" rtl="0">
              <a:spcBef>
                <a:spcPts val="0"/>
              </a:spcBef>
              <a:buNone/>
            </a:pPr>
            <a:endParaRPr/>
          </a:p>
          <a:p>
            <a:pPr marL="457200" lvl="0" indent="-317500" rtl="0">
              <a:spcBef>
                <a:spcPts val="0"/>
              </a:spcBef>
              <a:buSzPct val="70000"/>
              <a:buChar char="●"/>
            </a:pPr>
            <a:r>
              <a:rPr lang="en-US" b="1"/>
              <a:t>Inflationary gap</a:t>
            </a:r>
            <a:r>
              <a:rPr lang="en-US"/>
              <a:t> - equilibrium at a level of output above potential GDP.</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Keynesian AD/AS Model</a:t>
            </a:r>
          </a:p>
        </p:txBody>
      </p:sp>
      <p:sp>
        <p:nvSpPr>
          <p:cNvPr id="111" name="Shape 111"/>
          <p:cNvSpPr txBox="1">
            <a:spLocks noGrp="1"/>
          </p:cNvSpPr>
          <p:nvPr>
            <p:ph type="body" idx="1"/>
          </p:nvPr>
        </p:nvSpPr>
        <p:spPr>
          <a:xfrm>
            <a:off x="457200" y="4050701"/>
            <a:ext cx="8062800" cy="1967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Keynesian View of the AD/AS Model uses an SRAS curve, which is horizontal at levels of output below potential and vertical at potential output. </a:t>
            </a:r>
          </a:p>
          <a:p>
            <a:pPr marL="457200" marR="0" lvl="0" indent="-317500" algn="l" rtl="0">
              <a:spcBef>
                <a:spcPts val="0"/>
              </a:spcBef>
              <a:spcAft>
                <a:spcPts val="0"/>
              </a:spcAft>
              <a:buSzPct val="70000"/>
              <a:buChar char="●"/>
            </a:pPr>
            <a:r>
              <a:rPr lang="en-US" dirty="0"/>
              <a:t>Thus, when beginning from potential output, any decrease in AD affects only output, but not prices. </a:t>
            </a:r>
          </a:p>
          <a:p>
            <a:pPr marL="457200" marR="0" lvl="0" indent="-317500" algn="l" rtl="0">
              <a:spcBef>
                <a:spcPts val="0"/>
              </a:spcBef>
              <a:spcAft>
                <a:spcPts val="0"/>
              </a:spcAft>
              <a:buSzPct val="70000"/>
              <a:buChar char="●"/>
            </a:pPr>
            <a:r>
              <a:rPr lang="en-US" dirty="0"/>
              <a:t>Any increase in AD affects only prices, not output.</a:t>
            </a:r>
          </a:p>
        </p:txBody>
      </p:sp>
      <p:pic>
        <p:nvPicPr>
          <p:cNvPr id="112" name="Shape 112" descr="Keynesian view of the AD/AS model shows that with a horizontal AS, a decrease in demand leads to a decrease in output, but no decrease in prices."/>
          <p:cNvPicPr preferRelativeResize="0">
            <a:picLocks noGrp="1"/>
          </p:cNvPicPr>
          <p:nvPr>
            <p:ph type="pic" idx="2"/>
          </p:nvPr>
        </p:nvPicPr>
        <p:blipFill rotWithShape="1">
          <a:blip r:embed="rId3">
            <a:alphaModFix/>
          </a:blip>
          <a:srcRect t="3" b="2"/>
          <a:stretch/>
        </p:blipFill>
        <p:spPr>
          <a:xfrm>
            <a:off x="2090057" y="1122363"/>
            <a:ext cx="5328331" cy="2714851"/>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41325"/>
            <a:ext cx="8062800" cy="820200"/>
          </a:xfrm>
          <a:prstGeom prst="rect">
            <a:avLst/>
          </a:prstGeom>
        </p:spPr>
        <p:txBody>
          <a:bodyPr wrap="square" lIns="91425" tIns="91425" rIns="91425" bIns="91425" anchor="b" anchorCtr="0">
            <a:noAutofit/>
          </a:bodyPr>
          <a:lstStyle/>
          <a:p>
            <a:pPr lvl="0">
              <a:spcBef>
                <a:spcPts val="0"/>
              </a:spcBef>
              <a:buNone/>
            </a:pPr>
            <a:r>
              <a:rPr lang="en-US"/>
              <a:t>What Determines Consumption </a:t>
            </a:r>
          </a:p>
          <a:p>
            <a:pPr lvl="0">
              <a:spcBef>
                <a:spcPts val="0"/>
              </a:spcBef>
              <a:buNone/>
            </a:pPr>
            <a:r>
              <a:rPr lang="en-US"/>
              <a:t>Expenditure?</a:t>
            </a:r>
          </a:p>
        </p:txBody>
      </p:sp>
      <p:sp>
        <p:nvSpPr>
          <p:cNvPr id="119" name="Shape 11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Consumption expenditure is spending by households and individuals on durable goods, nondurable goods, and services.</a:t>
            </a:r>
          </a:p>
          <a:p>
            <a:pPr lvl="0" rtl="0">
              <a:spcBef>
                <a:spcPts val="0"/>
              </a:spcBef>
              <a:buNone/>
            </a:pPr>
            <a:endParaRPr/>
          </a:p>
          <a:p>
            <a:pPr marL="457200" lvl="0" indent="-317500" rtl="0">
              <a:spcBef>
                <a:spcPts val="0"/>
              </a:spcBef>
              <a:buSzPct val="70000"/>
              <a:buChar char="●"/>
            </a:pPr>
            <a:r>
              <a:rPr lang="en-US"/>
              <a:t>Keynes identified three factors that affect consumption:</a:t>
            </a:r>
          </a:p>
          <a:p>
            <a:pPr lvl="0" rtl="0">
              <a:spcBef>
                <a:spcPts val="0"/>
              </a:spcBef>
              <a:buNone/>
            </a:pPr>
            <a:endParaRPr/>
          </a:p>
          <a:p>
            <a:pPr marL="914400" lvl="1" indent="-355600" rtl="0">
              <a:spcBef>
                <a:spcPts val="0"/>
              </a:spcBef>
              <a:spcAft>
                <a:spcPts val="0"/>
              </a:spcAft>
              <a:buSzPct val="100000"/>
            </a:pPr>
            <a:r>
              <a:rPr lang="en-US" b="1"/>
              <a:t>Disposable income</a:t>
            </a:r>
            <a:r>
              <a:rPr lang="en-US"/>
              <a:t> - income after taxes.</a:t>
            </a:r>
          </a:p>
          <a:p>
            <a:pPr marL="914400" lvl="1" indent="-355600" rtl="0">
              <a:spcBef>
                <a:spcPts val="0"/>
              </a:spcBef>
              <a:spcAft>
                <a:spcPts val="0"/>
              </a:spcAft>
              <a:buSzPct val="100000"/>
            </a:pPr>
            <a:r>
              <a:rPr lang="en-US"/>
              <a:t>Expected future income</a:t>
            </a:r>
          </a:p>
          <a:p>
            <a:pPr marL="914400" lvl="1" indent="-355600">
              <a:spcBef>
                <a:spcPts val="0"/>
              </a:spcBef>
              <a:buSzPct val="100000"/>
            </a:pPr>
            <a:r>
              <a:rPr lang="en-US"/>
              <a:t>Wealth or credit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41325"/>
            <a:ext cx="8062800" cy="764400"/>
          </a:xfrm>
          <a:prstGeom prst="rect">
            <a:avLst/>
          </a:prstGeom>
        </p:spPr>
        <p:txBody>
          <a:bodyPr wrap="square" lIns="91425" tIns="91425" rIns="91425" bIns="91425" anchor="b" anchorCtr="0">
            <a:noAutofit/>
          </a:bodyPr>
          <a:lstStyle/>
          <a:p>
            <a:pPr lvl="0">
              <a:spcBef>
                <a:spcPts val="0"/>
              </a:spcBef>
              <a:buNone/>
            </a:pPr>
            <a:r>
              <a:rPr lang="en-US"/>
              <a:t>What Determines Investment </a:t>
            </a:r>
          </a:p>
          <a:p>
            <a:pPr lvl="0">
              <a:spcBef>
                <a:spcPts val="0"/>
              </a:spcBef>
              <a:buNone/>
            </a:pPr>
            <a:r>
              <a:rPr lang="en-US"/>
              <a:t>Expenditure?</a:t>
            </a:r>
          </a:p>
        </p:txBody>
      </p:sp>
      <p:sp>
        <p:nvSpPr>
          <p:cNvPr id="126" name="Shape 126"/>
          <p:cNvSpPr>
            <a:spLocks noGrp="1"/>
          </p:cNvSpPr>
          <p:nvPr>
            <p:ph type="pic" idx="2"/>
          </p:nvPr>
        </p:nvSpPr>
        <p:spPr>
          <a:xfrm>
            <a:off x="457200" y="1122369"/>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Spending on new capital goods is called investment expenditure.</a:t>
            </a:r>
          </a:p>
          <a:p>
            <a:pPr lvl="0" rtl="0">
              <a:spcBef>
                <a:spcPts val="0"/>
              </a:spcBef>
              <a:buNone/>
            </a:pPr>
            <a:r>
              <a:rPr lang="en-US"/>
              <a:t> </a:t>
            </a:r>
          </a:p>
          <a:p>
            <a:pPr marL="457200" lvl="0" indent="-317500" rtl="0">
              <a:spcBef>
                <a:spcPts val="0"/>
              </a:spcBef>
              <a:spcAft>
                <a:spcPts val="0"/>
              </a:spcAft>
              <a:buSzPct val="70000"/>
              <a:buChar char="●"/>
            </a:pPr>
            <a:r>
              <a:rPr lang="en-US"/>
              <a:t>These fall into four categories: </a:t>
            </a:r>
          </a:p>
          <a:p>
            <a:pPr marL="914400" lvl="1" indent="-355600" rtl="0">
              <a:spcBef>
                <a:spcPts val="0"/>
              </a:spcBef>
              <a:spcAft>
                <a:spcPts val="0"/>
              </a:spcAft>
              <a:buSzPct val="100000"/>
            </a:pPr>
            <a:r>
              <a:rPr lang="en-US"/>
              <a:t>producer’s durable equipment and software</a:t>
            </a:r>
          </a:p>
          <a:p>
            <a:pPr marL="914400" lvl="1" indent="-355600" rtl="0">
              <a:spcBef>
                <a:spcPts val="0"/>
              </a:spcBef>
              <a:spcAft>
                <a:spcPts val="0"/>
              </a:spcAft>
              <a:buSzPct val="100000"/>
            </a:pPr>
            <a:r>
              <a:rPr lang="en-US"/>
              <a:t>nonresidential structures (such as factories, offices, and retail locations)</a:t>
            </a:r>
          </a:p>
          <a:p>
            <a:pPr marL="914400" marR="0" lvl="1" indent="-355600" algn="l" rtl="0">
              <a:lnSpc>
                <a:spcPct val="100000"/>
              </a:lnSpc>
              <a:spcBef>
                <a:spcPts val="0"/>
              </a:spcBef>
              <a:spcAft>
                <a:spcPts val="0"/>
              </a:spcAft>
              <a:buClr>
                <a:srgbClr val="6CB255"/>
              </a:buClr>
              <a:buSzPct val="100000"/>
              <a:buFont typeface="Arial"/>
            </a:pPr>
            <a:r>
              <a:rPr lang="en-US"/>
              <a:t>changes in inventories </a:t>
            </a:r>
          </a:p>
          <a:p>
            <a:pPr marL="914400" marR="0" lvl="1" indent="-355600" algn="l" rtl="0">
              <a:lnSpc>
                <a:spcPct val="100000"/>
              </a:lnSpc>
              <a:spcBef>
                <a:spcPts val="0"/>
              </a:spcBef>
              <a:spcAft>
                <a:spcPts val="0"/>
              </a:spcAft>
              <a:buClr>
                <a:srgbClr val="6CB255"/>
              </a:buClr>
              <a:buSzPct val="100000"/>
              <a:buFont typeface="Arial"/>
            </a:pPr>
            <a:r>
              <a:rPr lang="en-US"/>
              <a:t>residential structures (such as single-family homes, townhouses, and apartment buildings)</a:t>
            </a:r>
          </a:p>
          <a:p>
            <a:pPr marR="0" lvl="0" indent="457200" algn="l" rtl="0">
              <a:lnSpc>
                <a:spcPct val="100000"/>
              </a:lnSpc>
              <a:spcBef>
                <a:spcPts val="400"/>
              </a:spcBef>
              <a:spcAft>
                <a:spcPts val="0"/>
              </a:spcAft>
              <a:buNone/>
            </a:pPr>
            <a:endParaRPr/>
          </a:p>
          <a:p>
            <a:pPr marL="457200" marR="0" lvl="0" indent="-317500" algn="l" rtl="0">
              <a:lnSpc>
                <a:spcPct val="100000"/>
              </a:lnSpc>
              <a:spcBef>
                <a:spcPts val="400"/>
              </a:spcBef>
              <a:spcAft>
                <a:spcPts val="0"/>
              </a:spcAft>
              <a:buSzPct val="70000"/>
              <a:buChar char="●"/>
            </a:pPr>
            <a:r>
              <a:rPr lang="en-US"/>
              <a:t>When a business decides to make an investment in physical or intangible assets, the firm considers both:</a:t>
            </a:r>
          </a:p>
          <a:p>
            <a:pPr marL="914400" marR="0" lvl="1" indent="-355600" algn="l" rtl="0">
              <a:lnSpc>
                <a:spcPct val="100000"/>
              </a:lnSpc>
              <a:spcBef>
                <a:spcPts val="0"/>
              </a:spcBef>
              <a:spcAft>
                <a:spcPts val="0"/>
              </a:spcAft>
              <a:buSzPct val="100000"/>
            </a:pPr>
            <a:r>
              <a:rPr lang="en-US"/>
              <a:t>the expected investment benefits (future profit expectations) </a:t>
            </a:r>
          </a:p>
          <a:p>
            <a:pPr marL="914400" marR="0" lvl="1" indent="-355600" algn="l" rtl="0">
              <a:lnSpc>
                <a:spcPct val="100000"/>
              </a:lnSpc>
              <a:spcBef>
                <a:spcPts val="0"/>
              </a:spcBef>
              <a:spcAft>
                <a:spcPts val="0"/>
              </a:spcAft>
              <a:buSzPct val="100000"/>
            </a:pPr>
            <a:r>
              <a:rPr lang="en-US"/>
              <a:t>the investment costs (interest rates)</a:t>
            </a:r>
          </a:p>
          <a:p>
            <a:pPr marR="0" lvl="0" algn="l" rtl="0">
              <a:lnSpc>
                <a:spcPct val="100000"/>
              </a:lnSpc>
              <a:spcBef>
                <a:spcPts val="400"/>
              </a:spcBef>
              <a:spcAft>
                <a:spcPts val="0"/>
              </a:spcAft>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What Determines Government Spending?</a:t>
            </a:r>
          </a:p>
        </p:txBody>
      </p:sp>
      <p:sp>
        <p:nvSpPr>
          <p:cNvPr id="133" name="Shape 133"/>
          <p:cNvSpPr>
            <a:spLocks noGrp="1"/>
          </p:cNvSpPr>
          <p:nvPr>
            <p:ph type="pic" idx="2"/>
          </p:nvPr>
        </p:nvSpPr>
        <p:spPr>
          <a:xfrm>
            <a:off x="457200" y="1122370"/>
            <a:ext cx="8062800" cy="5179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Federal, state, and local government spending provides important public services such as national defense, transportation infrastructure, and education.</a:t>
            </a:r>
          </a:p>
          <a:p>
            <a:pPr lvl="0" rtl="0">
              <a:spcBef>
                <a:spcPts val="0"/>
              </a:spcBef>
              <a:buNone/>
            </a:pPr>
            <a:endParaRPr/>
          </a:p>
          <a:p>
            <a:pPr marL="457200" lvl="0" indent="-317500" rtl="0">
              <a:spcBef>
                <a:spcPts val="0"/>
              </a:spcBef>
              <a:spcAft>
                <a:spcPts val="0"/>
              </a:spcAft>
              <a:buSzPct val="70000"/>
              <a:buChar char="●"/>
            </a:pPr>
            <a:r>
              <a:rPr lang="en-US"/>
              <a:t>Keynes recognized that the government budget offered a powerful tool for influencing aggregate demand. </a:t>
            </a:r>
          </a:p>
          <a:p>
            <a:pPr marL="914400" lvl="1" indent="-355600" rtl="0">
              <a:spcBef>
                <a:spcPts val="0"/>
              </a:spcBef>
              <a:spcAft>
                <a:spcPts val="0"/>
              </a:spcAft>
              <a:buSzPct val="100000"/>
            </a:pPr>
            <a:r>
              <a:rPr lang="en-US"/>
              <a:t>More government spending could stimulate AD (or less government spending reduce it).</a:t>
            </a:r>
          </a:p>
          <a:p>
            <a:pPr marL="914400" lvl="1" indent="-355600" rtl="0">
              <a:spcBef>
                <a:spcPts val="0"/>
              </a:spcBef>
              <a:buSzPct val="100000"/>
            </a:pPr>
            <a:r>
              <a:rPr lang="en-US"/>
              <a:t>Lowering or raising tax rates could influence consumption and investment spending. </a:t>
            </a:r>
          </a:p>
          <a:p>
            <a:pPr lvl="0" rtl="0">
              <a:spcBef>
                <a:spcPts val="0"/>
              </a:spcBef>
              <a:buNone/>
            </a:pPr>
            <a:endParaRPr/>
          </a:p>
          <a:p>
            <a:pPr marL="457200" lvl="0" indent="-317500" rtl="0">
              <a:spcBef>
                <a:spcPts val="0"/>
              </a:spcBef>
              <a:buSzPct val="70000"/>
              <a:buChar char="●"/>
            </a:pPr>
            <a:r>
              <a:rPr lang="en-US"/>
              <a:t>Keynes concluded that during extreme times like deep recessions, only the government had the power and resources to move aggregate demand.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3305</Words>
  <Application>Microsoft Office PowerPoint</Application>
  <PresentationFormat>On-screen Show (4:3)</PresentationFormat>
  <Paragraphs>191</Paragraphs>
  <Slides>28</Slides>
  <Notes>28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28</vt:i4>
      </vt:variant>
    </vt:vector>
  </HeadingPairs>
  <TitlesOfParts>
    <vt:vector size="32" baseType="lpstr">
      <vt:lpstr>Arial</vt:lpstr>
      <vt:lpstr>Arial Black</vt:lpstr>
      <vt:lpstr>Essential</vt:lpstr>
      <vt:lpstr>Essential</vt:lpstr>
      <vt:lpstr>PowerPoint Presentation</vt:lpstr>
      <vt:lpstr>CH.12 OUTLINE</vt:lpstr>
      <vt:lpstr>Signs of a Recession</vt:lpstr>
      <vt:lpstr>U.S. Gross Domestic Product,  Percent Changes 1930–2014</vt:lpstr>
      <vt:lpstr>12.1 Aggregate Demand in Keynesian  Analysis</vt:lpstr>
      <vt:lpstr>The Keynesian AD/AS Model</vt:lpstr>
      <vt:lpstr>What Determines Consumption  Expenditure?</vt:lpstr>
      <vt:lpstr>What Determines Investment  Expenditure?</vt:lpstr>
      <vt:lpstr>What Determines Government Spending?</vt:lpstr>
      <vt:lpstr>What Determines Net Exports?</vt:lpstr>
      <vt:lpstr>12.2 The Building Blocks of Keynesian Analysis</vt:lpstr>
      <vt:lpstr>Wage and Price Stickiness</vt:lpstr>
      <vt:lpstr>Wage and Price Stickiness, Continued</vt:lpstr>
      <vt:lpstr>Sticky Prices and Falling Demand in the  Labor and Goods Market</vt:lpstr>
      <vt:lpstr>Sticky Prices and Falling Demand in the  Labor and Goods Market, Continued</vt:lpstr>
      <vt:lpstr>Jobs Lost/Gained in the  Recession/Recovery</vt:lpstr>
      <vt:lpstr>A Keynesian Perspective of Recession</vt:lpstr>
      <vt:lpstr>A Keynesian Perspective of Recession, Continued</vt:lpstr>
      <vt:lpstr>The Expenditure Multiplier</vt:lpstr>
      <vt:lpstr>12.3 The Phillips Curve </vt:lpstr>
      <vt:lpstr>A Keynesian Phillips Curve Tradeoff  between Unemployment and Inflation</vt:lpstr>
      <vt:lpstr>The Phillips Curve from 1960–1969</vt:lpstr>
      <vt:lpstr>U.S. Phillips Curve, 1960–1979</vt:lpstr>
      <vt:lpstr>Keynesian Policy for Fighting  Unemployment and Inflation</vt:lpstr>
      <vt:lpstr>Fighting Recession and Inflation with Keynesian Policy</vt:lpstr>
      <vt:lpstr>12.4 The Keynesian Perspective on  Market Forces</vt:lpstr>
      <vt:lpstr>The Keynesian Perspective on  Market Forces, Continued</vt:lpstr>
      <vt:lpstr>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Eckhardt, Anthony</cp:lastModifiedBy>
  <cp:revision>4</cp:revision>
  <dcterms:modified xsi:type="dcterms:W3CDTF">2018-01-17T20:16:39Z</dcterms:modified>
</cp:coreProperties>
</file>