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541"/>
  </p:normalViewPr>
  <p:slideViewPr>
    <p:cSldViewPr snapToGrid="0" snapToObjects="1">
      <p:cViewPr varScale="1">
        <p:scale>
          <a:sx n="101" d="100"/>
          <a:sy n="101" d="100"/>
        </p:scale>
        <p:origin x="192"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8437823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5519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109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3834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0399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99981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7237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37592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2866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2774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4462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031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97865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9297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6872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0031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922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9" name="Shape 2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06537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660122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6318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1034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82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5076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37910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08683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7840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53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1588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7" name="Shape 1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5" name="Shape 2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2.xml"/><Relationship Id="rId6" Type="http://schemas.openxmlformats.org/officeDocument/2006/relationships/image" Target="../media/image1.jpg"/><Relationship Id="rId1" Type="http://schemas.openxmlformats.org/officeDocument/2006/relationships/slideLayout" Target="../slideLayouts/slideLayout5.xml"/><Relationship Id="rId2"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1.jp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13.jp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t>
            </a:r>
            <a:r>
              <a:rPr lang="en-US" sz="3600" dirty="0" smtClean="0">
                <a:solidFill>
                  <a:srgbClr val="6CB255"/>
                </a:solidFill>
                <a:latin typeface="Arial Black"/>
                <a:ea typeface="Arial Black"/>
                <a:cs typeface="Arial Black"/>
                <a:sym typeface="Arial Black"/>
              </a:rPr>
              <a:t>ACRO</a:t>
            </a:r>
            <a:r>
              <a:rPr lang="en-US" sz="3600" b="0" i="0" u="none" strike="noStrike" cap="none" dirty="0" smtClean="0">
                <a:solidFill>
                  <a:srgbClr val="6CB255"/>
                </a:solidFill>
                <a:latin typeface="Arial Black"/>
                <a:ea typeface="Arial Black"/>
                <a:cs typeface="Arial Black"/>
                <a:sym typeface="Arial Black"/>
              </a:rPr>
              <a:t>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14</a:t>
            </a:r>
            <a:r>
              <a:rPr lang="en-US" sz="2000" b="1" i="0" u="none" strike="noStrike" cap="none" dirty="0">
                <a:solidFill>
                  <a:srgbClr val="212F62"/>
                </a:solidFill>
                <a:latin typeface="Arial"/>
                <a:ea typeface="Arial"/>
                <a:cs typeface="Arial"/>
                <a:sym typeface="Arial"/>
              </a:rPr>
              <a:t> Money and Banking</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second editi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pic>
        <p:nvPicPr>
          <p:cNvPr id="75" name="Shape 75" descr="OpenStax logo"/>
          <p:cNvPicPr preferRelativeResize="0"/>
          <p:nvPr/>
        </p:nvPicPr>
        <p:blipFill rotWithShape="1">
          <a:blip r:embed="rId4">
            <a:alphaModFix/>
          </a:blip>
          <a:srcRect/>
          <a:stretch/>
        </p:blipFill>
        <p:spPr>
          <a:xfrm>
            <a:off x="7610087" y="5561959"/>
            <a:ext cx="1222295" cy="8332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M1 Money</a:t>
            </a:r>
          </a:p>
        </p:txBody>
      </p:sp>
      <p:sp>
        <p:nvSpPr>
          <p:cNvPr id="139" name="Shape 139"/>
          <p:cNvSpPr>
            <a:spLocks noGrp="1"/>
          </p:cNvSpPr>
          <p:nvPr>
            <p:ph type="pic" idx="2"/>
          </p:nvPr>
        </p:nvSpPr>
        <p:spPr>
          <a:xfrm>
            <a:off x="457200" y="1122373"/>
            <a:ext cx="8062800" cy="4291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solidFill>
                  <a:schemeClr val="dk1"/>
                </a:solidFill>
              </a:rPr>
              <a:t>M1 money supply </a:t>
            </a:r>
            <a:r>
              <a:rPr lang="en-US"/>
              <a:t>includes</a:t>
            </a:r>
            <a:r>
              <a:rPr lang="en-US">
                <a:solidFill>
                  <a:schemeClr val="dk1"/>
                </a:solidFill>
              </a:rPr>
              <a:t>:</a:t>
            </a:r>
          </a:p>
          <a:p>
            <a:pPr lvl="0" rtl="0">
              <a:spcBef>
                <a:spcPts val="0"/>
              </a:spcBef>
              <a:buNone/>
            </a:pPr>
            <a:endParaRPr/>
          </a:p>
          <a:p>
            <a:pPr marL="914400" lvl="1" indent="-355600" rtl="0">
              <a:spcBef>
                <a:spcPts val="0"/>
              </a:spcBef>
              <a:buSzPct val="100000"/>
            </a:pPr>
            <a:r>
              <a:rPr lang="en-US" b="1">
                <a:solidFill>
                  <a:schemeClr val="dk1"/>
                </a:solidFill>
              </a:rPr>
              <a:t>Coins and currency in circulation </a:t>
            </a:r>
            <a:r>
              <a:rPr lang="en-US">
                <a:solidFill>
                  <a:schemeClr val="dk1"/>
                </a:solidFill>
              </a:rPr>
              <a:t>- the coins and bills that circulate in an economy that are not held by the U.S Treasury, at the Federal Reserve Bank, or in bank vaults.</a:t>
            </a:r>
          </a:p>
          <a:p>
            <a:pPr lvl="0" indent="457200" rtl="0">
              <a:spcBef>
                <a:spcPts val="0"/>
              </a:spcBef>
              <a:buNone/>
            </a:pPr>
            <a:endParaRPr>
              <a:solidFill>
                <a:schemeClr val="dk1"/>
              </a:solidFill>
            </a:endParaRPr>
          </a:p>
          <a:p>
            <a:pPr marL="914400" lvl="1" indent="-355600" rtl="0">
              <a:spcBef>
                <a:spcPts val="400"/>
              </a:spcBef>
              <a:buSzPct val="100000"/>
            </a:pPr>
            <a:r>
              <a:rPr lang="en-US" b="1">
                <a:solidFill>
                  <a:schemeClr val="dk1"/>
                </a:solidFill>
              </a:rPr>
              <a:t>C</a:t>
            </a:r>
            <a:r>
              <a:rPr lang="en-US" sz="2000" b="1">
                <a:solidFill>
                  <a:schemeClr val="dk1"/>
                </a:solidFill>
              </a:rPr>
              <a:t>heckable (demand) deposits</a:t>
            </a:r>
            <a:r>
              <a:rPr lang="en-US" sz="2000">
                <a:solidFill>
                  <a:schemeClr val="dk1"/>
                </a:solidFill>
              </a:rPr>
              <a:t> - </a:t>
            </a:r>
            <a:r>
              <a:rPr lang="en-US">
                <a:solidFill>
                  <a:schemeClr val="dk1"/>
                </a:solidFill>
              </a:rPr>
              <a:t>checkable deposit in banks that is available by making a cash withdrawal or writing a check.</a:t>
            </a:r>
          </a:p>
          <a:p>
            <a:pPr lvl="0" indent="457200" rtl="0">
              <a:spcBef>
                <a:spcPts val="400"/>
              </a:spcBef>
              <a:buNone/>
            </a:pPr>
            <a:endParaRPr>
              <a:solidFill>
                <a:schemeClr val="dk1"/>
              </a:solidFill>
            </a:endParaRPr>
          </a:p>
          <a:p>
            <a:pPr marL="914400" lvl="1" indent="-355600" rtl="0">
              <a:spcBef>
                <a:spcPts val="400"/>
              </a:spcBef>
              <a:buClr>
                <a:schemeClr val="dk1"/>
              </a:buClr>
              <a:buSzPct val="100000"/>
            </a:pPr>
            <a:r>
              <a:rPr lang="en-US">
                <a:solidFill>
                  <a:schemeClr val="dk1"/>
                </a:solidFill>
              </a:rPr>
              <a:t>Traveler’s checks</a:t>
            </a:r>
          </a:p>
          <a:p>
            <a:pPr lvl="0">
              <a:spcBef>
                <a:spcPts val="0"/>
              </a:spcBef>
              <a:buNone/>
            </a:pPr>
            <a:endParaRP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M2 Money</a:t>
            </a:r>
          </a:p>
        </p:txBody>
      </p:sp>
      <p:sp>
        <p:nvSpPr>
          <p:cNvPr id="146" name="Shape 146"/>
          <p:cNvSpPr>
            <a:spLocks noGrp="1"/>
          </p:cNvSpPr>
          <p:nvPr>
            <p:ph type="pic" idx="2"/>
          </p:nvPr>
        </p:nvSpPr>
        <p:spPr>
          <a:xfrm>
            <a:off x="457200" y="817569"/>
            <a:ext cx="8062800" cy="55110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solidFill>
                  <a:schemeClr val="dk1"/>
                </a:solidFill>
              </a:rPr>
              <a:t>M2 money supply includes</a:t>
            </a:r>
            <a:r>
              <a:rPr lang="en-US"/>
              <a:t>:</a:t>
            </a:r>
          </a:p>
          <a:p>
            <a:pPr marL="914400" lvl="1" indent="-355600" rtl="0">
              <a:spcBef>
                <a:spcPts val="0"/>
              </a:spcBef>
              <a:buSzPct val="100000"/>
            </a:pPr>
            <a:r>
              <a:rPr lang="en-US">
                <a:solidFill>
                  <a:schemeClr val="dk1"/>
                </a:solidFill>
              </a:rPr>
              <a:t>All M1 types </a:t>
            </a:r>
          </a:p>
          <a:p>
            <a:pPr lvl="0" indent="457200" rtl="0">
              <a:spcBef>
                <a:spcPts val="0"/>
              </a:spcBef>
              <a:buNone/>
            </a:pPr>
            <a:endParaRPr>
              <a:solidFill>
                <a:schemeClr val="dk1"/>
              </a:solidFill>
            </a:endParaRPr>
          </a:p>
          <a:p>
            <a:pPr marL="914400" lvl="1" indent="-355600" rtl="0">
              <a:spcBef>
                <a:spcPts val="0"/>
              </a:spcBef>
              <a:buSzPct val="100000"/>
            </a:pPr>
            <a:r>
              <a:rPr lang="en-US" b="1">
                <a:solidFill>
                  <a:schemeClr val="dk1"/>
                </a:solidFill>
              </a:rPr>
              <a:t>Savings deposits</a:t>
            </a:r>
            <a:r>
              <a:rPr lang="en-US">
                <a:solidFill>
                  <a:schemeClr val="dk1"/>
                </a:solidFill>
              </a:rPr>
              <a:t> - bank account where you cannot withdraw money by writing a check, but can withdraw the money at a bank - or can transfer it easily to a checking account.</a:t>
            </a:r>
          </a:p>
          <a:p>
            <a:pPr lvl="0" indent="457200" rtl="0">
              <a:spcBef>
                <a:spcPts val="0"/>
              </a:spcBef>
              <a:buNone/>
            </a:pPr>
            <a:endParaRPr>
              <a:solidFill>
                <a:schemeClr val="dk1"/>
              </a:solidFill>
            </a:endParaRPr>
          </a:p>
          <a:p>
            <a:pPr marL="914400" lvl="1" indent="-355600" rtl="0">
              <a:spcBef>
                <a:spcPts val="0"/>
              </a:spcBef>
              <a:buSzPct val="100000"/>
            </a:pPr>
            <a:r>
              <a:rPr lang="en-US" b="1">
                <a:solidFill>
                  <a:schemeClr val="dk1"/>
                </a:solidFill>
              </a:rPr>
              <a:t>Money market fund</a:t>
            </a:r>
            <a:r>
              <a:rPr lang="en-US">
                <a:solidFill>
                  <a:schemeClr val="dk1"/>
                </a:solidFill>
              </a:rPr>
              <a:t> - the deposits of many investors are pooled together and invested in a safe way like short-term government bonds.</a:t>
            </a:r>
          </a:p>
          <a:p>
            <a:pPr lvl="0" indent="457200" rtl="0">
              <a:spcBef>
                <a:spcPts val="0"/>
              </a:spcBef>
              <a:buNone/>
            </a:pPr>
            <a:endParaRPr>
              <a:solidFill>
                <a:schemeClr val="dk1"/>
              </a:solidFill>
            </a:endParaRPr>
          </a:p>
          <a:p>
            <a:pPr marL="914400" lvl="1" indent="-355600" rtl="0">
              <a:spcBef>
                <a:spcPts val="0"/>
              </a:spcBef>
              <a:buSzPct val="100000"/>
            </a:pPr>
            <a:r>
              <a:rPr lang="en-US" b="1">
                <a:solidFill>
                  <a:schemeClr val="dk1"/>
                </a:solidFill>
              </a:rPr>
              <a:t>Certificates of Deposit (CD’s) and other time deposits</a:t>
            </a:r>
            <a:r>
              <a:rPr lang="en-US">
                <a:solidFill>
                  <a:schemeClr val="dk1"/>
                </a:solidFill>
              </a:rPr>
              <a:t> - account that the depositor has committed to leaving in the bank for a certain period of time, in exchange for a higher rate of interest.</a:t>
            </a:r>
          </a:p>
          <a:p>
            <a:pPr lvl="0">
              <a:spcBef>
                <a:spcPts val="0"/>
              </a:spcBef>
              <a:buNone/>
            </a:pPr>
            <a:endParaRP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54025"/>
            <a:ext cx="8062800" cy="8199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Relationship between M1 and M2 </a:t>
            </a:r>
          </a:p>
          <a:p>
            <a:pPr marL="0" marR="0" lvl="0" indent="0" algn="l" rtl="0">
              <a:spcBef>
                <a:spcPts val="0"/>
              </a:spcBef>
              <a:buClr>
                <a:srgbClr val="6CB255"/>
              </a:buClr>
              <a:buSzPct val="25000"/>
              <a:buFont typeface="Arial Black"/>
              <a:buNone/>
            </a:pPr>
            <a:r>
              <a:rPr lang="en-US"/>
              <a:t>Money</a:t>
            </a:r>
          </a:p>
        </p:txBody>
      </p:sp>
      <p:sp>
        <p:nvSpPr>
          <p:cNvPr id="153" name="Shape 153"/>
          <p:cNvSpPr txBox="1">
            <a:spLocks noGrp="1"/>
          </p:cNvSpPr>
          <p:nvPr>
            <p:ph type="body" idx="1"/>
          </p:nvPr>
        </p:nvSpPr>
        <p:spPr>
          <a:xfrm>
            <a:off x="457200" y="4328534"/>
            <a:ext cx="8062800" cy="213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M1 and M2 money have several definitions, ranging from narrow to broad. </a:t>
            </a:r>
          </a:p>
          <a:p>
            <a:pPr marL="457200" marR="0" lvl="0" indent="-317500" algn="l" rtl="0">
              <a:spcBef>
                <a:spcPts val="0"/>
              </a:spcBef>
              <a:spcAft>
                <a:spcPts val="0"/>
              </a:spcAft>
              <a:buSzPct val="70000"/>
              <a:buChar char="●"/>
            </a:pPr>
            <a:r>
              <a:rPr lang="en-US" dirty="0"/>
              <a:t>M1 = coins and currency in circulation + checkable (demand) deposits + traveler’s checks. </a:t>
            </a:r>
          </a:p>
          <a:p>
            <a:pPr marL="457200" marR="0" lvl="0" indent="-317500" algn="l" rtl="0">
              <a:spcBef>
                <a:spcPts val="0"/>
              </a:spcBef>
              <a:spcAft>
                <a:spcPts val="0"/>
              </a:spcAft>
              <a:buSzPct val="70000"/>
              <a:buChar char="●"/>
            </a:pPr>
            <a:r>
              <a:rPr lang="en-US" dirty="0"/>
              <a:t>M2 = M1 + savings deposits + money market funds + certificates of deposit + other time deposits.</a:t>
            </a:r>
          </a:p>
        </p:txBody>
      </p:sp>
      <p:pic>
        <p:nvPicPr>
          <p:cNvPr id="154" name="Shape 154" descr="The figure shows that the components of M1 money supply are part of the M2 money supply. M1 equals coins and currency in circulation plus checkable (demand) deposit plus traveler’s checks. M2 equals M1 plus savings deposits, money market funds, certificates of deposit, and other time deposits."/>
          <p:cNvPicPr preferRelativeResize="0">
            <a:picLocks noGrp="1"/>
          </p:cNvPicPr>
          <p:nvPr>
            <p:ph type="pic" idx="2"/>
          </p:nvPr>
        </p:nvPicPr>
        <p:blipFill rotWithShape="1">
          <a:blip r:embed="rId3">
            <a:alphaModFix/>
          </a:blip>
          <a:srcRect/>
          <a:stretch/>
        </p:blipFill>
        <p:spPr>
          <a:xfrm>
            <a:off x="2263067" y="833912"/>
            <a:ext cx="4451100" cy="3500100"/>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Where Does “Plastic Money” Fit In?</a:t>
            </a:r>
          </a:p>
        </p:txBody>
      </p:sp>
      <p:sp>
        <p:nvSpPr>
          <p:cNvPr id="161" name="Shape 161"/>
          <p:cNvSpPr>
            <a:spLocks noGrp="1"/>
          </p:cNvSpPr>
          <p:nvPr>
            <p:ph type="pic" idx="2"/>
          </p:nvPr>
        </p:nvSpPr>
        <p:spPr>
          <a:xfrm>
            <a:off x="457200" y="1126666"/>
            <a:ext cx="8062800" cy="5906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Debit card</a:t>
            </a:r>
            <a:r>
              <a:rPr lang="en-US" dirty="0"/>
              <a:t> - like a check, is an instruction to the user’s bank to transfer money directly and immediately from your bank account to the </a:t>
            </a:r>
            <a:r>
              <a:rPr lang="en-US"/>
              <a:t>seller</a:t>
            </a:r>
            <a:r>
              <a:rPr lang="en-US" smtClean="0"/>
              <a:t>.</a:t>
            </a:r>
            <a:endParaRPr dirty="0"/>
          </a:p>
          <a:p>
            <a:pPr marL="457200" lvl="0" indent="-317500" rtl="0">
              <a:spcBef>
                <a:spcPts val="0"/>
              </a:spcBef>
              <a:spcAft>
                <a:spcPts val="0"/>
              </a:spcAft>
              <a:buSzPct val="70000"/>
              <a:buChar char="●"/>
            </a:pPr>
            <a:r>
              <a:rPr lang="en-US" b="1" dirty="0"/>
              <a:t>Credit card</a:t>
            </a:r>
            <a:r>
              <a:rPr lang="en-US" dirty="0"/>
              <a:t> - immediately transfers money from the credit card company’s checking account to the seller, and at the end of the month the user owes the money to the credit card company. </a:t>
            </a:r>
          </a:p>
          <a:p>
            <a:pPr marL="914400" lvl="1" indent="-355600" rtl="0">
              <a:spcBef>
                <a:spcPts val="0"/>
              </a:spcBef>
              <a:spcAft>
                <a:spcPts val="0"/>
              </a:spcAft>
              <a:buSzPct val="100000"/>
            </a:pPr>
            <a:r>
              <a:rPr lang="en-US" dirty="0"/>
              <a:t>A credit card is a short-term loan.</a:t>
            </a:r>
          </a:p>
          <a:p>
            <a:pPr marL="914400" lvl="1" indent="-355600" rtl="0">
              <a:spcBef>
                <a:spcPts val="0"/>
              </a:spcBef>
              <a:buSzPct val="100000"/>
            </a:pPr>
            <a:r>
              <a:rPr lang="en-US" dirty="0"/>
              <a:t>Not considered money</a:t>
            </a:r>
            <a:r>
              <a:rPr lang="en-US" dirty="0" smtClean="0"/>
              <a:t>.</a:t>
            </a:r>
            <a:endParaRPr dirty="0"/>
          </a:p>
          <a:p>
            <a:pPr marL="457200" lvl="0" indent="-317500" rtl="0">
              <a:spcBef>
                <a:spcPts val="0"/>
              </a:spcBef>
              <a:spcAft>
                <a:spcPts val="0"/>
              </a:spcAft>
              <a:buSzPct val="70000"/>
              <a:buChar char="●"/>
            </a:pPr>
            <a:r>
              <a:rPr lang="en-US" b="1" dirty="0"/>
              <a:t>Smart card</a:t>
            </a:r>
            <a:r>
              <a:rPr lang="en-US" dirty="0"/>
              <a:t> - stores a certain value of money on a card and then one can use the card to make purchases.</a:t>
            </a:r>
          </a:p>
          <a:p>
            <a:pPr marL="914400" lvl="1" indent="-355600" rtl="0">
              <a:spcBef>
                <a:spcPts val="0"/>
              </a:spcBef>
              <a:buSzPct val="100000"/>
            </a:pPr>
            <a:r>
              <a:rPr lang="en-US" dirty="0"/>
              <a:t>Examples: long-distance phone calls or making purchases at a campus bookstore and </a:t>
            </a:r>
            <a:r>
              <a:rPr lang="en-US" dirty="0" smtClean="0"/>
              <a:t>cafeteria</a:t>
            </a:r>
            <a:endParaRPr dirty="0"/>
          </a:p>
          <a:p>
            <a:pPr marL="457200" lvl="0" indent="-317500" rtl="0">
              <a:spcBef>
                <a:spcPts val="0"/>
              </a:spcBef>
              <a:buSzPct val="70000"/>
              <a:buChar char="●"/>
            </a:pPr>
            <a:r>
              <a:rPr lang="en-US" dirty="0"/>
              <a:t>Credit cards, debit cards, and smart cards are different </a:t>
            </a:r>
            <a:r>
              <a:rPr lang="en-US" u="sng" dirty="0"/>
              <a:t>ways to move</a:t>
            </a:r>
            <a:r>
              <a:rPr lang="en-US" dirty="0"/>
              <a:t> money when you make a purchase.</a:t>
            </a:r>
          </a:p>
          <a:p>
            <a:pPr lvl="0" indent="457200">
              <a:spcBef>
                <a:spcPts val="0"/>
              </a:spcBef>
              <a:buNone/>
            </a:pPr>
            <a:endParaRPr dirty="0"/>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14.3 The Role of Banks</a:t>
            </a:r>
          </a:p>
        </p:txBody>
      </p:sp>
      <p:sp>
        <p:nvSpPr>
          <p:cNvPr id="168" name="Shape 168"/>
          <p:cNvSpPr>
            <a:spLocks noGrp="1"/>
          </p:cNvSpPr>
          <p:nvPr>
            <p:ph type="pic" idx="2"/>
          </p:nvPr>
        </p:nvSpPr>
        <p:spPr>
          <a:xfrm>
            <a:off x="457200" y="1122370"/>
            <a:ext cx="8062800" cy="4944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Most money is in the form of bank accounts, which exist only as electronic records on computers.</a:t>
            </a:r>
          </a:p>
          <a:p>
            <a:pPr lvl="0" rtl="0">
              <a:spcBef>
                <a:spcPts val="0"/>
              </a:spcBef>
              <a:buNone/>
            </a:pPr>
            <a:endParaRPr/>
          </a:p>
          <a:p>
            <a:pPr marL="457200" lvl="0" indent="-317500" rtl="0">
              <a:spcBef>
                <a:spcPts val="0"/>
              </a:spcBef>
              <a:buSzPct val="70000"/>
              <a:buChar char="●"/>
            </a:pPr>
            <a:r>
              <a:rPr lang="en-US" b="1"/>
              <a:t>Payment system</a:t>
            </a:r>
            <a:r>
              <a:rPr lang="en-US"/>
              <a:t> - helps an economy exchange goods and services for money or other financial assets.</a:t>
            </a:r>
          </a:p>
          <a:p>
            <a:pPr lvl="0" rtl="0">
              <a:spcBef>
                <a:spcPts val="0"/>
              </a:spcBef>
              <a:buNone/>
            </a:pPr>
            <a:endParaRPr/>
          </a:p>
          <a:p>
            <a:pPr marL="457200" lvl="0" indent="-317500" rtl="0">
              <a:spcBef>
                <a:spcPts val="0"/>
              </a:spcBef>
              <a:buSzPct val="70000"/>
              <a:buChar char="●"/>
            </a:pPr>
            <a:r>
              <a:rPr lang="en-US" b="1"/>
              <a:t>Transaction costs</a:t>
            </a:r>
            <a:r>
              <a:rPr lang="en-US"/>
              <a:t> - the costs associated with finding a lender or a borrower for this money.</a:t>
            </a:r>
          </a:p>
          <a:p>
            <a:pPr lvl="0" rtl="0">
              <a:spcBef>
                <a:spcPts val="0"/>
              </a:spcBef>
              <a:buNone/>
            </a:pPr>
            <a:endParaRPr/>
          </a:p>
          <a:p>
            <a:pPr marL="457200" lvl="0" indent="-317500" rtl="0">
              <a:spcBef>
                <a:spcPts val="0"/>
              </a:spcBef>
              <a:buSzPct val="70000"/>
              <a:buChar char="●"/>
            </a:pPr>
            <a:r>
              <a:rPr lang="en-US"/>
              <a:t>Banks bring savers and borrowers together.</a:t>
            </a:r>
          </a:p>
          <a:p>
            <a:pPr lvl="0" rtl="0">
              <a:spcBef>
                <a:spcPts val="0"/>
              </a:spcBef>
              <a:buNone/>
            </a:pPr>
            <a:endParaRPr/>
          </a:p>
          <a:p>
            <a:pPr marL="457200" lvl="0" indent="-317500">
              <a:spcBef>
                <a:spcPts val="0"/>
              </a:spcBef>
              <a:buSzPct val="70000"/>
              <a:buChar char="●"/>
            </a:pPr>
            <a:r>
              <a:rPr lang="en-US"/>
              <a:t>Banks lower transactions costs and act as financial intermediaries.</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Banks as Financial Intermediaries</a:t>
            </a:r>
          </a:p>
        </p:txBody>
      </p:sp>
      <p:sp>
        <p:nvSpPr>
          <p:cNvPr id="175" name="Shape 175"/>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Financial intermediary</a:t>
            </a:r>
            <a:r>
              <a:rPr lang="en-US"/>
              <a:t> - an institution that operates between a saver with financial assets to invest and an entity who will borrow those assets and pay a rate of return.</a:t>
            </a:r>
          </a:p>
          <a:p>
            <a:pPr lvl="0" rtl="0">
              <a:spcBef>
                <a:spcPts val="0"/>
              </a:spcBef>
              <a:buNone/>
            </a:pPr>
            <a:endParaRPr/>
          </a:p>
          <a:p>
            <a:pPr marL="457200" lvl="0" indent="-317500" rtl="0">
              <a:spcBef>
                <a:spcPts val="0"/>
              </a:spcBef>
              <a:buSzPct val="70000"/>
              <a:buChar char="●"/>
            </a:pPr>
            <a:r>
              <a:rPr lang="en-US" u="sng"/>
              <a:t>Discussion Question</a:t>
            </a:r>
            <a:r>
              <a:rPr lang="en-US"/>
              <a:t>: What are institutions in the financial market, other than banks, that are financial intermediaries?</a:t>
            </a:r>
          </a:p>
          <a:p>
            <a:pPr lvl="0" rtl="0">
              <a:spcBef>
                <a:spcPts val="0"/>
              </a:spcBef>
              <a:buNone/>
            </a:pPr>
            <a:endParaRPr/>
          </a:p>
          <a:p>
            <a:pPr marL="457200" lvl="0" indent="-317500">
              <a:spcBef>
                <a:spcPts val="0"/>
              </a:spcBef>
              <a:buSzPct val="70000"/>
              <a:buChar char="●"/>
            </a:pPr>
            <a:r>
              <a:rPr lang="en-US" b="1"/>
              <a:t>Depository institution</a:t>
            </a:r>
            <a:r>
              <a:rPr lang="en-US"/>
              <a:t> - institution that accepts money deposits and then uses these to make loans.</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Banks as Financial Intermediaries, </a:t>
            </a:r>
          </a:p>
          <a:p>
            <a:pPr marL="0" marR="0" lvl="0" indent="0" algn="l" rtl="0">
              <a:spcBef>
                <a:spcPts val="0"/>
              </a:spcBef>
              <a:buClr>
                <a:srgbClr val="6CB255"/>
              </a:buClr>
              <a:buSzPct val="25000"/>
              <a:buFont typeface="Arial Black"/>
              <a:buNone/>
            </a:pPr>
            <a:r>
              <a:rPr lang="en-US"/>
              <a:t>Illustrated</a:t>
            </a:r>
          </a:p>
        </p:txBody>
      </p:sp>
      <p:sp>
        <p:nvSpPr>
          <p:cNvPr id="182" name="Shape 182"/>
          <p:cNvSpPr txBox="1">
            <a:spLocks noGrp="1"/>
          </p:cNvSpPr>
          <p:nvPr>
            <p:ph type="body" idx="1"/>
          </p:nvPr>
        </p:nvSpPr>
        <p:spPr>
          <a:xfrm>
            <a:off x="457200" y="4392809"/>
            <a:ext cx="8062800" cy="19842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SzPct val="100000"/>
              <a:buChar char="●"/>
            </a:pPr>
            <a:r>
              <a:rPr lang="en-US" sz="1800" dirty="0"/>
              <a:t>Banks act as financial intermediaries because they stand between savers and borrowers. </a:t>
            </a:r>
          </a:p>
          <a:p>
            <a:pPr marL="457200" marR="0" lvl="0" indent="-342900" algn="l" rtl="0">
              <a:spcBef>
                <a:spcPts val="0"/>
              </a:spcBef>
              <a:spcAft>
                <a:spcPts val="0"/>
              </a:spcAft>
              <a:buSzPct val="100000"/>
              <a:buChar char="●"/>
            </a:pPr>
            <a:r>
              <a:rPr lang="en-US" sz="1800" dirty="0"/>
              <a:t>Savers place deposits with banks, and then receive interest payments and withdraw money. </a:t>
            </a:r>
          </a:p>
          <a:p>
            <a:pPr marL="457200" marR="0" lvl="0" indent="-342900" algn="l" rtl="0">
              <a:spcBef>
                <a:spcPts val="0"/>
              </a:spcBef>
              <a:spcAft>
                <a:spcPts val="0"/>
              </a:spcAft>
              <a:buSzPct val="100000"/>
              <a:buChar char="●"/>
            </a:pPr>
            <a:r>
              <a:rPr lang="en-US" sz="1800" dirty="0"/>
              <a:t>Borrowers receive loans from banks and repay the loans with interest. </a:t>
            </a:r>
          </a:p>
          <a:p>
            <a:pPr marL="457200" marR="0" lvl="0" indent="-342900" algn="l" rtl="0">
              <a:spcBef>
                <a:spcPts val="0"/>
              </a:spcBef>
              <a:spcAft>
                <a:spcPts val="0"/>
              </a:spcAft>
              <a:buSzPct val="100000"/>
              <a:buChar char="●"/>
            </a:pPr>
            <a:r>
              <a:rPr lang="en-US" sz="1800" dirty="0"/>
              <a:t>In turn, banks return money to savers in the form of withdrawals, which also include interest payments from banks to savers.</a:t>
            </a:r>
          </a:p>
        </p:txBody>
      </p:sp>
      <p:pic>
        <p:nvPicPr>
          <p:cNvPr id="183" name="Shape 183" descr="The illustration shows the circular transactions between savers, banks, and borrowers. Savers give deposits to banks, and the bank provides them with withdrawals and interest payments. Borrowers give repayment of loans and interest payments to banks and the banks provide them with loans."/>
          <p:cNvPicPr preferRelativeResize="0">
            <a:picLocks noGrp="1"/>
          </p:cNvPicPr>
          <p:nvPr>
            <p:ph type="pic" idx="2"/>
          </p:nvPr>
        </p:nvPicPr>
        <p:blipFill rotWithShape="1">
          <a:blip r:embed="rId3">
            <a:alphaModFix/>
          </a:blip>
          <a:srcRect/>
          <a:stretch/>
        </p:blipFill>
        <p:spPr>
          <a:xfrm>
            <a:off x="1041616" y="975425"/>
            <a:ext cx="6894079" cy="3500071"/>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 Bank’s Balance Sheet</a:t>
            </a:r>
          </a:p>
        </p:txBody>
      </p:sp>
      <p:sp>
        <p:nvSpPr>
          <p:cNvPr id="190" name="Shape 190"/>
          <p:cNvSpPr>
            <a:spLocks noGrp="1"/>
          </p:cNvSpPr>
          <p:nvPr>
            <p:ph type="pic" idx="2"/>
          </p:nvPr>
        </p:nvSpPr>
        <p:spPr>
          <a:xfrm>
            <a:off x="457200" y="973600"/>
            <a:ext cx="8062800" cy="5381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Balance sheet</a:t>
            </a:r>
            <a:r>
              <a:rPr lang="en-US"/>
              <a:t> - an accounting tool that lists assets and liabilities.</a:t>
            </a:r>
          </a:p>
          <a:p>
            <a:pPr lvl="0" rtl="0">
              <a:spcBef>
                <a:spcPts val="0"/>
              </a:spcBef>
              <a:buNone/>
            </a:pPr>
            <a:endParaRPr/>
          </a:p>
          <a:p>
            <a:pPr marL="457200" lvl="0" indent="-317500" rtl="0">
              <a:spcBef>
                <a:spcPts val="0"/>
              </a:spcBef>
              <a:buSzPct val="70000"/>
              <a:buChar char="●"/>
            </a:pPr>
            <a:r>
              <a:rPr lang="en-US" b="1"/>
              <a:t>Asset</a:t>
            </a:r>
            <a:r>
              <a:rPr lang="en-US"/>
              <a:t> - item of value that a firm or an individual owns. </a:t>
            </a:r>
          </a:p>
          <a:p>
            <a:pPr lvl="0" rtl="0">
              <a:spcBef>
                <a:spcPts val="0"/>
              </a:spcBef>
              <a:buNone/>
            </a:pPr>
            <a:endParaRPr/>
          </a:p>
          <a:p>
            <a:pPr marL="457200" lvl="0" indent="-317500" rtl="0">
              <a:spcBef>
                <a:spcPts val="0"/>
              </a:spcBef>
              <a:buSzPct val="70000"/>
              <a:buChar char="●"/>
            </a:pPr>
            <a:r>
              <a:rPr lang="en-US" b="1"/>
              <a:t>Liability</a:t>
            </a:r>
            <a:r>
              <a:rPr lang="en-US"/>
              <a:t> - any amount or debt that a firm or an individual owes.</a:t>
            </a:r>
          </a:p>
          <a:p>
            <a:pPr lvl="0" rtl="0">
              <a:spcBef>
                <a:spcPts val="0"/>
              </a:spcBef>
              <a:buNone/>
            </a:pPr>
            <a:endParaRPr/>
          </a:p>
          <a:p>
            <a:pPr marL="457200" lvl="0" indent="-317500" rtl="0">
              <a:spcBef>
                <a:spcPts val="0"/>
              </a:spcBef>
              <a:buSzPct val="70000"/>
              <a:buChar char="●"/>
            </a:pPr>
            <a:r>
              <a:rPr lang="en-US" b="1"/>
              <a:t>Net worth</a:t>
            </a:r>
            <a:r>
              <a:rPr lang="en-US"/>
              <a:t> - the excess of the asset value over and above the amount of the liability; total assets minus total liabilities. </a:t>
            </a:r>
          </a:p>
          <a:p>
            <a:pPr lvl="0" rtl="0">
              <a:spcBef>
                <a:spcPts val="0"/>
              </a:spcBef>
              <a:buNone/>
            </a:pPr>
            <a:endParaRPr/>
          </a:p>
          <a:p>
            <a:pPr marL="457200" lvl="0" indent="-317500" rtl="0">
              <a:spcBef>
                <a:spcPts val="0"/>
              </a:spcBef>
              <a:buSzPct val="70000"/>
              <a:buChar char="●"/>
            </a:pPr>
            <a:r>
              <a:rPr lang="en-US" b="1"/>
              <a:t>Bank capital</a:t>
            </a:r>
            <a:r>
              <a:rPr lang="en-US"/>
              <a:t> - a bank’s net worth.</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41325"/>
            <a:ext cx="8062800" cy="5289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Bank’s Balance Sheet </a:t>
            </a:r>
          </a:p>
        </p:txBody>
      </p:sp>
      <p:sp>
        <p:nvSpPr>
          <p:cNvPr id="197" name="Shape 197"/>
          <p:cNvSpPr txBox="1">
            <a:spLocks noGrp="1"/>
          </p:cNvSpPr>
          <p:nvPr>
            <p:ph type="body" idx="1"/>
          </p:nvPr>
        </p:nvSpPr>
        <p:spPr>
          <a:xfrm>
            <a:off x="457200" y="2771024"/>
            <a:ext cx="8062800" cy="3851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This figure shows a hypothetical and simplified balance sheet for the Safe and Secure Bank. </a:t>
            </a: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b="1"/>
              <a:t>T-account</a:t>
            </a:r>
            <a:r>
              <a:rPr lang="en-US"/>
              <a:t> - a balance sheet with a two-column format, with the T-shape formed by the vertical line down the middle and the horizontal line under the column headings for “Assets” and “Liabilities”.</a:t>
            </a: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a:t>The “T” in a T-account has:</a:t>
            </a:r>
          </a:p>
          <a:p>
            <a:pPr marL="914400" marR="0" lvl="1" indent="-355600" algn="l" rtl="0">
              <a:spcBef>
                <a:spcPts val="0"/>
              </a:spcBef>
              <a:spcAft>
                <a:spcPts val="0"/>
              </a:spcAft>
              <a:buSzPct val="100000"/>
              <a:buChar char="○"/>
            </a:pPr>
            <a:r>
              <a:rPr lang="en-US"/>
              <a:t>the </a:t>
            </a:r>
            <a:r>
              <a:rPr lang="en-US" u="sng"/>
              <a:t>assets</a:t>
            </a:r>
            <a:r>
              <a:rPr lang="en-US"/>
              <a:t> of a firm, on the left</a:t>
            </a:r>
          </a:p>
          <a:p>
            <a:pPr marL="914400" marR="0" lvl="1" indent="-355600" algn="l" rtl="0">
              <a:spcBef>
                <a:spcPts val="0"/>
              </a:spcBef>
              <a:spcAft>
                <a:spcPts val="0"/>
              </a:spcAft>
              <a:buSzPct val="100000"/>
              <a:buChar char="○"/>
            </a:pPr>
            <a:r>
              <a:rPr lang="en-US"/>
              <a:t>its </a:t>
            </a:r>
            <a:r>
              <a:rPr lang="en-US" u="sng"/>
              <a:t>liabilities</a:t>
            </a:r>
            <a:r>
              <a:rPr lang="en-US"/>
              <a:t>, on the right.</a:t>
            </a:r>
          </a:p>
        </p:txBody>
      </p:sp>
      <p:pic>
        <p:nvPicPr>
          <p:cNvPr id="198" name="Shape 198" descr="The assets on the left side of the T-account are as follows: loans ($5 million), U.S. Government Securities (USGS) ($4 million) and Reserves ($2 million). The assets on the left side of the T-account are Loans ($5 million), U.S. Government Securities (USGS) ($4 million) and Reserves ($2 million). The liabilities + net worth on the right side of the T-account are as follows: deposits ($10 million) and net worth ($1 million). There is nothing in the space across from U.S. Government Securities (USGS)."/>
          <p:cNvPicPr preferRelativeResize="0">
            <a:picLocks noGrp="1"/>
          </p:cNvPicPr>
          <p:nvPr>
            <p:ph type="pic" idx="2"/>
          </p:nvPr>
        </p:nvPicPr>
        <p:blipFill rotWithShape="1">
          <a:blip r:embed="rId3">
            <a:alphaModFix/>
          </a:blip>
          <a:srcRect/>
          <a:stretch/>
        </p:blipFill>
        <p:spPr>
          <a:xfrm>
            <a:off x="521851" y="1739274"/>
            <a:ext cx="8062800" cy="894600"/>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Reserves and Bankruptcy</a:t>
            </a:r>
          </a:p>
        </p:txBody>
      </p:sp>
      <p:sp>
        <p:nvSpPr>
          <p:cNvPr id="205" name="Shape 205"/>
          <p:cNvSpPr>
            <a:spLocks noGrp="1"/>
          </p:cNvSpPr>
          <p:nvPr>
            <p:ph type="pic" idx="2"/>
          </p:nvPr>
        </p:nvSpPr>
        <p:spPr>
          <a:xfrm>
            <a:off x="457200" y="1122369"/>
            <a:ext cx="8062800" cy="54468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b="1"/>
              <a:t>Reserves</a:t>
            </a:r>
            <a:r>
              <a:rPr lang="en-US"/>
              <a:t> - funds that a bank keeps on hand and that it does not loan out or invest in bonds.</a:t>
            </a:r>
          </a:p>
          <a:p>
            <a:pPr lvl="0" rtl="0">
              <a:spcBef>
                <a:spcPts val="0"/>
              </a:spcBef>
              <a:spcAft>
                <a:spcPts val="0"/>
              </a:spcAft>
              <a:buNone/>
            </a:pPr>
            <a:endParaRPr/>
          </a:p>
          <a:p>
            <a:pPr marL="457200" lvl="0" indent="-317500" rtl="0">
              <a:spcBef>
                <a:spcPts val="0"/>
              </a:spcBef>
              <a:spcAft>
                <a:spcPts val="0"/>
              </a:spcAft>
              <a:buSzPct val="70000"/>
              <a:buChar char="●"/>
            </a:pPr>
            <a:r>
              <a:rPr lang="en-US"/>
              <a:t>The Federal Reserve requires that banks keep a certain percentage of depositors’ money on “reserve”.</a:t>
            </a:r>
          </a:p>
          <a:p>
            <a:pPr lvl="0" rtl="0">
              <a:spcBef>
                <a:spcPts val="0"/>
              </a:spcBef>
              <a:spcAft>
                <a:spcPts val="0"/>
              </a:spcAft>
              <a:buNone/>
            </a:pPr>
            <a:endParaRPr/>
          </a:p>
          <a:p>
            <a:pPr marL="457200" lvl="0" indent="-317500" rtl="0">
              <a:spcBef>
                <a:spcPts val="0"/>
              </a:spcBef>
              <a:spcAft>
                <a:spcPts val="0"/>
              </a:spcAft>
              <a:buSzPct val="70000"/>
              <a:buChar char="●"/>
            </a:pPr>
            <a:r>
              <a:rPr lang="en-US"/>
              <a:t>We define </a:t>
            </a:r>
            <a:r>
              <a:rPr lang="en-US" u="sng"/>
              <a:t>net worth</a:t>
            </a:r>
            <a:r>
              <a:rPr lang="en-US"/>
              <a:t> of a bank as its total assets minus its total liabilities.</a:t>
            </a:r>
          </a:p>
          <a:p>
            <a:pPr marL="914400" lvl="1" indent="-355600" rtl="0">
              <a:spcBef>
                <a:spcPts val="0"/>
              </a:spcBef>
              <a:spcAft>
                <a:spcPts val="0"/>
              </a:spcAft>
              <a:buSzPct val="100000"/>
            </a:pPr>
            <a:r>
              <a:rPr lang="en-US"/>
              <a:t>For a financially healthy bank, the net worth will be positive. </a:t>
            </a:r>
          </a:p>
          <a:p>
            <a:pPr marL="914400" lvl="1" indent="-355600" rtl="0">
              <a:spcBef>
                <a:spcPts val="0"/>
              </a:spcBef>
              <a:spcAft>
                <a:spcPts val="0"/>
              </a:spcAft>
              <a:buSzPct val="100000"/>
            </a:pPr>
            <a:r>
              <a:rPr lang="en-US"/>
              <a:t>If a bank has negative net worth and depositors tried to withdraw their money, the bank would not be able to give all depositors their money.</a:t>
            </a:r>
          </a:p>
          <a:p>
            <a:pPr lvl="0" indent="457200" rtl="0">
              <a:spcBef>
                <a:spcPts val="0"/>
              </a:spcBef>
              <a:spcAft>
                <a:spcPts val="0"/>
              </a:spcAft>
              <a:buNone/>
            </a:pPr>
            <a:endParaRPr/>
          </a:p>
          <a:p>
            <a:pPr marR="0" lvl="0" algn="l" rtl="0">
              <a:lnSpc>
                <a:spcPct val="100000"/>
              </a:lnSpc>
              <a:spcBef>
                <a:spcPts val="0"/>
              </a:spcBef>
              <a:spcAft>
                <a:spcPts val="0"/>
              </a:spcAft>
              <a:buNone/>
            </a:pPr>
            <a:endParaRP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CH.14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50000"/>
              </a:lnSpc>
              <a:spcBef>
                <a:spcPts val="0"/>
              </a:spcBef>
              <a:buNone/>
            </a:pPr>
            <a:r>
              <a:rPr lang="en-US" sz="2800"/>
              <a:t>14.1: Defining Money by Its Functions</a:t>
            </a:r>
          </a:p>
          <a:p>
            <a:pPr lvl="0" rtl="0">
              <a:lnSpc>
                <a:spcPct val="150000"/>
              </a:lnSpc>
              <a:spcBef>
                <a:spcPts val="0"/>
              </a:spcBef>
              <a:buNone/>
            </a:pPr>
            <a:r>
              <a:rPr lang="en-US" sz="2800"/>
              <a:t>14.2: Measuring Money: Currency, M1, and M2</a:t>
            </a:r>
          </a:p>
          <a:p>
            <a:pPr lvl="0" rtl="0">
              <a:lnSpc>
                <a:spcPct val="115000"/>
              </a:lnSpc>
              <a:spcBef>
                <a:spcPts val="0"/>
              </a:spcBef>
              <a:buNone/>
            </a:pPr>
            <a:r>
              <a:rPr lang="en-US" sz="2800"/>
              <a:t>14.3: The Role of Banks</a:t>
            </a:r>
          </a:p>
          <a:p>
            <a:pPr lvl="0" rtl="0">
              <a:lnSpc>
                <a:spcPct val="115000"/>
              </a:lnSpc>
              <a:spcBef>
                <a:spcPts val="0"/>
              </a:spcBef>
              <a:buNone/>
            </a:pPr>
            <a:r>
              <a:rPr lang="en-US" sz="2800"/>
              <a:t>14.4: How Banks Create Money</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How Banks Go Bankrupt</a:t>
            </a:r>
          </a:p>
        </p:txBody>
      </p:sp>
      <p:sp>
        <p:nvSpPr>
          <p:cNvPr id="212" name="Shape 212"/>
          <p:cNvSpPr>
            <a:spLocks noGrp="1"/>
          </p:cNvSpPr>
          <p:nvPr>
            <p:ph type="pic" idx="2"/>
          </p:nvPr>
        </p:nvSpPr>
        <p:spPr>
          <a:xfrm>
            <a:off x="457200" y="1122369"/>
            <a:ext cx="8062800" cy="52755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Potential problems for a bank:</a:t>
            </a:r>
          </a:p>
          <a:p>
            <a:pPr marL="914400" marR="0" lvl="1" indent="-355600" algn="l" rtl="0">
              <a:lnSpc>
                <a:spcPct val="100000"/>
              </a:lnSpc>
              <a:spcBef>
                <a:spcPts val="0"/>
              </a:spcBef>
              <a:spcAft>
                <a:spcPts val="0"/>
              </a:spcAft>
              <a:buClr>
                <a:srgbClr val="6CB255"/>
              </a:buClr>
              <a:buSzPct val="100000"/>
              <a:buFont typeface="Arial"/>
            </a:pPr>
            <a:r>
              <a:rPr lang="en-US"/>
              <a:t>High rate of loan defaults</a:t>
            </a:r>
          </a:p>
          <a:p>
            <a:pPr marL="914400" marR="0" lvl="1" indent="-355600" algn="l" rtl="0">
              <a:lnSpc>
                <a:spcPct val="100000"/>
              </a:lnSpc>
              <a:spcBef>
                <a:spcPts val="0"/>
              </a:spcBef>
              <a:spcAft>
                <a:spcPts val="0"/>
              </a:spcAft>
              <a:buClr>
                <a:srgbClr val="6CB255"/>
              </a:buClr>
              <a:buSzPct val="100000"/>
              <a:buFont typeface="Arial"/>
            </a:pPr>
            <a:r>
              <a:rPr lang="en-US" b="1"/>
              <a:t>Asset-liability time mismatch</a:t>
            </a:r>
            <a:r>
              <a:rPr lang="en-US"/>
              <a:t> - the ability for customers to withdraw bank’s liabilities in the short term while customers repay its assets in the long term.</a:t>
            </a:r>
          </a:p>
          <a:p>
            <a:pPr marR="0" lvl="0" indent="457200" algn="l" rtl="0">
              <a:lnSpc>
                <a:spcPct val="100000"/>
              </a:lnSpc>
              <a:spcBef>
                <a:spcPts val="0"/>
              </a:spcBef>
              <a:spcAft>
                <a:spcPts val="0"/>
              </a:spcAft>
              <a:buNone/>
            </a:pPr>
            <a:endParaRPr/>
          </a:p>
          <a:p>
            <a:pPr marL="457200" marR="0" lvl="0" indent="-317500" algn="l" rtl="0">
              <a:lnSpc>
                <a:spcPct val="100000"/>
              </a:lnSpc>
              <a:spcBef>
                <a:spcPts val="0"/>
              </a:spcBef>
              <a:spcAft>
                <a:spcPts val="0"/>
              </a:spcAft>
              <a:buSzPct val="70000"/>
              <a:buChar char="●"/>
            </a:pPr>
            <a:r>
              <a:rPr lang="en-US"/>
              <a:t>Strategies to reduce risk:</a:t>
            </a:r>
          </a:p>
          <a:p>
            <a:pPr marL="914400" marR="0" lvl="1" indent="-355600" algn="l" rtl="0">
              <a:lnSpc>
                <a:spcPct val="100000"/>
              </a:lnSpc>
              <a:spcBef>
                <a:spcPts val="0"/>
              </a:spcBef>
              <a:spcAft>
                <a:spcPts val="0"/>
              </a:spcAft>
              <a:buSzPct val="100000"/>
            </a:pPr>
            <a:r>
              <a:rPr lang="en-US" b="1"/>
              <a:t>Diversify</a:t>
            </a:r>
            <a:r>
              <a:rPr lang="en-US"/>
              <a:t> - making loans or investments with a variety of firms, to reduce the risk of being adversely affected by events at one or a few firms.</a:t>
            </a:r>
          </a:p>
          <a:p>
            <a:pPr marL="914400" marR="0" lvl="1" indent="-355600" algn="l" rtl="0">
              <a:lnSpc>
                <a:spcPct val="100000"/>
              </a:lnSpc>
              <a:spcBef>
                <a:spcPts val="0"/>
              </a:spcBef>
              <a:spcAft>
                <a:spcPts val="0"/>
              </a:spcAft>
              <a:buSzPct val="100000"/>
            </a:pPr>
            <a:r>
              <a:rPr lang="en-US"/>
              <a:t>Sell some of the loans they make in the secondary loan market.</a:t>
            </a:r>
          </a:p>
          <a:p>
            <a:pPr marL="914400" marR="0" lvl="1" indent="-355600" algn="l" rtl="0">
              <a:lnSpc>
                <a:spcPct val="100000"/>
              </a:lnSpc>
              <a:spcBef>
                <a:spcPts val="0"/>
              </a:spcBef>
              <a:spcAft>
                <a:spcPts val="0"/>
              </a:spcAft>
              <a:buSzPct val="100000"/>
            </a:pPr>
            <a:r>
              <a:rPr lang="en-US"/>
              <a:t>Hold a greater share of assets (government bonds or reserves).</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14.4 How Banks Create Money, Part 1</a:t>
            </a:r>
          </a:p>
        </p:txBody>
      </p:sp>
      <p:sp>
        <p:nvSpPr>
          <p:cNvPr id="219" name="Shape 219"/>
          <p:cNvSpPr>
            <a:spLocks noGrp="1"/>
          </p:cNvSpPr>
          <p:nvPr>
            <p:ph type="pic" idx="2"/>
          </p:nvPr>
        </p:nvSpPr>
        <p:spPr>
          <a:xfrm>
            <a:off x="457200" y="855925"/>
            <a:ext cx="8062800" cy="2883825"/>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The banking system can create money through the process of making loans.</a:t>
            </a:r>
          </a:p>
          <a:p>
            <a:pPr lvl="0" rtl="0">
              <a:spcBef>
                <a:spcPts val="0"/>
              </a:spcBef>
              <a:buNone/>
            </a:pPr>
            <a:endParaRPr dirty="0"/>
          </a:p>
          <a:p>
            <a:pPr lvl="0" rtl="0">
              <a:spcBef>
                <a:spcPts val="0"/>
              </a:spcBef>
              <a:buNone/>
            </a:pPr>
            <a:endParaRPr dirty="0"/>
          </a:p>
          <a:p>
            <a:pPr marL="457200" lvl="0" indent="-317500" rtl="0">
              <a:spcBef>
                <a:spcPts val="0"/>
              </a:spcBef>
              <a:spcAft>
                <a:spcPts val="0"/>
              </a:spcAft>
              <a:buSzPct val="70000"/>
              <a:buChar char="●"/>
            </a:pPr>
            <a:r>
              <a:rPr lang="en-US" sz="1800" dirty="0"/>
              <a:t>In the T-account balance sheet above, </a:t>
            </a:r>
            <a:r>
              <a:rPr lang="en-US" sz="1800" dirty="0" err="1"/>
              <a:t>Singelton</a:t>
            </a:r>
            <a:r>
              <a:rPr lang="en-US" sz="1800" dirty="0"/>
              <a:t> Bank is simply storing money for depositors, and not making loans.</a:t>
            </a:r>
          </a:p>
          <a:p>
            <a:pPr marL="914400" lvl="1" indent="-355600" rtl="0">
              <a:spcBef>
                <a:spcPts val="0"/>
              </a:spcBef>
              <a:buSzPct val="100000"/>
            </a:pPr>
            <a:r>
              <a:rPr lang="en-US" sz="1800" dirty="0"/>
              <a:t>It cannot earn any interest income and cannot pay its depositors an interest rate.</a:t>
            </a:r>
          </a:p>
          <a:p>
            <a:pPr lvl="0" indent="457200" rtl="0">
              <a:spcBef>
                <a:spcPts val="0"/>
              </a:spcBef>
              <a:buNone/>
            </a:pPr>
            <a:endParaRPr dirty="0"/>
          </a:p>
          <a:p>
            <a:pPr lvl="0" indent="457200" rtl="0">
              <a:spcBef>
                <a:spcPts val="0"/>
              </a:spcBef>
              <a:buNone/>
            </a:pPr>
            <a:endParaRPr dirty="0"/>
          </a:p>
          <a:p>
            <a:pPr lvl="0" rtl="0">
              <a:spcBef>
                <a:spcPts val="0"/>
              </a:spcBef>
              <a:buNone/>
            </a:pPr>
            <a:endParaRPr dirty="0"/>
          </a:p>
        </p:txBody>
      </p:sp>
      <p:sp>
        <p:nvSpPr>
          <p:cNvPr id="222" name="Shape 222"/>
          <p:cNvSpPr txBox="1"/>
          <p:nvPr/>
        </p:nvSpPr>
        <p:spPr>
          <a:xfrm>
            <a:off x="3256050" y="1460501"/>
            <a:ext cx="3665450" cy="526750"/>
          </a:xfrm>
          <a:prstGeom prst="rect">
            <a:avLst/>
          </a:prstGeom>
          <a:noFill/>
          <a:ln>
            <a:noFill/>
          </a:ln>
        </p:spPr>
        <p:txBody>
          <a:bodyPr wrap="square" lIns="91425" tIns="91425" rIns="91425" bIns="91425" anchor="t" anchorCtr="0">
            <a:noAutofit/>
          </a:bodyPr>
          <a:lstStyle/>
          <a:p>
            <a:pPr lvl="0">
              <a:spcBef>
                <a:spcPts val="0"/>
              </a:spcBef>
              <a:buNone/>
            </a:pPr>
            <a:r>
              <a:rPr lang="en-US" dirty="0" err="1"/>
              <a:t>Singelton</a:t>
            </a:r>
            <a:r>
              <a:rPr lang="en-US" dirty="0"/>
              <a:t> Bank Balance </a:t>
            </a:r>
            <a:r>
              <a:rPr lang="en-US" dirty="0" smtClean="0"/>
              <a:t>Sheet, Example 1</a:t>
            </a:r>
            <a:endParaRPr lang="en-US" dirty="0"/>
          </a:p>
        </p:txBody>
      </p:sp>
      <p:pic>
        <p:nvPicPr>
          <p:cNvPr id="220" name="Shape 220" descr="The assets are reserves ($10 million). The liabilities + net worth are deposits ($10 million)."/>
          <p:cNvPicPr preferRelativeResize="0">
            <a:picLocks noGrp="1"/>
          </p:cNvPicPr>
          <p:nvPr>
            <p:ph type="pic" idx="2"/>
          </p:nvPr>
        </p:nvPicPr>
        <p:blipFill rotWithShape="1">
          <a:blip r:embed="rId3">
            <a:alphaModFix/>
          </a:blip>
          <a:srcRect/>
          <a:stretch/>
        </p:blipFill>
        <p:spPr>
          <a:xfrm>
            <a:off x="457199" y="1824265"/>
            <a:ext cx="8062800" cy="596400"/>
          </a:xfrm>
          <a:prstGeom prst="rect">
            <a:avLst/>
          </a:prstGeom>
          <a:noFill/>
          <a:ln>
            <a:noFill/>
          </a:ln>
        </p:spPr>
      </p:pic>
      <p:sp>
        <p:nvSpPr>
          <p:cNvPr id="223" name="Shape 223"/>
          <p:cNvSpPr txBox="1"/>
          <p:nvPr/>
        </p:nvSpPr>
        <p:spPr>
          <a:xfrm>
            <a:off x="3256050" y="3739750"/>
            <a:ext cx="3665450" cy="406500"/>
          </a:xfrm>
          <a:prstGeom prst="rect">
            <a:avLst/>
          </a:prstGeom>
          <a:noFill/>
          <a:ln>
            <a:noFill/>
          </a:ln>
        </p:spPr>
        <p:txBody>
          <a:bodyPr wrap="square" lIns="91425" tIns="91425" rIns="91425" bIns="91425" anchor="t" anchorCtr="0">
            <a:noAutofit/>
          </a:bodyPr>
          <a:lstStyle/>
          <a:p>
            <a:pPr lvl="0" rtl="0">
              <a:spcBef>
                <a:spcPts val="0"/>
              </a:spcBef>
              <a:buNone/>
            </a:pPr>
            <a:r>
              <a:rPr lang="en-US" dirty="0" err="1"/>
              <a:t>Singelton</a:t>
            </a:r>
            <a:r>
              <a:rPr lang="en-US" dirty="0"/>
              <a:t> Bank Balance </a:t>
            </a:r>
            <a:r>
              <a:rPr lang="en-US" dirty="0" smtClean="0"/>
              <a:t>Sheet, Example 2</a:t>
            </a:r>
            <a:endParaRPr lang="en-US" dirty="0"/>
          </a:p>
        </p:txBody>
      </p:sp>
      <p:pic>
        <p:nvPicPr>
          <p:cNvPr id="221" name="Shape 221" descr="The assets are reserves ($1 million) and loan to hank’s auto supply ($9 million). The liabilities + net worth are deposits ($10 million)."/>
          <p:cNvPicPr preferRelativeResize="0">
            <a:picLocks noGrp="1"/>
          </p:cNvPicPr>
          <p:nvPr>
            <p:ph type="pic" idx="2"/>
          </p:nvPr>
        </p:nvPicPr>
        <p:blipFill rotWithShape="1">
          <a:blip r:embed="rId4">
            <a:alphaModFix/>
          </a:blip>
          <a:srcRect/>
          <a:stretch/>
        </p:blipFill>
        <p:spPr>
          <a:xfrm>
            <a:off x="457199" y="4055433"/>
            <a:ext cx="8062800" cy="713700"/>
          </a:xfrm>
          <a:prstGeom prst="rect">
            <a:avLst/>
          </a:prstGeom>
          <a:noFill/>
          <a:ln>
            <a:noFill/>
          </a:ln>
        </p:spPr>
      </p:pic>
      <p:sp>
        <p:nvSpPr>
          <p:cNvPr id="2" name="Rectangle 1"/>
          <p:cNvSpPr/>
          <p:nvPr/>
        </p:nvSpPr>
        <p:spPr>
          <a:xfrm>
            <a:off x="516775" y="4882005"/>
            <a:ext cx="8003224" cy="1477328"/>
          </a:xfrm>
          <a:prstGeom prst="rect">
            <a:avLst/>
          </a:prstGeom>
        </p:spPr>
        <p:txBody>
          <a:bodyPr wrap="square">
            <a:spAutoFit/>
          </a:bodyPr>
          <a:lstStyle/>
          <a:p>
            <a:pPr marL="457200" lvl="0" indent="-317500">
              <a:buClr>
                <a:srgbClr val="92D050"/>
              </a:buClr>
              <a:buSzPct val="70000"/>
              <a:buChar char="●"/>
            </a:pPr>
            <a:r>
              <a:rPr lang="en-US" sz="1800" dirty="0"/>
              <a:t>Now, by loaning out $9 million and charging interest, it will be able to make interest payments to depositors.</a:t>
            </a:r>
          </a:p>
          <a:p>
            <a:pPr marL="457200" lvl="0" indent="-317500">
              <a:buClr>
                <a:srgbClr val="92D050"/>
              </a:buClr>
              <a:buSzPct val="70000"/>
              <a:buChar char="●"/>
            </a:pPr>
            <a:r>
              <a:rPr lang="en-US" sz="1800" dirty="0"/>
              <a:t>This alters </a:t>
            </a:r>
            <a:r>
              <a:rPr lang="en-US" sz="1800" dirty="0" err="1"/>
              <a:t>Singelton</a:t>
            </a:r>
            <a:r>
              <a:rPr lang="en-US" sz="1800" dirty="0"/>
              <a:t> Bank’s balance sheet:</a:t>
            </a:r>
          </a:p>
          <a:p>
            <a:pPr marL="914400" lvl="1" indent="-355600">
              <a:buSzPct val="100000"/>
            </a:pPr>
            <a:r>
              <a:rPr lang="en-US" sz="1800" dirty="0"/>
              <a:t>It now has $1 million in (required 10%) reserves and a loan to Hank’s Auto Supply of $9 million.</a:t>
            </a:r>
            <a:endParaRPr lang="en-US" sz="1800" dirty="0"/>
          </a:p>
        </p:txBody>
      </p:sp>
      <p:sp>
        <p:nvSpPr>
          <p:cNvPr id="9" name="TextBox 8"/>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How Banks Create Money, Part 2</a:t>
            </a:r>
          </a:p>
        </p:txBody>
      </p:sp>
      <p:sp>
        <p:nvSpPr>
          <p:cNvPr id="234" name="Shape 234"/>
          <p:cNvSpPr txBox="1"/>
          <p:nvPr/>
        </p:nvSpPr>
        <p:spPr>
          <a:xfrm>
            <a:off x="2798850" y="1035750"/>
            <a:ext cx="4109950" cy="406500"/>
          </a:xfrm>
          <a:prstGeom prst="rect">
            <a:avLst/>
          </a:prstGeom>
          <a:noFill/>
          <a:ln>
            <a:noFill/>
          </a:ln>
        </p:spPr>
        <p:txBody>
          <a:bodyPr wrap="square" lIns="91425" tIns="91425" rIns="91425" bIns="91425" anchor="t" anchorCtr="0">
            <a:noAutofit/>
          </a:bodyPr>
          <a:lstStyle/>
          <a:p>
            <a:pPr lvl="0" rtl="0">
              <a:spcBef>
                <a:spcPts val="0"/>
              </a:spcBef>
              <a:buNone/>
            </a:pPr>
            <a:r>
              <a:rPr lang="en-US" dirty="0"/>
              <a:t>First National Balance </a:t>
            </a:r>
            <a:r>
              <a:rPr lang="en-US" dirty="0" smtClean="0"/>
              <a:t>Sheet, Example 1</a:t>
            </a:r>
            <a:endParaRPr lang="en-US" dirty="0"/>
          </a:p>
        </p:txBody>
      </p:sp>
      <p:pic>
        <p:nvPicPr>
          <p:cNvPr id="231" name="Shape 231" descr="The assets are reserves (+ $9 million). The liabilities + net worth are deposits (+ $9 million)."/>
          <p:cNvPicPr preferRelativeResize="0">
            <a:picLocks noGrp="1"/>
          </p:cNvPicPr>
          <p:nvPr>
            <p:ph type="pic" idx="2"/>
          </p:nvPr>
        </p:nvPicPr>
        <p:blipFill rotWithShape="1">
          <a:blip r:embed="rId3">
            <a:alphaModFix/>
          </a:blip>
          <a:srcRect/>
          <a:stretch/>
        </p:blipFill>
        <p:spPr>
          <a:xfrm>
            <a:off x="457199" y="1354990"/>
            <a:ext cx="8062800" cy="596400"/>
          </a:xfrm>
          <a:prstGeom prst="rect">
            <a:avLst/>
          </a:prstGeom>
          <a:noFill/>
          <a:ln>
            <a:noFill/>
          </a:ln>
        </p:spPr>
      </p:pic>
      <p:sp>
        <p:nvSpPr>
          <p:cNvPr id="230" name="Shape 230"/>
          <p:cNvSpPr txBox="1">
            <a:spLocks noGrp="1"/>
          </p:cNvSpPr>
          <p:nvPr>
            <p:ph type="body" idx="1"/>
          </p:nvPr>
        </p:nvSpPr>
        <p:spPr>
          <a:xfrm>
            <a:off x="457200" y="1951400"/>
            <a:ext cx="8062800" cy="2214068"/>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err="1"/>
              <a:t>Singelton</a:t>
            </a:r>
            <a:r>
              <a:rPr lang="en-US" dirty="0"/>
              <a:t> Bank issues Hank’s Auto Supply a cashier’s check for the $9 million. </a:t>
            </a:r>
          </a:p>
          <a:p>
            <a:pPr marL="457200" marR="0" lvl="0" indent="-317500" algn="l" rtl="0">
              <a:spcBef>
                <a:spcPts val="0"/>
              </a:spcBef>
              <a:spcAft>
                <a:spcPts val="0"/>
              </a:spcAft>
              <a:buSzPct val="70000"/>
              <a:buChar char="●"/>
            </a:pPr>
            <a:r>
              <a:rPr lang="en-US" dirty="0"/>
              <a:t>Hank deposits the loan in his regular checking account with First National Bank. </a:t>
            </a:r>
          </a:p>
          <a:p>
            <a:pPr marL="457200" marR="0" lvl="0" indent="-317500" algn="l" rtl="0">
              <a:spcBef>
                <a:spcPts val="0"/>
              </a:spcBef>
              <a:spcAft>
                <a:spcPts val="0"/>
              </a:spcAft>
              <a:buSzPct val="70000"/>
              <a:buChar char="●"/>
            </a:pPr>
            <a:r>
              <a:rPr lang="en-US" dirty="0"/>
              <a:t>The deposits at First National Bank rise by $9 million and its reserves also rise by $9 million.</a:t>
            </a:r>
          </a:p>
          <a:p>
            <a:pPr marL="457200" marR="0" lvl="0" indent="-317500" algn="l" rtl="0">
              <a:spcBef>
                <a:spcPts val="0"/>
              </a:spcBef>
              <a:spcAft>
                <a:spcPts val="0"/>
              </a:spcAft>
              <a:buSzPct val="70000"/>
              <a:buChar char="●"/>
            </a:pPr>
            <a:r>
              <a:rPr lang="en-US" dirty="0"/>
              <a:t>Bank lending has </a:t>
            </a:r>
            <a:r>
              <a:rPr lang="en-US" u="sng" dirty="0"/>
              <a:t>expanded the money supply</a:t>
            </a:r>
            <a:r>
              <a:rPr lang="en-US" dirty="0"/>
              <a:t> by </a:t>
            </a:r>
            <a:r>
              <a:rPr lang="en-US" i="1" dirty="0"/>
              <a:t>$9 million</a:t>
            </a:r>
            <a:r>
              <a:rPr lang="en-US" dirty="0"/>
              <a:t>.</a:t>
            </a:r>
          </a:p>
          <a:p>
            <a:pPr marR="0" lvl="0" algn="l" rtl="0">
              <a:spcBef>
                <a:spcPts val="0"/>
              </a:spcBef>
              <a:spcAft>
                <a:spcPts val="0"/>
              </a:spcAft>
              <a:buNone/>
            </a:pPr>
            <a:endParaRPr dirty="0"/>
          </a:p>
          <a:p>
            <a:pPr marR="0" lvl="0" algn="l" rtl="0">
              <a:spcBef>
                <a:spcPts val="0"/>
              </a:spcBef>
              <a:spcAft>
                <a:spcPts val="0"/>
              </a:spcAft>
              <a:buNone/>
            </a:pPr>
            <a:endParaRPr dirty="0"/>
          </a:p>
          <a:p>
            <a:pPr marR="0" lvl="0" algn="l" rtl="0">
              <a:spcBef>
                <a:spcPts val="0"/>
              </a:spcBef>
              <a:spcAft>
                <a:spcPts val="0"/>
              </a:spcAft>
              <a:buNone/>
            </a:pPr>
            <a:endParaRPr dirty="0"/>
          </a:p>
          <a:p>
            <a:pPr marR="0" lvl="0" algn="l" rtl="0">
              <a:spcBef>
                <a:spcPts val="0"/>
              </a:spcBef>
              <a:spcAft>
                <a:spcPts val="0"/>
              </a:spcAft>
              <a:buNone/>
            </a:pPr>
            <a:endParaRPr dirty="0"/>
          </a:p>
        </p:txBody>
      </p:sp>
      <p:sp>
        <p:nvSpPr>
          <p:cNvPr id="235" name="Shape 235"/>
          <p:cNvSpPr txBox="1"/>
          <p:nvPr/>
        </p:nvSpPr>
        <p:spPr>
          <a:xfrm>
            <a:off x="2798850" y="4323950"/>
            <a:ext cx="4109950" cy="406500"/>
          </a:xfrm>
          <a:prstGeom prst="rect">
            <a:avLst/>
          </a:prstGeom>
          <a:noFill/>
          <a:ln>
            <a:noFill/>
          </a:ln>
        </p:spPr>
        <p:txBody>
          <a:bodyPr wrap="square" lIns="91425" tIns="91425" rIns="91425" bIns="91425" anchor="t" anchorCtr="0">
            <a:noAutofit/>
          </a:bodyPr>
          <a:lstStyle/>
          <a:p>
            <a:pPr lvl="0" rtl="0">
              <a:spcBef>
                <a:spcPts val="0"/>
              </a:spcBef>
              <a:buNone/>
            </a:pPr>
            <a:r>
              <a:rPr lang="en-US" dirty="0"/>
              <a:t>First National Balance </a:t>
            </a:r>
            <a:r>
              <a:rPr lang="en-US" dirty="0" smtClean="0"/>
              <a:t>Sheet, Example 2</a:t>
            </a:r>
            <a:endParaRPr lang="en-US" dirty="0"/>
          </a:p>
        </p:txBody>
      </p:sp>
      <p:pic>
        <p:nvPicPr>
          <p:cNvPr id="233" name="Shape 233" descr=" The assets are reserves ($90,000) and loans ($8.1 million). The liabilities + net worth are deposits (+ $9 million)."/>
          <p:cNvPicPr preferRelativeResize="0">
            <a:picLocks noGrp="1"/>
          </p:cNvPicPr>
          <p:nvPr>
            <p:ph type="pic" idx="2"/>
          </p:nvPr>
        </p:nvPicPr>
        <p:blipFill rotWithShape="1">
          <a:blip r:embed="rId4">
            <a:alphaModFix/>
          </a:blip>
          <a:srcRect/>
          <a:stretch/>
        </p:blipFill>
        <p:spPr>
          <a:xfrm>
            <a:off x="457199" y="4649208"/>
            <a:ext cx="8062800" cy="713700"/>
          </a:xfrm>
          <a:prstGeom prst="rect">
            <a:avLst/>
          </a:prstGeom>
          <a:noFill/>
          <a:ln>
            <a:noFill/>
          </a:ln>
        </p:spPr>
      </p:pic>
      <p:sp>
        <p:nvSpPr>
          <p:cNvPr id="2" name="Rectangle 1"/>
          <p:cNvSpPr/>
          <p:nvPr/>
        </p:nvSpPr>
        <p:spPr>
          <a:xfrm>
            <a:off x="558799" y="5405737"/>
            <a:ext cx="7961199" cy="923330"/>
          </a:xfrm>
          <a:prstGeom prst="rect">
            <a:avLst/>
          </a:prstGeom>
        </p:spPr>
        <p:txBody>
          <a:bodyPr wrap="square">
            <a:spAutoFit/>
          </a:bodyPr>
          <a:lstStyle/>
          <a:p>
            <a:pPr marL="457200" lvl="0" indent="-317500">
              <a:buClr>
                <a:srgbClr val="00B050"/>
              </a:buClr>
              <a:buSzPct val="70000"/>
              <a:buChar char="●"/>
            </a:pPr>
            <a:r>
              <a:rPr lang="en-US" sz="1800" dirty="0"/>
              <a:t>Now, First National Bank must hold some required reserves ($900,000) but can lend out the other amount ($8.1 million) in a loan to Jack’s Chevy Dealership.</a:t>
            </a:r>
            <a:endParaRPr lang="en-US" sz="1800" dirty="0"/>
          </a:p>
        </p:txBody>
      </p:sp>
      <p:sp>
        <p:nvSpPr>
          <p:cNvPr id="10" name="TextBox 9"/>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How Banks Create Money, Part 3</a:t>
            </a:r>
          </a:p>
        </p:txBody>
      </p:sp>
      <p:sp>
        <p:nvSpPr>
          <p:cNvPr id="242" name="Shape 242"/>
          <p:cNvSpPr txBox="1">
            <a:spLocks noGrp="1"/>
          </p:cNvSpPr>
          <p:nvPr>
            <p:ph type="body" idx="1"/>
          </p:nvPr>
        </p:nvSpPr>
        <p:spPr>
          <a:xfrm>
            <a:off x="457200" y="1951406"/>
            <a:ext cx="8062800" cy="405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If Jack’s Chevy Dealership deposits the loan in its checking account at Second National, the money supply just increased by an </a:t>
            </a:r>
            <a:r>
              <a:rPr lang="en-US" i="1" dirty="0"/>
              <a:t>additional $8.1 million</a:t>
            </a:r>
            <a:r>
              <a:rPr lang="en-US" dirty="0"/>
              <a:t>.</a:t>
            </a:r>
          </a:p>
          <a:p>
            <a:pPr marR="0" lvl="0" algn="l" rtl="0">
              <a:spcBef>
                <a:spcPts val="0"/>
              </a:spcBef>
              <a:spcAft>
                <a:spcPts val="0"/>
              </a:spcAft>
              <a:buNone/>
            </a:pPr>
            <a:endParaRPr dirty="0"/>
          </a:p>
          <a:p>
            <a:pPr marR="0" lvl="0" algn="l" rtl="0">
              <a:spcBef>
                <a:spcPts val="0"/>
              </a:spcBef>
              <a:spcAft>
                <a:spcPts val="0"/>
              </a:spcAft>
              <a:buNone/>
            </a:pPr>
            <a:endParaRPr dirty="0"/>
          </a:p>
          <a:p>
            <a:pPr marL="457200" marR="0" lvl="0" indent="-317500" algn="l" rtl="0">
              <a:spcBef>
                <a:spcPts val="0"/>
              </a:spcBef>
              <a:spcAft>
                <a:spcPts val="0"/>
              </a:spcAft>
              <a:buSzPct val="70000"/>
              <a:buChar char="●"/>
            </a:pPr>
            <a:r>
              <a:rPr lang="en-US" dirty="0"/>
              <a:t>Making loans that are then deposited into a demand deposit account increases the M1 money supply.</a:t>
            </a:r>
          </a:p>
          <a:p>
            <a:pPr marR="0" lvl="0" algn="l" rtl="0">
              <a:spcBef>
                <a:spcPts val="0"/>
              </a:spcBef>
              <a:spcAft>
                <a:spcPts val="0"/>
              </a:spcAft>
              <a:buNone/>
            </a:pPr>
            <a:endParaRPr dirty="0"/>
          </a:p>
          <a:p>
            <a:pPr marL="457200" marR="0" lvl="0" indent="-317500" algn="l" rtl="0">
              <a:spcBef>
                <a:spcPts val="0"/>
              </a:spcBef>
              <a:spcAft>
                <a:spcPts val="0"/>
              </a:spcAft>
              <a:buSzPct val="70000"/>
              <a:buChar char="●"/>
            </a:pPr>
            <a:r>
              <a:rPr lang="en-US" dirty="0"/>
              <a:t>This money creation is possible because there are multiple banks in the financial system.</a:t>
            </a:r>
          </a:p>
          <a:p>
            <a:pPr marL="914400" marR="0" lvl="1" indent="-355600" algn="l" rtl="0">
              <a:spcBef>
                <a:spcPts val="0"/>
              </a:spcBef>
              <a:spcAft>
                <a:spcPts val="0"/>
              </a:spcAft>
              <a:buSzPct val="100000"/>
              <a:buChar char="○"/>
            </a:pPr>
            <a:r>
              <a:rPr lang="en-US" dirty="0"/>
              <a:t>They are required to hold only a fraction of their deposits, </a:t>
            </a:r>
          </a:p>
          <a:p>
            <a:pPr marL="914400" marR="0" lvl="1" indent="-355600" algn="l" rtl="0">
              <a:spcBef>
                <a:spcPts val="0"/>
              </a:spcBef>
              <a:spcAft>
                <a:spcPts val="0"/>
              </a:spcAft>
              <a:buSzPct val="100000"/>
              <a:buChar char="○"/>
            </a:pPr>
            <a:r>
              <a:rPr lang="en-US" dirty="0"/>
              <a:t>loans end up deposited in other banks, </a:t>
            </a:r>
          </a:p>
          <a:p>
            <a:pPr marL="914400" marR="0" lvl="1" indent="-355600" algn="l" rtl="0">
              <a:spcBef>
                <a:spcPts val="0"/>
              </a:spcBef>
              <a:spcAft>
                <a:spcPts val="0"/>
              </a:spcAft>
              <a:buSzPct val="100000"/>
              <a:buChar char="○"/>
            </a:pPr>
            <a:r>
              <a:rPr lang="en-US" dirty="0"/>
              <a:t>which increases deposits and the money supply.</a:t>
            </a:r>
          </a:p>
        </p:txBody>
      </p:sp>
      <p:sp>
        <p:nvSpPr>
          <p:cNvPr id="245" name="Shape 245"/>
          <p:cNvSpPr txBox="1"/>
          <p:nvPr/>
        </p:nvSpPr>
        <p:spPr>
          <a:xfrm>
            <a:off x="3256050" y="1061150"/>
            <a:ext cx="2799600" cy="406500"/>
          </a:xfrm>
          <a:prstGeom prst="rect">
            <a:avLst/>
          </a:prstGeom>
          <a:noFill/>
          <a:ln>
            <a:noFill/>
          </a:ln>
        </p:spPr>
        <p:txBody>
          <a:bodyPr wrap="square" lIns="91425" tIns="91425" rIns="91425" bIns="91425" anchor="t" anchorCtr="0">
            <a:noAutofit/>
          </a:bodyPr>
          <a:lstStyle/>
          <a:p>
            <a:pPr lvl="0" rtl="0">
              <a:spcBef>
                <a:spcPts val="0"/>
              </a:spcBef>
              <a:buNone/>
            </a:pPr>
            <a:r>
              <a:rPr lang="en-US"/>
              <a:t>Second National Balance Sheet</a:t>
            </a:r>
          </a:p>
        </p:txBody>
      </p:sp>
      <p:pic>
        <p:nvPicPr>
          <p:cNvPr id="243" name="Shape 243" descr=" The assets are reserves (+ $8.1 million). The liabilities + net worth are deposits (+ $8.1 million)."/>
          <p:cNvPicPr preferRelativeResize="0">
            <a:picLocks noGrp="1"/>
          </p:cNvPicPr>
          <p:nvPr>
            <p:ph type="pic" idx="2"/>
          </p:nvPr>
        </p:nvPicPr>
        <p:blipFill rotWithShape="1">
          <a:blip r:embed="rId3">
            <a:alphaModFix/>
          </a:blip>
          <a:srcRect/>
          <a:stretch/>
        </p:blipFill>
        <p:spPr>
          <a:xfrm>
            <a:off x="457199" y="1354990"/>
            <a:ext cx="8062800" cy="596400"/>
          </a:xfrm>
          <a:prstGeom prst="rect">
            <a:avLst/>
          </a:prstGeom>
          <a:noFill/>
          <a:ln>
            <a:noFill/>
          </a:ln>
        </p:spPr>
      </p:pic>
      <p:sp>
        <p:nvSpPr>
          <p:cNvPr id="8" name="TextBox 7"/>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The Money Multiplier and a </a:t>
            </a:r>
          </a:p>
          <a:p>
            <a:pPr lvl="0">
              <a:spcBef>
                <a:spcPts val="0"/>
              </a:spcBef>
              <a:buNone/>
            </a:pPr>
            <a:r>
              <a:rPr lang="en-US"/>
              <a:t>Multi-Bank System</a:t>
            </a:r>
          </a:p>
        </p:txBody>
      </p:sp>
      <p:sp>
        <p:nvSpPr>
          <p:cNvPr id="252" name="Shape 252"/>
          <p:cNvSpPr>
            <a:spLocks noGrp="1"/>
          </p:cNvSpPr>
          <p:nvPr>
            <p:ph type="pic" idx="2"/>
          </p:nvPr>
        </p:nvSpPr>
        <p:spPr>
          <a:xfrm>
            <a:off x="457200" y="1122375"/>
            <a:ext cx="8062800" cy="5617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If all banks loan out their excess reserves, the money supply will expand. </a:t>
            </a:r>
          </a:p>
          <a:p>
            <a:pPr lvl="0" rtl="0">
              <a:spcBef>
                <a:spcPts val="0"/>
              </a:spcBef>
              <a:buNone/>
            </a:pPr>
            <a:endParaRPr/>
          </a:p>
          <a:p>
            <a:pPr marL="457200" lvl="0" indent="-317500" rtl="0">
              <a:spcBef>
                <a:spcPts val="0"/>
              </a:spcBef>
              <a:buSzPct val="70000"/>
              <a:buChar char="●"/>
            </a:pPr>
            <a:r>
              <a:rPr lang="en-US"/>
              <a:t>In a multi-bank system, institutions determine the amount of money that the system can create by using the </a:t>
            </a:r>
            <a:r>
              <a:rPr lang="en-US" u="sng"/>
              <a:t>money multiplier</a:t>
            </a:r>
            <a:r>
              <a:rPr lang="en-US"/>
              <a:t>.</a:t>
            </a:r>
          </a:p>
          <a:p>
            <a:pPr lvl="0" rtl="0">
              <a:spcBef>
                <a:spcPts val="0"/>
              </a:spcBef>
              <a:buNone/>
            </a:pPr>
            <a:endParaRPr/>
          </a:p>
          <a:p>
            <a:pPr marL="457200" lvl="0" indent="-317500" rtl="0">
              <a:spcBef>
                <a:spcPts val="0"/>
              </a:spcBef>
              <a:buSzPct val="70000"/>
              <a:buChar char="●"/>
            </a:pPr>
            <a:r>
              <a:rPr lang="en-US"/>
              <a:t>The </a:t>
            </a:r>
            <a:r>
              <a:rPr lang="en-US" b="1"/>
              <a:t>money multiplier formula</a:t>
            </a:r>
            <a:r>
              <a:rPr lang="en-US"/>
              <a:t> = 1 / Reserve Requirement</a:t>
            </a:r>
          </a:p>
          <a:p>
            <a:pPr lvl="0" rtl="0">
              <a:spcBef>
                <a:spcPts val="0"/>
              </a:spcBef>
              <a:buNone/>
            </a:pPr>
            <a:endParaRPr/>
          </a:p>
          <a:p>
            <a:pPr marL="457200" lvl="0" indent="-317500" rtl="0">
              <a:spcBef>
                <a:spcPts val="0"/>
              </a:spcBef>
              <a:buSzPct val="70000"/>
              <a:buChar char="●"/>
            </a:pPr>
            <a:r>
              <a:rPr lang="en-US"/>
              <a:t>By multiplying the </a:t>
            </a:r>
            <a:r>
              <a:rPr lang="en-US" i="1"/>
              <a:t>money multiplier </a:t>
            </a:r>
            <a:r>
              <a:rPr lang="en-US"/>
              <a:t>by the </a:t>
            </a:r>
            <a:r>
              <a:rPr lang="en-US" i="1"/>
              <a:t>excess reserves</a:t>
            </a:r>
            <a:r>
              <a:rPr lang="en-US"/>
              <a:t>, we can determine the total amount of M1 money supply created in the banking system.</a:t>
            </a:r>
          </a:p>
          <a:p>
            <a:pPr lvl="0" rtl="0">
              <a:spcBef>
                <a:spcPts val="0"/>
              </a:spcBef>
              <a:buNone/>
            </a:pPr>
            <a:endParaRPr/>
          </a:p>
          <a:p>
            <a:pPr marL="457200" lvl="0" indent="-317500">
              <a:spcBef>
                <a:spcPts val="0"/>
              </a:spcBef>
              <a:buSzPct val="70000"/>
              <a:buChar char="●"/>
            </a:pPr>
            <a:r>
              <a:rPr lang="en-US" u="sng"/>
              <a:t>Discussion Question</a:t>
            </a:r>
            <a:r>
              <a:rPr lang="en-US"/>
              <a:t>: If the reserve requirement is 10%, and a bank’s excess reserves are $9 million, what is the change in the M1 money supply?</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Cautions about the Money Multiplier</a:t>
            </a:r>
          </a:p>
        </p:txBody>
      </p:sp>
      <p:sp>
        <p:nvSpPr>
          <p:cNvPr id="259" name="Shape 259"/>
          <p:cNvSpPr>
            <a:spLocks noGrp="1"/>
          </p:cNvSpPr>
          <p:nvPr>
            <p:ph type="pic" idx="2"/>
          </p:nvPr>
        </p:nvSpPr>
        <p:spPr>
          <a:xfrm>
            <a:off x="457200" y="1122369"/>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quantity of money in an economy is closely linked to the quantity of lending or credit in the economy. </a:t>
            </a:r>
          </a:p>
          <a:p>
            <a:pPr lvl="0" rtl="0">
              <a:spcBef>
                <a:spcPts val="0"/>
              </a:spcBef>
              <a:buNone/>
            </a:pPr>
            <a:endParaRPr/>
          </a:p>
          <a:p>
            <a:pPr marL="457200" lvl="0" indent="-317500" rtl="0">
              <a:spcBef>
                <a:spcPts val="0"/>
              </a:spcBef>
              <a:buSzPct val="70000"/>
              <a:buChar char="●"/>
            </a:pPr>
            <a:r>
              <a:rPr lang="en-US"/>
              <a:t>All the money in the economy, except for the original reserves, is a result of bank loans that institutions repeatedly re-deposit and loan.</a:t>
            </a:r>
          </a:p>
          <a:p>
            <a:pPr lvl="0" rtl="0">
              <a:spcBef>
                <a:spcPts val="0"/>
              </a:spcBef>
              <a:buNone/>
            </a:pPr>
            <a:endParaRPr/>
          </a:p>
          <a:p>
            <a:pPr marL="457200" lvl="0" indent="-317500" rtl="0">
              <a:spcBef>
                <a:spcPts val="0"/>
              </a:spcBef>
              <a:buSzPct val="70000"/>
              <a:buChar char="●"/>
            </a:pPr>
            <a:r>
              <a:rPr lang="en-US"/>
              <a:t>A bank can also choose to hold extra reserves, </a:t>
            </a:r>
            <a:r>
              <a:rPr lang="en-US" i="1"/>
              <a:t>above</a:t>
            </a:r>
            <a:r>
              <a:rPr lang="en-US"/>
              <a:t> the required amount. </a:t>
            </a:r>
          </a:p>
          <a:p>
            <a:pPr lvl="0" rtl="0">
              <a:spcBef>
                <a:spcPts val="0"/>
              </a:spcBef>
              <a:buNone/>
            </a:pPr>
            <a:endParaRPr/>
          </a:p>
          <a:p>
            <a:pPr marL="457200" lvl="0" indent="-317500" rtl="0">
              <a:spcBef>
                <a:spcPts val="0"/>
              </a:spcBef>
              <a:spcAft>
                <a:spcPts val="0"/>
              </a:spcAft>
              <a:buSzPct val="70000"/>
              <a:buChar char="●"/>
            </a:pPr>
            <a:r>
              <a:rPr lang="en-US"/>
              <a:t>Banks may decide to vary how much they hold in reserves for two reasons: </a:t>
            </a:r>
          </a:p>
          <a:p>
            <a:pPr marL="914400" lvl="1" indent="-355600" rtl="0">
              <a:spcBef>
                <a:spcPts val="0"/>
              </a:spcBef>
              <a:spcAft>
                <a:spcPts val="0"/>
              </a:spcAft>
              <a:buSzPct val="100000"/>
            </a:pPr>
            <a:r>
              <a:rPr lang="en-US"/>
              <a:t>macroeconomic conditions </a:t>
            </a:r>
          </a:p>
          <a:p>
            <a:pPr marL="914400" lvl="1" indent="-355600">
              <a:spcBef>
                <a:spcPts val="0"/>
              </a:spcBef>
              <a:buSzPct val="100000"/>
            </a:pPr>
            <a:r>
              <a:rPr lang="en-US"/>
              <a:t>government rules</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241325"/>
            <a:ext cx="8062800" cy="817800"/>
          </a:xfrm>
          <a:prstGeom prst="rect">
            <a:avLst/>
          </a:prstGeom>
        </p:spPr>
        <p:txBody>
          <a:bodyPr wrap="square" lIns="91425" tIns="91425" rIns="91425" bIns="91425" anchor="b" anchorCtr="0">
            <a:noAutofit/>
          </a:bodyPr>
          <a:lstStyle/>
          <a:p>
            <a:pPr lvl="0" rtl="0">
              <a:spcBef>
                <a:spcPts val="0"/>
              </a:spcBef>
              <a:buNone/>
            </a:pPr>
            <a:r>
              <a:rPr lang="en-US"/>
              <a:t>Cautions about the Money Multiplier, Continued</a:t>
            </a:r>
          </a:p>
        </p:txBody>
      </p:sp>
      <p:sp>
        <p:nvSpPr>
          <p:cNvPr id="266" name="Shape 266"/>
          <p:cNvSpPr>
            <a:spLocks noGrp="1"/>
          </p:cNvSpPr>
          <p:nvPr>
            <p:ph type="pic" idx="2"/>
          </p:nvPr>
        </p:nvSpPr>
        <p:spPr>
          <a:xfrm>
            <a:off x="457200" y="1122369"/>
            <a:ext cx="8062800" cy="5489400"/>
          </a:xfrm>
          <a:prstGeom prst="rect">
            <a:avLst/>
          </a:prstGeom>
        </p:spPr>
        <p:txBody>
          <a:bodyPr wrap="square" lIns="91425" tIns="91425" rIns="91425" bIns="91425" anchor="t" anchorCtr="0">
            <a:noAutofit/>
          </a:bodyPr>
          <a:lstStyle/>
          <a:p>
            <a:pPr marL="457200" marR="0" lvl="0" indent="-317500" algn="l" rtl="0">
              <a:lnSpc>
                <a:spcPct val="100000"/>
              </a:lnSpc>
              <a:spcBef>
                <a:spcPts val="400"/>
              </a:spcBef>
              <a:spcAft>
                <a:spcPts val="600"/>
              </a:spcAft>
              <a:buSzPct val="70000"/>
              <a:buChar char="●"/>
            </a:pPr>
            <a:r>
              <a:rPr lang="en-US"/>
              <a:t>In a recession, banks are likely to hold a higher proportion of reserves due to fear that customers are less likely to repay loans. </a:t>
            </a:r>
          </a:p>
          <a:p>
            <a:pPr marR="0" lvl="0" algn="l" rtl="0">
              <a:lnSpc>
                <a:spcPct val="100000"/>
              </a:lnSpc>
              <a:spcBef>
                <a:spcPts val="400"/>
              </a:spcBef>
              <a:spcAft>
                <a:spcPts val="600"/>
              </a:spcAft>
              <a:buNone/>
            </a:pPr>
            <a:endParaRPr/>
          </a:p>
          <a:p>
            <a:pPr marL="457200" marR="0" lvl="0" indent="-317500" algn="l" rtl="0">
              <a:lnSpc>
                <a:spcPct val="100000"/>
              </a:lnSpc>
              <a:spcBef>
                <a:spcPts val="400"/>
              </a:spcBef>
              <a:spcAft>
                <a:spcPts val="600"/>
              </a:spcAft>
              <a:buSzPct val="70000"/>
              <a:buChar char="●"/>
            </a:pPr>
            <a:r>
              <a:rPr lang="en-US"/>
              <a:t>The Federal Reserve may also raise or lower the required reserves held by banks as a policy move to affect the quantity of money in an economy.</a:t>
            </a:r>
          </a:p>
          <a:p>
            <a:pPr marR="0" lvl="0" algn="l" rtl="0">
              <a:lnSpc>
                <a:spcPct val="100000"/>
              </a:lnSpc>
              <a:spcBef>
                <a:spcPts val="400"/>
              </a:spcBef>
              <a:spcAft>
                <a:spcPts val="600"/>
              </a:spcAft>
              <a:buNone/>
            </a:pPr>
            <a:endParaRPr/>
          </a:p>
          <a:p>
            <a:pPr marL="457200" marR="0" lvl="0" indent="-317500" algn="l" rtl="0">
              <a:lnSpc>
                <a:spcPct val="100000"/>
              </a:lnSpc>
              <a:spcBef>
                <a:spcPts val="400"/>
              </a:spcBef>
              <a:spcAft>
                <a:spcPts val="600"/>
              </a:spcAft>
              <a:buSzPct val="70000"/>
              <a:buChar char="●"/>
            </a:pPr>
            <a:r>
              <a:rPr lang="en-US"/>
              <a:t>Additionally, if people do not deposit cash, banks cannot recirculate the money in the form of loans.</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73" name="Shape 273"/>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Cowrie Shell or Money?</a:t>
            </a:r>
          </a:p>
        </p:txBody>
      </p:sp>
      <p:pic>
        <p:nvPicPr>
          <p:cNvPr id="88" name="Shape 88" descr="Image of a cowrie shell on the rocky bottom of the sea."/>
          <p:cNvPicPr preferRelativeResize="0">
            <a:picLocks noGrp="1"/>
          </p:cNvPicPr>
          <p:nvPr>
            <p:ph type="pic" idx="2"/>
          </p:nvPr>
        </p:nvPicPr>
        <p:blipFill rotWithShape="1">
          <a:blip r:embed="rId3">
            <a:alphaModFix/>
          </a:blip>
          <a:srcRect/>
          <a:stretch/>
        </p:blipFill>
        <p:spPr>
          <a:xfrm>
            <a:off x="1644848" y="1122386"/>
            <a:ext cx="5687615" cy="3500071"/>
          </a:xfrm>
          <a:prstGeom prst="rect">
            <a:avLst/>
          </a:prstGeom>
          <a:noFill/>
          <a:ln>
            <a:noFill/>
          </a:ln>
        </p:spPr>
      </p:pic>
      <p:sp>
        <p:nvSpPr>
          <p:cNvPr id="89" name="Shape 89"/>
          <p:cNvSpPr txBox="1">
            <a:spLocks noGrp="1"/>
          </p:cNvSpPr>
          <p:nvPr>
            <p:ph type="body" idx="1"/>
          </p:nvPr>
        </p:nvSpPr>
        <p:spPr>
          <a:xfrm>
            <a:off x="457200" y="4761025"/>
            <a:ext cx="8062800" cy="17865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Is this an image of a cowrie shell or money? </a:t>
            </a:r>
          </a:p>
          <a:p>
            <a:pPr marL="457200" marR="0" lvl="0" indent="-317500" algn="l" rtl="0">
              <a:spcBef>
                <a:spcPts val="0"/>
              </a:spcBef>
              <a:spcAft>
                <a:spcPts val="0"/>
              </a:spcAft>
              <a:buSzPct val="70000"/>
              <a:buChar char="●"/>
            </a:pPr>
            <a:r>
              <a:rPr lang="en-US"/>
              <a:t>The answer is: Both. </a:t>
            </a:r>
          </a:p>
          <a:p>
            <a:pPr marL="457200" marR="0" lvl="0" indent="-317500" algn="l" rtl="0">
              <a:spcBef>
                <a:spcPts val="0"/>
              </a:spcBef>
              <a:spcAft>
                <a:spcPts val="0"/>
              </a:spcAft>
              <a:buSzPct val="70000"/>
              <a:buChar char="●"/>
            </a:pPr>
            <a:r>
              <a:rPr lang="en-US"/>
              <a:t>For centuries, people used the extremely durable cowrie shell as a medium of exchange in various parts of the world. </a:t>
            </a:r>
          </a:p>
          <a:p>
            <a:pPr marR="0" lvl="0" algn="l" rtl="0">
              <a:spcBef>
                <a:spcPts val="0"/>
              </a:spcBef>
              <a:spcAft>
                <a:spcPts val="0"/>
              </a:spcAft>
              <a:buNone/>
            </a:pPr>
            <a:r>
              <a:rPr lang="en-US" sz="1800"/>
              <a:t>      </a:t>
            </a:r>
            <a:r>
              <a:rPr lang="en-US" sz="1600"/>
              <a:t>(Credit: modification of work by “prilfish”/Flickr Creative Commons)</a:t>
            </a:r>
          </a:p>
        </p:txBody>
      </p:sp>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14.1 Defining Money by Its Functions</a:t>
            </a:r>
          </a:p>
        </p:txBody>
      </p:sp>
      <p:sp>
        <p:nvSpPr>
          <p:cNvPr id="96" name="Shape 96"/>
          <p:cNvSpPr>
            <a:spLocks noGrp="1"/>
          </p:cNvSpPr>
          <p:nvPr>
            <p:ph type="pic" idx="2"/>
          </p:nvPr>
        </p:nvSpPr>
        <p:spPr>
          <a:xfrm>
            <a:off x="457200" y="1122369"/>
            <a:ext cx="8062800" cy="5393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What the world would be like without money?</a:t>
            </a:r>
          </a:p>
          <a:p>
            <a:pPr lvl="0" rtl="0">
              <a:spcBef>
                <a:spcPts val="0"/>
              </a:spcBef>
              <a:buNone/>
            </a:pPr>
            <a:endParaRPr b="1"/>
          </a:p>
          <a:p>
            <a:pPr marL="457200" lvl="0" indent="-317500" rtl="0">
              <a:spcBef>
                <a:spcPts val="0"/>
              </a:spcBef>
              <a:buSzPct val="70000"/>
              <a:buChar char="●"/>
            </a:pPr>
            <a:r>
              <a:rPr lang="en-US" b="1"/>
              <a:t>Barter</a:t>
            </a:r>
            <a:r>
              <a:rPr lang="en-US"/>
              <a:t> - trading one good or service for another, without using money.</a:t>
            </a:r>
          </a:p>
          <a:p>
            <a:pPr lvl="0" rtl="0">
              <a:spcBef>
                <a:spcPts val="0"/>
              </a:spcBef>
              <a:buNone/>
            </a:pPr>
            <a:endParaRPr/>
          </a:p>
          <a:p>
            <a:pPr marL="457200" lvl="0" indent="-317500" rtl="0">
              <a:spcBef>
                <a:spcPts val="0"/>
              </a:spcBef>
              <a:buSzPct val="70000"/>
              <a:buChar char="●"/>
            </a:pPr>
            <a:r>
              <a:rPr lang="en-US" b="1"/>
              <a:t>Double coincidence of wants</a:t>
            </a:r>
            <a:r>
              <a:rPr lang="en-US"/>
              <a:t> - a situation in which two people each want some good or service that the other person can provide.</a:t>
            </a:r>
          </a:p>
          <a:p>
            <a:pPr lvl="0" rtl="0">
              <a:spcBef>
                <a:spcPts val="0"/>
              </a:spcBef>
              <a:buNone/>
            </a:pPr>
            <a:endParaRPr/>
          </a:p>
          <a:p>
            <a:pPr lvl="0">
              <a:spcBef>
                <a:spcPts val="0"/>
              </a:spcBef>
              <a:buNone/>
            </a:pPr>
            <a:endParaRP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Functions for Money</a:t>
            </a:r>
          </a:p>
        </p:txBody>
      </p:sp>
      <p:sp>
        <p:nvSpPr>
          <p:cNvPr id="103" name="Shape 103"/>
          <p:cNvSpPr>
            <a:spLocks noGrp="1"/>
          </p:cNvSpPr>
          <p:nvPr>
            <p:ph type="pic" idx="2"/>
          </p:nvPr>
        </p:nvSpPr>
        <p:spPr>
          <a:xfrm>
            <a:off x="457200" y="1122369"/>
            <a:ext cx="8062800" cy="5393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Money</a:t>
            </a:r>
            <a:r>
              <a:rPr lang="en-US"/>
              <a:t> - whatever serves society in four functions: </a:t>
            </a:r>
          </a:p>
          <a:p>
            <a:pPr lvl="0" rtl="0">
              <a:spcBef>
                <a:spcPts val="0"/>
              </a:spcBef>
              <a:buNone/>
            </a:pPr>
            <a:endParaRPr/>
          </a:p>
          <a:p>
            <a:pPr marL="914400" lvl="1" indent="-355600" rtl="0">
              <a:spcBef>
                <a:spcPts val="0"/>
              </a:spcBef>
              <a:buSzPct val="100000"/>
            </a:pPr>
            <a:r>
              <a:rPr lang="en-US" b="1"/>
              <a:t>Medium of exchange</a:t>
            </a:r>
            <a:r>
              <a:rPr lang="en-US"/>
              <a:t> - whatever is widely accepted as a method of payment. </a:t>
            </a:r>
          </a:p>
          <a:p>
            <a:pPr lvl="0" indent="457200" rtl="0">
              <a:spcBef>
                <a:spcPts val="0"/>
              </a:spcBef>
              <a:buNone/>
            </a:pPr>
            <a:endParaRPr/>
          </a:p>
          <a:p>
            <a:pPr marL="914400" lvl="1" indent="-355600" rtl="0">
              <a:spcBef>
                <a:spcPts val="0"/>
              </a:spcBef>
              <a:buSzPct val="100000"/>
            </a:pPr>
            <a:r>
              <a:rPr lang="en-US" b="1"/>
              <a:t>Store of value</a:t>
            </a:r>
            <a:r>
              <a:rPr lang="en-US"/>
              <a:t> - something that serves as a way of preserving economic value that one can spend or consume in the future.</a:t>
            </a:r>
          </a:p>
          <a:p>
            <a:pPr lvl="0" indent="457200" rtl="0">
              <a:spcBef>
                <a:spcPts val="0"/>
              </a:spcBef>
              <a:buNone/>
            </a:pPr>
            <a:endParaRPr/>
          </a:p>
          <a:p>
            <a:pPr marL="914400" lvl="1" indent="-355600" rtl="0">
              <a:spcBef>
                <a:spcPts val="0"/>
              </a:spcBef>
              <a:buSzPct val="100000"/>
            </a:pPr>
            <a:r>
              <a:rPr lang="en-US" b="1"/>
              <a:t>Unit of account </a:t>
            </a:r>
            <a:r>
              <a:rPr lang="en-US"/>
              <a:t>-  the common way in which we measure market values in an economy.</a:t>
            </a:r>
          </a:p>
          <a:p>
            <a:pPr lvl="0" indent="457200" rtl="0">
              <a:spcBef>
                <a:spcPts val="0"/>
              </a:spcBef>
              <a:buNone/>
            </a:pPr>
            <a:endParaRPr/>
          </a:p>
          <a:p>
            <a:pPr marL="914400" lvl="1" indent="-355600" rtl="0">
              <a:spcBef>
                <a:spcPts val="0"/>
              </a:spcBef>
              <a:buSzPct val="100000"/>
            </a:pPr>
            <a:r>
              <a:rPr lang="en-US" b="1"/>
              <a:t>Standard of deferred payment</a:t>
            </a:r>
            <a:r>
              <a:rPr lang="en-US"/>
              <a:t> - money must also be acceptable to make purchases today that will be paid in the future.</a:t>
            </a:r>
          </a:p>
          <a:p>
            <a:pPr lvl="0">
              <a:spcBef>
                <a:spcPts val="0"/>
              </a:spcBef>
              <a:buNone/>
            </a:pPr>
            <a:endParaRP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Commodity versus Fiat Money</a:t>
            </a:r>
          </a:p>
        </p:txBody>
      </p:sp>
      <p:sp>
        <p:nvSpPr>
          <p:cNvPr id="110" name="Shape 110"/>
          <p:cNvSpPr>
            <a:spLocks noGrp="1"/>
          </p:cNvSpPr>
          <p:nvPr>
            <p:ph type="pic" idx="2"/>
          </p:nvPr>
        </p:nvSpPr>
        <p:spPr>
          <a:xfrm>
            <a:off x="457200" y="1122370"/>
            <a:ext cx="8062800" cy="52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Commodity money</a:t>
            </a:r>
            <a:r>
              <a:rPr lang="en-US"/>
              <a:t> - an item that is used as money, but which also has value from its use as something other than money.</a:t>
            </a:r>
          </a:p>
          <a:p>
            <a:pPr lvl="0" rtl="0">
              <a:spcBef>
                <a:spcPts val="0"/>
              </a:spcBef>
              <a:buNone/>
            </a:pPr>
            <a:endParaRPr/>
          </a:p>
          <a:p>
            <a:pPr marL="457200" lvl="0" indent="-317500" rtl="0">
              <a:spcBef>
                <a:spcPts val="0"/>
              </a:spcBef>
              <a:buSzPct val="70000"/>
              <a:buChar char="●"/>
            </a:pPr>
            <a:r>
              <a:rPr lang="en-US" b="1"/>
              <a:t>Commodity-backed currencies</a:t>
            </a:r>
            <a:r>
              <a:rPr lang="en-US"/>
              <a:t> - dollar bills or other currencies with values backed up by gold or another commodity.</a:t>
            </a:r>
          </a:p>
          <a:p>
            <a:pPr lvl="0" rtl="0">
              <a:spcBef>
                <a:spcPts val="0"/>
              </a:spcBef>
              <a:buNone/>
            </a:pPr>
            <a:endParaRPr/>
          </a:p>
          <a:p>
            <a:pPr marL="457200" lvl="0" indent="-317500" rtl="0">
              <a:spcBef>
                <a:spcPts val="0"/>
              </a:spcBef>
              <a:buSzPct val="70000"/>
              <a:buChar char="●"/>
            </a:pPr>
            <a:r>
              <a:rPr lang="en-US"/>
              <a:t>During much of its history, gold and silver backed the money supply in the United States.</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Commodity versus Fiat Money, Continued</a:t>
            </a:r>
          </a:p>
        </p:txBody>
      </p:sp>
      <p:sp>
        <p:nvSpPr>
          <p:cNvPr id="117" name="Shape 117"/>
          <p:cNvSpPr>
            <a:spLocks noGrp="1"/>
          </p:cNvSpPr>
          <p:nvPr>
            <p:ph type="pic" idx="2"/>
          </p:nvPr>
        </p:nvSpPr>
        <p:spPr>
          <a:xfrm>
            <a:off x="457200" y="1122370"/>
            <a:ext cx="8062800" cy="52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Now, by government decree, if you owe a debt, then legally speaking, you can pay that debt with the U.S. currency, even though it is not backed by a commodity.</a:t>
            </a:r>
          </a:p>
          <a:p>
            <a:pPr lvl="0" rtl="0">
              <a:spcBef>
                <a:spcPts val="0"/>
              </a:spcBef>
              <a:buNone/>
            </a:pPr>
            <a:endParaRPr/>
          </a:p>
          <a:p>
            <a:pPr marL="457200" lvl="0" indent="-317500" rtl="0">
              <a:spcBef>
                <a:spcPts val="0"/>
              </a:spcBef>
              <a:buSzPct val="70000"/>
              <a:buChar char="●"/>
            </a:pPr>
            <a:r>
              <a:rPr lang="en-US" b="1"/>
              <a:t>Fiat money </a:t>
            </a:r>
            <a:r>
              <a:rPr lang="en-US"/>
              <a:t>- has no intrinsic value, but is declared by a government to be the country's legal tender.</a:t>
            </a:r>
          </a:p>
          <a:p>
            <a:pPr lvl="0" rtl="0">
              <a:spcBef>
                <a:spcPts val="0"/>
              </a:spcBef>
              <a:buNone/>
            </a:pPr>
            <a:endParaRPr/>
          </a:p>
          <a:p>
            <a:pPr marL="457200" lvl="0" indent="-317500" rtl="0">
              <a:spcBef>
                <a:spcPts val="0"/>
              </a:spcBef>
              <a:buSzPct val="70000"/>
              <a:buChar char="●"/>
            </a:pPr>
            <a:r>
              <a:rPr lang="en-US"/>
              <a:t>The only backing of our money is universal faith and trust that the currency has value, and nothing more.</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Silver Certificate and a Modern U.S. Bill</a:t>
            </a:r>
          </a:p>
        </p:txBody>
      </p:sp>
      <p:sp>
        <p:nvSpPr>
          <p:cNvPr id="124" name="Shape 124"/>
          <p:cNvSpPr txBox="1">
            <a:spLocks noGrp="1"/>
          </p:cNvSpPr>
          <p:nvPr>
            <p:ph type="body" idx="1"/>
          </p:nvPr>
        </p:nvSpPr>
        <p:spPr>
          <a:xfrm>
            <a:off x="457200" y="4263129"/>
            <a:ext cx="8062800" cy="2022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Until 1958, silver certificates were commodity-backed money - backed by silver, as indicated by the words “Silver Certificate” printed on the bill, pictured at bottom. </a:t>
            </a:r>
          </a:p>
          <a:p>
            <a:pPr marL="457200" marR="0" lvl="0" indent="-317500" algn="l" rtl="0">
              <a:spcBef>
                <a:spcPts val="0"/>
              </a:spcBef>
              <a:spcAft>
                <a:spcPts val="0"/>
              </a:spcAft>
              <a:buSzPct val="77777"/>
              <a:buChar char="●"/>
            </a:pPr>
            <a:r>
              <a:rPr lang="en-US" dirty="0"/>
              <a:t>Today, The Federal Reserve backs U.S. bills, but as fiat money (inconvertible paper money made legal tender by a government decree). </a:t>
            </a:r>
            <a:r>
              <a:rPr lang="en-US" sz="1800" dirty="0"/>
              <a:t>(Credit: “</a:t>
            </a:r>
            <a:r>
              <a:rPr lang="en-US" sz="1800" dirty="0" err="1"/>
              <a:t>The.Comedian</a:t>
            </a:r>
            <a:r>
              <a:rPr lang="en-US" sz="1800" dirty="0"/>
              <a:t>”/Flickr Creative Commons)</a:t>
            </a:r>
          </a:p>
        </p:txBody>
      </p:sp>
      <p:pic>
        <p:nvPicPr>
          <p:cNvPr id="125" name="Shape 125" descr="An image of two dollar bills, with the lower one from before 1958, and indicating that it is a silver certificate."/>
          <p:cNvPicPr preferRelativeResize="0">
            <a:picLocks noGrp="1"/>
          </p:cNvPicPr>
          <p:nvPr>
            <p:ph type="pic" idx="2"/>
          </p:nvPr>
        </p:nvPicPr>
        <p:blipFill rotWithShape="1">
          <a:blip r:embed="rId3">
            <a:alphaModFix/>
          </a:blip>
          <a:srcRect/>
          <a:stretch/>
        </p:blipFill>
        <p:spPr>
          <a:xfrm>
            <a:off x="2603500" y="1122387"/>
            <a:ext cx="3963055" cy="3140742"/>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14.2 Measuring Money: Currency, M1, </a:t>
            </a:r>
          </a:p>
          <a:p>
            <a:pPr lvl="0">
              <a:spcBef>
                <a:spcPts val="0"/>
              </a:spcBef>
              <a:buNone/>
            </a:pPr>
            <a:r>
              <a:rPr lang="en-US"/>
              <a:t>and M2</a:t>
            </a:r>
          </a:p>
        </p:txBody>
      </p:sp>
      <p:sp>
        <p:nvSpPr>
          <p:cNvPr id="132" name="Shape 132"/>
          <p:cNvSpPr>
            <a:spLocks noGrp="1"/>
          </p:cNvSpPr>
          <p:nvPr>
            <p:ph type="pic" idx="2"/>
          </p:nvPr>
        </p:nvSpPr>
        <p:spPr>
          <a:xfrm>
            <a:off x="457200" y="1122371"/>
            <a:ext cx="8062800" cy="4901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The Federal Reserve Bank: </a:t>
            </a:r>
          </a:p>
          <a:p>
            <a:pPr marL="914400" lvl="1" indent="-355600" rtl="0">
              <a:spcBef>
                <a:spcPts val="0"/>
              </a:spcBef>
              <a:spcAft>
                <a:spcPts val="0"/>
              </a:spcAft>
              <a:buSzPct val="100000"/>
            </a:pPr>
            <a:r>
              <a:rPr lang="en-US"/>
              <a:t>The central bank of the United States,</a:t>
            </a:r>
          </a:p>
          <a:p>
            <a:pPr marL="914400" lvl="1" indent="-355600" rtl="0">
              <a:spcBef>
                <a:spcPts val="0"/>
              </a:spcBef>
              <a:spcAft>
                <a:spcPts val="0"/>
              </a:spcAft>
              <a:buSzPct val="100000"/>
            </a:pPr>
            <a:r>
              <a:rPr lang="en-US"/>
              <a:t>Bank regulator and responsible for monetary policy, </a:t>
            </a:r>
          </a:p>
          <a:p>
            <a:pPr marL="914400" lvl="1" indent="-355600" rtl="0">
              <a:spcBef>
                <a:spcPts val="0"/>
              </a:spcBef>
              <a:buSzPct val="100000"/>
            </a:pPr>
            <a:r>
              <a:rPr lang="en-US"/>
              <a:t>Defines money according to its </a:t>
            </a:r>
            <a:r>
              <a:rPr lang="en-US" u="sng"/>
              <a:t>liquidity</a:t>
            </a:r>
            <a:r>
              <a:rPr lang="en-US"/>
              <a:t>.</a:t>
            </a:r>
          </a:p>
          <a:p>
            <a:pPr lvl="0" rtl="0">
              <a:spcBef>
                <a:spcPts val="0"/>
              </a:spcBef>
              <a:buNone/>
            </a:pPr>
            <a:endParaRPr/>
          </a:p>
          <a:p>
            <a:pPr marL="457200" lvl="0" indent="-317500" rtl="0">
              <a:spcBef>
                <a:spcPts val="0"/>
              </a:spcBef>
              <a:spcAft>
                <a:spcPts val="0"/>
              </a:spcAft>
              <a:buSzPct val="70000"/>
              <a:buChar char="●"/>
            </a:pPr>
            <a:r>
              <a:rPr lang="en-US"/>
              <a:t>The Federal Reserve Bank has two definitions of money: </a:t>
            </a:r>
          </a:p>
          <a:p>
            <a:pPr marL="914400" lvl="1" indent="-355600" rtl="0">
              <a:spcBef>
                <a:spcPts val="0"/>
              </a:spcBef>
              <a:buSzPct val="100000"/>
            </a:pPr>
            <a:r>
              <a:rPr lang="en-US" b="1"/>
              <a:t>M1 money supply</a:t>
            </a:r>
            <a:r>
              <a:rPr lang="en-US"/>
              <a:t> - a narrow definition of the money supply that includes currency and checking accounts in banks, and to a lesser degree, traveler’s checks. </a:t>
            </a:r>
          </a:p>
          <a:p>
            <a:pPr marL="0" lvl="0" indent="0" rtl="0">
              <a:spcBef>
                <a:spcPts val="400"/>
              </a:spcBef>
              <a:buNone/>
            </a:pPr>
            <a:endParaRPr/>
          </a:p>
          <a:p>
            <a:pPr marL="914400" lvl="1" indent="-355600" rtl="0">
              <a:spcBef>
                <a:spcPts val="0"/>
              </a:spcBef>
              <a:buSzPct val="100000"/>
            </a:pPr>
            <a:r>
              <a:rPr lang="en-US" b="1"/>
              <a:t>M2 money supply</a:t>
            </a:r>
            <a:r>
              <a:rPr lang="en-US"/>
              <a:t> - a definition of the money supply that includes everything in M1, but also adds savings deposits, money market funds, and certificates of deposit.</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3135</Words>
  <Application>Microsoft Macintosh PowerPoint</Application>
  <PresentationFormat>On-screen Show (4:3)</PresentationFormat>
  <Paragraphs>230</Paragraphs>
  <Slides>27</Slides>
  <Notes>27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27</vt:i4>
      </vt:variant>
    </vt:vector>
  </HeadingPairs>
  <TitlesOfParts>
    <vt:vector size="31" baseType="lpstr">
      <vt:lpstr>Arial Black</vt:lpstr>
      <vt:lpstr>Arial</vt:lpstr>
      <vt:lpstr>Essential</vt:lpstr>
      <vt:lpstr>Essential</vt:lpstr>
      <vt:lpstr>PowerPoint Presentation</vt:lpstr>
      <vt:lpstr>CH.14 OUTLINE</vt:lpstr>
      <vt:lpstr>Cowrie Shell or Money?</vt:lpstr>
      <vt:lpstr>14.1 Defining Money by Its Functions</vt:lpstr>
      <vt:lpstr>Functions for Money</vt:lpstr>
      <vt:lpstr>Commodity versus Fiat Money</vt:lpstr>
      <vt:lpstr>Commodity versus Fiat Money, Continued</vt:lpstr>
      <vt:lpstr>A Silver Certificate and a Modern U.S. Bill</vt:lpstr>
      <vt:lpstr>14.2 Measuring Money: Currency, M1,  and M2</vt:lpstr>
      <vt:lpstr>M1 Money</vt:lpstr>
      <vt:lpstr>M2 Money</vt:lpstr>
      <vt:lpstr>The Relationship between M1 and M2  Money</vt:lpstr>
      <vt:lpstr>Where Does “Plastic Money” Fit In?</vt:lpstr>
      <vt:lpstr>14.3 The Role of Banks</vt:lpstr>
      <vt:lpstr>Banks as Financial Intermediaries</vt:lpstr>
      <vt:lpstr>Banks as Financial Intermediaries,  Illustrated</vt:lpstr>
      <vt:lpstr>A Bank’s Balance Sheet</vt:lpstr>
      <vt:lpstr>A Bank’s Balance Sheet </vt:lpstr>
      <vt:lpstr>Reserves and Bankruptcy</vt:lpstr>
      <vt:lpstr>How Banks Go Bankrupt</vt:lpstr>
      <vt:lpstr>14.4 How Banks Create Money, Part 1</vt:lpstr>
      <vt:lpstr>How Banks Create Money, Part 2</vt:lpstr>
      <vt:lpstr>How Banks Create Money, Part 3</vt:lpstr>
      <vt:lpstr>The Money Multiplier and a  Multi-Bank System</vt:lpstr>
      <vt:lpstr>Cautions about the Money Multiplier</vt:lpstr>
      <vt:lpstr>Cautions about the Money Multiplier, Continued</vt:lpstr>
      <vt:lpstr>Attribution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4</cp:revision>
  <dcterms:modified xsi:type="dcterms:W3CDTF">2018-01-04T23:40:34Z</dcterms:modified>
</cp:coreProperties>
</file>