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79"/>
    <p:restoredTop sz="94541"/>
  </p:normalViewPr>
  <p:slideViewPr>
    <p:cSldViewPr snapToGrid="0" snapToObjects="1">
      <p:cViewPr varScale="1">
        <p:scale>
          <a:sx n="85" d="100"/>
          <a:sy n="85" d="100"/>
        </p:scale>
        <p:origin x="176" y="9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410349009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6355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203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07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794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907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055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376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3303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91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1523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107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6014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26897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558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9835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10076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73120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135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780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5059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099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1605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886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597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929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199" y="6385811"/>
            <a:ext cx="8192125" cy="39091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423744"/>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221867"/>
            <a:ext cx="8062913" cy="392154"/>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98003"/>
            <a:ext cx="8229600" cy="31265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endParaRPr lang="en-US" sz="3600" b="0" i="0" u="none" strike="noStrike" cap="none" dirty="0" smtClean="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SzPct val="25000"/>
              <a:buFont typeface="Arial Black"/>
              <a:buNone/>
            </a:pPr>
            <a:r>
              <a:rPr lang="en-US" sz="3600" smtClean="0">
                <a:solidFill>
                  <a:srgbClr val="6CB255"/>
                </a:solidFill>
                <a:latin typeface="Arial Black"/>
                <a:ea typeface="Arial Black"/>
                <a:cs typeface="Arial Black"/>
                <a:sym typeface="Arial Black"/>
              </a:rPr>
              <a:t>MACRO</a:t>
            </a:r>
            <a:r>
              <a:rPr lang="en-US" sz="3600" b="0" i="0" u="none" strike="noStrike" cap="none" smtClean="0">
                <a:solidFill>
                  <a:srgbClr val="6CB255"/>
                </a:solidFill>
                <a:latin typeface="Arial Black"/>
                <a:ea typeface="Arial Black"/>
                <a:cs typeface="Arial Black"/>
                <a:sym typeface="Arial Black"/>
              </a:rPr>
              <a:t>ECONOMICS </a:t>
            </a:r>
            <a:r>
              <a:rPr lang="en-US" sz="3600" b="0" i="0" u="none" strike="noStrike" cap="none" dirty="0" smtClean="0">
                <a:solidFill>
                  <a:srgbClr val="6CB255"/>
                </a:solidFill>
                <a:latin typeface="Arial Black"/>
                <a:ea typeface="Arial Black"/>
                <a:cs typeface="Arial Black"/>
                <a:sym typeface="Arial Black"/>
              </a:rPr>
              <a:t>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5 Elasticity</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982177"/>
            <a:ext cx="2071016" cy="2679895"/>
          </a:xfrm>
          <a:prstGeom prst="rect">
            <a:avLst/>
          </a:prstGeom>
          <a:effectLst>
            <a:reflection blurRad="6350" stA="52000" endA="300" endPos="35000" dir="5400000" sy="-100000" algn="bl" rotWithShape="0"/>
          </a:effectLst>
        </p:spPr>
      </p:pic>
      <p:pic>
        <p:nvPicPr>
          <p:cNvPr id="43" name="Shape 43" descr="OpenStax logo"/>
          <p:cNvPicPr preferRelativeResize="0"/>
          <p:nvPr/>
        </p:nvPicPr>
        <p:blipFill rotWithShape="1">
          <a:blip r:embed="rId4">
            <a:alphaModFix/>
          </a:blip>
          <a:srcRect/>
          <a:stretch/>
        </p:blipFill>
        <p:spPr>
          <a:xfrm>
            <a:off x="7610087" y="5662072"/>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Zero Elasticity</a:t>
            </a:r>
          </a:p>
        </p:txBody>
      </p:sp>
      <p:pic>
        <p:nvPicPr>
          <p:cNvPr id="114" name="Shape 114" descr="The two graphs show that zero elasticity of supply and zero elasticity of demand are straight, vertical lines."/>
          <p:cNvPicPr preferRelativeResize="0">
            <a:picLocks noGrp="1"/>
          </p:cNvPicPr>
          <p:nvPr>
            <p:ph type="pic" idx="2"/>
          </p:nvPr>
        </p:nvPicPr>
        <p:blipFill rotWithShape="1">
          <a:blip r:embed="rId3">
            <a:alphaModFix/>
          </a:blip>
          <a:srcRect/>
          <a:stretch/>
        </p:blipFill>
        <p:spPr>
          <a:xfrm>
            <a:off x="1674450" y="3668113"/>
            <a:ext cx="5795100" cy="2496300"/>
          </a:xfrm>
          <a:prstGeom prst="rect">
            <a:avLst/>
          </a:prstGeom>
          <a:noFill/>
          <a:ln>
            <a:noFill/>
          </a:ln>
        </p:spPr>
      </p:pic>
      <p:sp>
        <p:nvSpPr>
          <p:cNvPr id="115" name="Shape 115"/>
          <p:cNvSpPr txBox="1">
            <a:spLocks noGrp="1"/>
          </p:cNvSpPr>
          <p:nvPr>
            <p:ph type="body" idx="1"/>
          </p:nvPr>
        </p:nvSpPr>
        <p:spPr>
          <a:xfrm>
            <a:off x="457200" y="1186376"/>
            <a:ext cx="8062800" cy="2207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Zero elasticity</a:t>
            </a:r>
            <a:r>
              <a:rPr lang="en-US"/>
              <a:t> or </a:t>
            </a:r>
            <a:r>
              <a:rPr lang="en-US" b="1"/>
              <a:t>perfect inelasticity</a:t>
            </a:r>
            <a:r>
              <a:rPr lang="en-US"/>
              <a:t> - a percentage change in price, no matter how large, results in zero change in quantity.</a:t>
            </a:r>
          </a:p>
          <a:p>
            <a:pPr marL="0" marR="0" lvl="0" indent="0" algn="l" rtl="0">
              <a:spcBef>
                <a:spcPts val="0"/>
              </a:spcBef>
              <a:spcAft>
                <a:spcPts val="0"/>
              </a:spcAft>
              <a:buClr>
                <a:srgbClr val="6CB255"/>
              </a:buClr>
              <a:buSzPct val="25000"/>
              <a:buFont typeface="Arial"/>
              <a:buNone/>
            </a:pPr>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a:t>
            </a:r>
            <a:r>
              <a:rPr lang="en-US" b="0" i="1" u="none" strike="noStrike" cap="none">
                <a:solidFill>
                  <a:srgbClr val="000000"/>
                </a:solidFill>
                <a:latin typeface="Arial"/>
                <a:ea typeface="Arial"/>
                <a:cs typeface="Arial"/>
                <a:sym typeface="Arial"/>
              </a:rPr>
              <a:t>vertical</a:t>
            </a:r>
            <a:r>
              <a:rPr lang="en-US" b="0" i="0" u="none" strike="noStrike" cap="none">
                <a:solidFill>
                  <a:srgbClr val="000000"/>
                </a:solidFill>
                <a:latin typeface="Arial"/>
                <a:ea typeface="Arial"/>
                <a:cs typeface="Arial"/>
                <a:sym typeface="Arial"/>
              </a:rPr>
              <a:t> supply curve and </a:t>
            </a:r>
            <a:r>
              <a:rPr lang="en-US" b="0" i="1" u="none" strike="noStrike" cap="none">
                <a:solidFill>
                  <a:srgbClr val="000000"/>
                </a:solidFill>
                <a:latin typeface="Arial"/>
                <a:ea typeface="Arial"/>
                <a:cs typeface="Arial"/>
                <a:sym typeface="Arial"/>
              </a:rPr>
              <a:t>vertical</a:t>
            </a:r>
            <a:r>
              <a:rPr lang="en-US" b="0" i="0" u="none" strike="noStrike" cap="none">
                <a:solidFill>
                  <a:srgbClr val="000000"/>
                </a:solidFill>
                <a:latin typeface="Arial"/>
                <a:ea typeface="Arial"/>
                <a:cs typeface="Arial"/>
                <a:sym typeface="Arial"/>
              </a:rPr>
              <a:t> demand curve show that there will be zero percentage change in quantity (a) supplied or (b) demanded, regardless of the price. </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Constant Unitary Elasticity</a:t>
            </a:r>
          </a:p>
        </p:txBody>
      </p:sp>
      <p:pic>
        <p:nvPicPr>
          <p:cNvPr id="122" name="Shape 122" descr="This graph shows how a demand curve with unitary elasticity at all points will always be a curved line."/>
          <p:cNvPicPr preferRelativeResize="0">
            <a:picLocks noGrp="1"/>
          </p:cNvPicPr>
          <p:nvPr>
            <p:ph type="pic" idx="2"/>
          </p:nvPr>
        </p:nvPicPr>
        <p:blipFill rotWithShape="1">
          <a:blip r:embed="rId3">
            <a:alphaModFix/>
          </a:blip>
          <a:srcRect/>
          <a:stretch/>
        </p:blipFill>
        <p:spPr>
          <a:xfrm>
            <a:off x="1819950" y="2328459"/>
            <a:ext cx="5504100" cy="2916600"/>
          </a:xfrm>
          <a:prstGeom prst="rect">
            <a:avLst/>
          </a:prstGeom>
          <a:noFill/>
          <a:ln>
            <a:noFill/>
          </a:ln>
        </p:spPr>
      </p:pic>
      <p:sp>
        <p:nvSpPr>
          <p:cNvPr id="123" name="Shape 123"/>
          <p:cNvSpPr txBox="1">
            <a:spLocks noGrp="1"/>
          </p:cNvSpPr>
          <p:nvPr>
            <p:ph type="body" idx="1"/>
          </p:nvPr>
        </p:nvSpPr>
        <p:spPr>
          <a:xfrm>
            <a:off x="457199" y="5252195"/>
            <a:ext cx="8379321"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A </a:t>
            </a:r>
            <a:r>
              <a:rPr lang="en-US" b="0" i="0" u="sng" strike="noStrike" cap="none">
                <a:solidFill>
                  <a:srgbClr val="000000"/>
                </a:solidFill>
                <a:latin typeface="Arial"/>
                <a:ea typeface="Arial"/>
                <a:cs typeface="Arial"/>
                <a:sym typeface="Arial"/>
              </a:rPr>
              <a:t>demand</a:t>
            </a:r>
            <a:r>
              <a:rPr lang="en-US" b="0" i="0" u="none" strike="noStrike" cap="none">
                <a:solidFill>
                  <a:srgbClr val="000000"/>
                </a:solidFill>
                <a:latin typeface="Arial"/>
                <a:ea typeface="Arial"/>
                <a:cs typeface="Arial"/>
                <a:sym typeface="Arial"/>
              </a:rPr>
              <a:t> curve with constant unitary elasticity will be a </a:t>
            </a:r>
            <a:r>
              <a:rPr lang="en-US" b="0" i="1" u="none" strike="noStrike" cap="none">
                <a:solidFill>
                  <a:srgbClr val="000000"/>
                </a:solidFill>
                <a:latin typeface="Arial"/>
                <a:ea typeface="Arial"/>
                <a:cs typeface="Arial"/>
                <a:sym typeface="Arial"/>
              </a:rPr>
              <a:t>curved</a:t>
            </a:r>
            <a:r>
              <a:rPr lang="en-US" b="0" i="0" u="none" strike="noStrike" cap="none">
                <a:solidFill>
                  <a:srgbClr val="000000"/>
                </a:solidFill>
                <a:latin typeface="Arial"/>
                <a:ea typeface="Arial"/>
                <a:cs typeface="Arial"/>
                <a:sym typeface="Arial"/>
              </a:rPr>
              <a:t> line.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Notice how price and quantity demanded change by an identical amount in each step down the demand curve.</a:t>
            </a:r>
          </a:p>
        </p:txBody>
      </p:sp>
      <p:sp>
        <p:nvSpPr>
          <p:cNvPr id="125" name="Shape 125"/>
          <p:cNvSpPr txBox="1">
            <a:spLocks noGrp="1"/>
          </p:cNvSpPr>
          <p:nvPr>
            <p:ph type="body" idx="1"/>
          </p:nvPr>
        </p:nvSpPr>
        <p:spPr>
          <a:xfrm>
            <a:off x="457200" y="11863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b="1"/>
              <a:t>Constant unitary elasticity</a:t>
            </a:r>
            <a:r>
              <a:rPr lang="en-US"/>
              <a:t>, in either a supply or demand curve, occurs when a price change of one percent results in a quantity change of one percent.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dirty="0"/>
              <a:t>Constant Unitary </a:t>
            </a:r>
            <a:r>
              <a:rPr lang="en-US" dirty="0" smtClean="0"/>
              <a:t>Elasticity, </a:t>
            </a:r>
            <a:r>
              <a:rPr lang="en-US" sz="2000" dirty="0" smtClean="0"/>
              <a:t>Continued</a:t>
            </a:r>
            <a:endParaRPr lang="en-US" dirty="0"/>
          </a:p>
        </p:txBody>
      </p:sp>
      <p:pic>
        <p:nvPicPr>
          <p:cNvPr id="131" name="Shape 131" descr="This graph shows that a supply curve with unitary elasticity at all points will always be a straight line."/>
          <p:cNvPicPr preferRelativeResize="0">
            <a:picLocks noGrp="1"/>
          </p:cNvPicPr>
          <p:nvPr>
            <p:ph type="pic" idx="2"/>
          </p:nvPr>
        </p:nvPicPr>
        <p:blipFill rotWithShape="1">
          <a:blip r:embed="rId3">
            <a:alphaModFix/>
          </a:blip>
          <a:srcRect/>
          <a:stretch/>
        </p:blipFill>
        <p:spPr>
          <a:xfrm>
            <a:off x="1819950" y="1433806"/>
            <a:ext cx="5504100" cy="3029700"/>
          </a:xfrm>
          <a:prstGeom prst="rect">
            <a:avLst/>
          </a:prstGeom>
          <a:noFill/>
          <a:ln>
            <a:noFill/>
          </a:ln>
        </p:spPr>
      </p:pic>
      <p:sp>
        <p:nvSpPr>
          <p:cNvPr id="132" name="Shape 132"/>
          <p:cNvSpPr txBox="1">
            <a:spLocks noGrp="1"/>
          </p:cNvSpPr>
          <p:nvPr>
            <p:ph type="body" idx="1"/>
          </p:nvPr>
        </p:nvSpPr>
        <p:spPr>
          <a:xfrm>
            <a:off x="540600" y="4763972"/>
            <a:ext cx="8062800" cy="1703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A constant unitary elasticity </a:t>
            </a:r>
            <a:r>
              <a:rPr lang="en-US" b="0" i="0" u="sng" strike="noStrike" cap="none" dirty="0">
                <a:solidFill>
                  <a:srgbClr val="000000"/>
                </a:solidFill>
                <a:latin typeface="Arial"/>
                <a:ea typeface="Arial"/>
                <a:cs typeface="Arial"/>
                <a:sym typeface="Arial"/>
              </a:rPr>
              <a:t>supply</a:t>
            </a:r>
            <a:r>
              <a:rPr lang="en-US" b="0" i="0" u="none" strike="noStrike" cap="none" dirty="0">
                <a:solidFill>
                  <a:srgbClr val="000000"/>
                </a:solidFill>
                <a:latin typeface="Arial"/>
                <a:ea typeface="Arial"/>
                <a:cs typeface="Arial"/>
                <a:sym typeface="Arial"/>
              </a:rPr>
              <a:t> curve is a </a:t>
            </a:r>
            <a:r>
              <a:rPr lang="en-US" b="0" i="1" u="none" strike="noStrike" cap="none" dirty="0">
                <a:solidFill>
                  <a:srgbClr val="000000"/>
                </a:solidFill>
                <a:latin typeface="Arial"/>
                <a:ea typeface="Arial"/>
                <a:cs typeface="Arial"/>
                <a:sym typeface="Arial"/>
              </a:rPr>
              <a:t>straight</a:t>
            </a:r>
            <a:r>
              <a:rPr lang="en-US" b="0" i="0" u="none" strike="noStrike" cap="none" dirty="0">
                <a:solidFill>
                  <a:srgbClr val="000000"/>
                </a:solidFill>
                <a:latin typeface="Arial"/>
                <a:ea typeface="Arial"/>
                <a:cs typeface="Arial"/>
                <a:sym typeface="Arial"/>
              </a:rPr>
              <a:t> line reaching up from the origin. </a:t>
            </a:r>
            <a:endParaRPr dirty="0"/>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Between each point, the percentage increase in quantity demanded is the same as the percentage increase in price.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5.3 Elasticity and Pricing</a:t>
            </a:r>
          </a:p>
        </p:txBody>
      </p:sp>
      <p:sp>
        <p:nvSpPr>
          <p:cNvPr id="139" name="Shape 139"/>
          <p:cNvSpPr>
            <a:spLocks noGrp="1"/>
          </p:cNvSpPr>
          <p:nvPr>
            <p:ph type="pic" idx="2"/>
          </p:nvPr>
        </p:nvSpPr>
        <p:spPr>
          <a:xfrm>
            <a:off x="457200" y="1122372"/>
            <a:ext cx="8062800" cy="4546200"/>
          </a:xfrm>
          <a:prstGeom prst="rect">
            <a:avLst/>
          </a:prstGeom>
        </p:spPr>
        <p:txBody>
          <a:bodyPr wrap="square" lIns="91425" tIns="91425" rIns="91425" bIns="91425" anchor="t" anchorCtr="0">
            <a:noAutofit/>
          </a:bodyPr>
          <a:lstStyle/>
          <a:p>
            <a:pPr lvl="0">
              <a:spcBef>
                <a:spcPts val="0"/>
              </a:spcBef>
              <a:buNone/>
            </a:pPr>
            <a:endParaRPr/>
          </a:p>
          <a:p>
            <a:pPr lvl="0">
              <a:spcBef>
                <a:spcPts val="0"/>
              </a:spcBef>
              <a:buNone/>
            </a:pPr>
            <a:endParaRPr/>
          </a:p>
          <a:p>
            <a:pPr marL="457200" lvl="0" indent="-228600" rtl="0">
              <a:spcBef>
                <a:spcPts val="0"/>
              </a:spcBef>
              <a:buChar char="●"/>
            </a:pPr>
            <a:r>
              <a:rPr lang="en-US"/>
              <a:t>Most businesses face a day-to-day struggle to figure out ways to produce at a lower cost, as one pathway to their goal of earning higher profits. </a:t>
            </a:r>
          </a:p>
          <a:p>
            <a:pPr lvl="0">
              <a:spcBef>
                <a:spcPts val="0"/>
              </a:spcBef>
              <a:buNone/>
            </a:pPr>
            <a:endParaRPr/>
          </a:p>
          <a:p>
            <a:pPr marL="457200" lvl="0" indent="-228600" rtl="0">
              <a:spcBef>
                <a:spcPts val="0"/>
              </a:spcBef>
              <a:buChar char="●"/>
            </a:pPr>
            <a:r>
              <a:rPr lang="en-US"/>
              <a:t>However, in some cases, the price of a key input over which the firm has no control may rise or fall.</a:t>
            </a:r>
          </a:p>
          <a:p>
            <a:pPr lvl="0" rtl="0">
              <a:spcBef>
                <a:spcPts val="0"/>
              </a:spcBef>
              <a:buNone/>
            </a:pPr>
            <a:endParaRPr/>
          </a:p>
          <a:p>
            <a:pPr marL="457200" lvl="0" indent="-228600" rtl="0">
              <a:spcBef>
                <a:spcPts val="0"/>
              </a:spcBef>
              <a:buChar char="●"/>
            </a:pPr>
            <a:r>
              <a:rPr lang="en-US"/>
              <a:t>Can businesses pass costs (or cost savings) onto consumers?</a:t>
            </a:r>
          </a:p>
          <a:p>
            <a:pPr lvl="0" rtl="0">
              <a:spcBef>
                <a:spcPts val="0"/>
              </a:spcBef>
              <a:buNone/>
            </a:pPr>
            <a:endParaRPr/>
          </a:p>
          <a:p>
            <a:pPr lvl="0" rt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Passing Along Cost Savings to </a:t>
            </a:r>
          </a:p>
          <a:p>
            <a:pPr marL="0" marR="0" lvl="0" indent="0" algn="l" rtl="0">
              <a:spcBef>
                <a:spcPts val="0"/>
              </a:spcBef>
              <a:buClr>
                <a:srgbClr val="6CB255"/>
              </a:buClr>
              <a:buSzPct val="25000"/>
              <a:buFont typeface="Arial Black"/>
              <a:buNone/>
            </a:pPr>
            <a:r>
              <a:rPr lang="en-US"/>
              <a:t>Consumers -Technological Improvements</a:t>
            </a:r>
          </a:p>
        </p:txBody>
      </p:sp>
      <p:pic>
        <p:nvPicPr>
          <p:cNvPr id="146" name="Shape 146" descr="The two graphs show a highly elastic demand curve (on the left) and highly inelastic demand curve (on the right)."/>
          <p:cNvPicPr preferRelativeResize="0">
            <a:picLocks noGrp="1"/>
          </p:cNvPicPr>
          <p:nvPr>
            <p:ph type="pic" idx="2"/>
          </p:nvPr>
        </p:nvPicPr>
        <p:blipFill rotWithShape="1">
          <a:blip r:embed="rId3">
            <a:alphaModFix/>
          </a:blip>
          <a:srcRect/>
          <a:stretch/>
        </p:blipFill>
        <p:spPr>
          <a:xfrm>
            <a:off x="1819950" y="906229"/>
            <a:ext cx="5504100" cy="3312000"/>
          </a:xfrm>
          <a:prstGeom prst="rect">
            <a:avLst/>
          </a:prstGeom>
          <a:noFill/>
          <a:ln>
            <a:noFill/>
          </a:ln>
        </p:spPr>
      </p:pic>
      <p:sp>
        <p:nvSpPr>
          <p:cNvPr id="147" name="Shape 147"/>
          <p:cNvSpPr txBox="1">
            <a:spLocks noGrp="1"/>
          </p:cNvSpPr>
          <p:nvPr>
            <p:ph type="body" idx="1"/>
          </p:nvPr>
        </p:nvSpPr>
        <p:spPr>
          <a:xfrm>
            <a:off x="146957" y="4196272"/>
            <a:ext cx="8850085" cy="2567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900" b="0" i="0" u="none" strike="noStrike" cap="none">
                <a:solidFill>
                  <a:srgbClr val="000000"/>
                </a:solidFill>
                <a:latin typeface="Arial"/>
                <a:ea typeface="Arial"/>
                <a:cs typeface="Arial"/>
                <a:sym typeface="Arial"/>
              </a:rPr>
              <a:t>Cost-saving gains cause supply to shift out to the right from S</a:t>
            </a:r>
            <a:r>
              <a:rPr lang="en-US" sz="1900" b="0" i="0" u="none" strike="noStrike" cap="none" baseline="-25000">
                <a:solidFill>
                  <a:srgbClr val="000000"/>
                </a:solidFill>
                <a:latin typeface="Arial"/>
                <a:ea typeface="Arial"/>
                <a:cs typeface="Arial"/>
                <a:sym typeface="Arial"/>
              </a:rPr>
              <a:t>0</a:t>
            </a:r>
            <a:r>
              <a:rPr lang="en-US" sz="1900" b="0" i="0" u="none" strike="noStrike" cap="none">
                <a:solidFill>
                  <a:srgbClr val="000000"/>
                </a:solidFill>
                <a:latin typeface="Arial"/>
                <a:ea typeface="Arial"/>
                <a:cs typeface="Arial"/>
                <a:sym typeface="Arial"/>
              </a:rPr>
              <a:t> to S</a:t>
            </a:r>
            <a:r>
              <a:rPr lang="en-US" sz="1900" b="0" i="0" u="none" strike="noStrike" cap="none" baseline="-25000">
                <a:solidFill>
                  <a:srgbClr val="000000"/>
                </a:solidFill>
                <a:latin typeface="Arial"/>
                <a:ea typeface="Arial"/>
                <a:cs typeface="Arial"/>
                <a:sym typeface="Arial"/>
              </a:rPr>
              <a:t>1</a:t>
            </a:r>
            <a:r>
              <a:rPr lang="en-US" sz="1900" b="0" i="0" u="none" strike="noStrike" cap="none">
                <a:solidFill>
                  <a:srgbClr val="000000"/>
                </a:solidFill>
                <a:latin typeface="Arial"/>
                <a:ea typeface="Arial"/>
                <a:cs typeface="Arial"/>
                <a:sym typeface="Arial"/>
              </a:rPr>
              <a:t>; that is, at any given price, firms will be willing to supply a greater quantity.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If </a:t>
            </a:r>
            <a:r>
              <a:rPr lang="en-US" sz="1900" b="0" i="0" u="sng" strike="noStrike" cap="none" dirty="0">
                <a:solidFill>
                  <a:srgbClr val="000000"/>
                </a:solidFill>
                <a:latin typeface="Arial"/>
                <a:ea typeface="Arial"/>
                <a:cs typeface="Arial"/>
                <a:sym typeface="Arial"/>
              </a:rPr>
              <a:t>demand</a:t>
            </a:r>
            <a:r>
              <a:rPr lang="en-US" sz="1900" b="0" i="0" u="none" strike="noStrike" cap="none" dirty="0">
                <a:solidFill>
                  <a:srgbClr val="000000"/>
                </a:solidFill>
                <a:latin typeface="Arial"/>
                <a:ea typeface="Arial"/>
                <a:cs typeface="Arial"/>
                <a:sym typeface="Arial"/>
              </a:rPr>
              <a:t> is </a:t>
            </a:r>
            <a:r>
              <a:rPr lang="en-US" sz="1900" b="0" i="0" u="sng" strike="noStrike" cap="none" dirty="0">
                <a:solidFill>
                  <a:srgbClr val="000000"/>
                </a:solidFill>
                <a:latin typeface="Arial"/>
                <a:ea typeface="Arial"/>
                <a:cs typeface="Arial"/>
                <a:sym typeface="Arial"/>
              </a:rPr>
              <a:t>inelastic</a:t>
            </a:r>
            <a:r>
              <a:rPr lang="en-US" sz="1900" b="0" i="0" u="none" strike="noStrike" cap="none" dirty="0">
                <a:solidFill>
                  <a:srgbClr val="000000"/>
                </a:solidFill>
                <a:latin typeface="Arial"/>
                <a:ea typeface="Arial"/>
                <a:cs typeface="Arial"/>
                <a:sym typeface="Arial"/>
              </a:rPr>
              <a:t>, as in (a), the result of this cost-saving technological improvement will be substantially lower prices.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If </a:t>
            </a:r>
            <a:r>
              <a:rPr lang="en-US" sz="1900" b="0" i="0" u="sng" strike="noStrike" cap="none" dirty="0">
                <a:solidFill>
                  <a:srgbClr val="000000"/>
                </a:solidFill>
                <a:latin typeface="Arial"/>
                <a:ea typeface="Arial"/>
                <a:cs typeface="Arial"/>
                <a:sym typeface="Arial"/>
              </a:rPr>
              <a:t>demand</a:t>
            </a:r>
            <a:r>
              <a:rPr lang="en-US" sz="1900" b="0" i="0" u="none" strike="noStrike" cap="none" dirty="0">
                <a:solidFill>
                  <a:srgbClr val="000000"/>
                </a:solidFill>
                <a:latin typeface="Arial"/>
                <a:ea typeface="Arial"/>
                <a:cs typeface="Arial"/>
                <a:sym typeface="Arial"/>
              </a:rPr>
              <a:t> is </a:t>
            </a:r>
            <a:r>
              <a:rPr lang="en-US" sz="1900" b="0" i="0" u="sng" strike="noStrike" cap="none" dirty="0">
                <a:solidFill>
                  <a:srgbClr val="000000"/>
                </a:solidFill>
                <a:latin typeface="Arial"/>
                <a:ea typeface="Arial"/>
                <a:cs typeface="Arial"/>
                <a:sym typeface="Arial"/>
              </a:rPr>
              <a:t>elastic</a:t>
            </a:r>
            <a:r>
              <a:rPr lang="en-US" sz="1900" b="0" i="0" u="none" strike="noStrike" cap="none" dirty="0">
                <a:solidFill>
                  <a:srgbClr val="000000"/>
                </a:solidFill>
                <a:latin typeface="Arial"/>
                <a:ea typeface="Arial"/>
                <a:cs typeface="Arial"/>
                <a:sym typeface="Arial"/>
              </a:rPr>
              <a:t>, as in (b), the result will be only slightly lower prices. </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Consumers benefit in either case, from a greater quantity at a lower price, but the benefit is greater when demand is inelastic, as in (a).</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Shape 153" descr="These two graphs show how a supply shift affects price and quantity. Figure (a) shows how supply shifts when demand is inelastic and figure (b) shows how supply shifts when demand is elastic."/>
          <p:cNvPicPr preferRelativeResize="0">
            <a:picLocks noGrp="1"/>
          </p:cNvPicPr>
          <p:nvPr>
            <p:ph type="pic" idx="2"/>
          </p:nvPr>
        </p:nvPicPr>
        <p:blipFill rotWithShape="1">
          <a:blip r:embed="rId3">
            <a:alphaModFix/>
          </a:blip>
          <a:srcRect/>
          <a:stretch/>
        </p:blipFill>
        <p:spPr>
          <a:xfrm>
            <a:off x="898072" y="953125"/>
            <a:ext cx="7171414" cy="3179585"/>
          </a:xfrm>
          <a:prstGeom prst="rect">
            <a:avLst/>
          </a:prstGeom>
          <a:noFill/>
          <a:ln>
            <a:noFill/>
          </a:ln>
        </p:spPr>
      </p:pic>
      <p:sp>
        <p:nvSpPr>
          <p:cNvPr id="154" name="Shape 15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Passing Along Higher Costs to </a:t>
            </a:r>
          </a:p>
          <a:p>
            <a:pPr marL="0" marR="0" lvl="0" indent="0" algn="l" rtl="0">
              <a:spcBef>
                <a:spcPts val="0"/>
              </a:spcBef>
              <a:buClr>
                <a:srgbClr val="6CB255"/>
              </a:buClr>
              <a:buSzPct val="25000"/>
              <a:buFont typeface="Arial Black"/>
              <a:buNone/>
            </a:pPr>
            <a:r>
              <a:rPr lang="en-US"/>
              <a:t>Consumers - Rising Taxes</a:t>
            </a:r>
          </a:p>
        </p:txBody>
      </p:sp>
      <p:sp>
        <p:nvSpPr>
          <p:cNvPr id="155" name="Shape 155"/>
          <p:cNvSpPr txBox="1">
            <a:spLocks noGrp="1"/>
          </p:cNvSpPr>
          <p:nvPr>
            <p:ph type="body" idx="1"/>
          </p:nvPr>
        </p:nvSpPr>
        <p:spPr>
          <a:xfrm>
            <a:off x="0" y="4179099"/>
            <a:ext cx="9144000" cy="24513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Higher costs, like a higher tax on cigarette companies for example, lead supply to shift to the left. This shift is identical in (a) and (b).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However, in (a), where </a:t>
            </a:r>
            <a:r>
              <a:rPr lang="en-US" sz="1600" b="0" i="0" u="sng" strike="noStrike" cap="none" dirty="0">
                <a:solidFill>
                  <a:srgbClr val="000000"/>
                </a:solidFill>
                <a:latin typeface="Arial"/>
                <a:ea typeface="Arial"/>
                <a:cs typeface="Arial"/>
                <a:sym typeface="Arial"/>
              </a:rPr>
              <a:t>demand </a:t>
            </a:r>
            <a:r>
              <a:rPr lang="en-US" sz="1600" b="0" i="0" u="none" strike="noStrike" cap="none" dirty="0">
                <a:solidFill>
                  <a:srgbClr val="000000"/>
                </a:solidFill>
                <a:latin typeface="Arial"/>
                <a:ea typeface="Arial"/>
                <a:cs typeface="Arial"/>
                <a:sym typeface="Arial"/>
              </a:rPr>
              <a:t>is </a:t>
            </a:r>
            <a:r>
              <a:rPr lang="en-US" sz="1600" b="0" i="0" u="sng" strike="noStrike" cap="none" dirty="0">
                <a:solidFill>
                  <a:srgbClr val="000000"/>
                </a:solidFill>
                <a:latin typeface="Arial"/>
                <a:ea typeface="Arial"/>
                <a:cs typeface="Arial"/>
                <a:sym typeface="Arial"/>
              </a:rPr>
              <a:t>inelastic</a:t>
            </a:r>
            <a:r>
              <a:rPr lang="en-US" sz="1600" b="0" i="0" u="none" strike="noStrike" cap="none" dirty="0">
                <a:solidFill>
                  <a:srgbClr val="000000"/>
                </a:solidFill>
                <a:latin typeface="Arial"/>
                <a:ea typeface="Arial"/>
                <a:cs typeface="Arial"/>
                <a:sym typeface="Arial"/>
              </a:rPr>
              <a:t>, the cost increase can largely be passed along to consumers in the form of higher prices, without much of a decline in equilibrium quantity.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In (b), </a:t>
            </a:r>
            <a:r>
              <a:rPr lang="en-US" sz="1600" b="0" i="0" u="sng" strike="noStrike" cap="none" dirty="0">
                <a:solidFill>
                  <a:srgbClr val="000000"/>
                </a:solidFill>
                <a:latin typeface="Arial"/>
                <a:ea typeface="Arial"/>
                <a:cs typeface="Arial"/>
                <a:sym typeface="Arial"/>
              </a:rPr>
              <a:t>demand</a:t>
            </a:r>
            <a:r>
              <a:rPr lang="en-US" sz="1600" b="0" i="0" u="none" strike="noStrike" cap="none" dirty="0">
                <a:solidFill>
                  <a:srgbClr val="000000"/>
                </a:solidFill>
                <a:latin typeface="Arial"/>
                <a:ea typeface="Arial"/>
                <a:cs typeface="Arial"/>
                <a:sym typeface="Arial"/>
              </a:rPr>
              <a:t> is </a:t>
            </a:r>
            <a:r>
              <a:rPr lang="en-US" sz="1600" b="0" i="0" u="sng" strike="noStrike" cap="none" dirty="0">
                <a:solidFill>
                  <a:srgbClr val="000000"/>
                </a:solidFill>
                <a:latin typeface="Arial"/>
                <a:ea typeface="Arial"/>
                <a:cs typeface="Arial"/>
                <a:sym typeface="Arial"/>
              </a:rPr>
              <a:t>elastic</a:t>
            </a:r>
            <a:r>
              <a:rPr lang="en-US" sz="1600" b="0" i="0" u="none" strike="noStrike" cap="none" dirty="0">
                <a:solidFill>
                  <a:srgbClr val="000000"/>
                </a:solidFill>
                <a:latin typeface="Arial"/>
                <a:ea typeface="Arial"/>
                <a:cs typeface="Arial"/>
                <a:sym typeface="Arial"/>
              </a:rPr>
              <a:t>, so the shift in supply results primarily in a lower equilibrium quantity. </a:t>
            </a:r>
          </a:p>
          <a:p>
            <a:pPr marL="457200" marR="0" lvl="0" indent="-228600" algn="l" rtl="0">
              <a:spcBef>
                <a:spcPts val="0"/>
              </a:spcBef>
              <a:spcAft>
                <a:spcPts val="0"/>
              </a:spcAft>
              <a:buClr>
                <a:srgbClr val="6CB255"/>
              </a:buClr>
              <a:buFont typeface="Arial"/>
              <a:buChar char="●"/>
            </a:pPr>
            <a:r>
              <a:rPr lang="en-US" sz="1600" b="0" i="0" u="none" strike="noStrike" cap="none" dirty="0">
                <a:solidFill>
                  <a:srgbClr val="000000"/>
                </a:solidFill>
                <a:latin typeface="Arial"/>
                <a:ea typeface="Arial"/>
                <a:cs typeface="Arial"/>
                <a:sym typeface="Arial"/>
              </a:rPr>
              <a:t>Consumers suffer in either case, but in (a), they suffer from paying a </a:t>
            </a:r>
            <a:r>
              <a:rPr lang="en-US" sz="1600" b="0" i="0" u="sng" strike="noStrike" cap="none" dirty="0">
                <a:solidFill>
                  <a:srgbClr val="000000"/>
                </a:solidFill>
                <a:latin typeface="Arial"/>
                <a:ea typeface="Arial"/>
                <a:cs typeface="Arial"/>
                <a:sym typeface="Arial"/>
              </a:rPr>
              <a:t>higher price</a:t>
            </a:r>
            <a:r>
              <a:rPr lang="en-US" sz="1600" b="0" i="0" u="none" strike="noStrike" cap="none" dirty="0">
                <a:solidFill>
                  <a:srgbClr val="000000"/>
                </a:solidFill>
                <a:latin typeface="Arial"/>
                <a:ea typeface="Arial"/>
                <a:cs typeface="Arial"/>
                <a:sym typeface="Arial"/>
              </a:rPr>
              <a:t> for the same quantity, while in (b), they suffer from buying a l</a:t>
            </a:r>
            <a:r>
              <a:rPr lang="en-US" sz="1600" b="0" i="0" u="sng" strike="noStrike" cap="none" dirty="0">
                <a:solidFill>
                  <a:srgbClr val="000000"/>
                </a:solidFill>
                <a:latin typeface="Arial"/>
                <a:ea typeface="Arial"/>
                <a:cs typeface="Arial"/>
                <a:sym typeface="Arial"/>
              </a:rPr>
              <a:t>ower quantity</a:t>
            </a:r>
            <a:r>
              <a:rPr lang="en-US" sz="1600" b="0" i="0" u="none" strike="noStrike" cap="none" dirty="0">
                <a:solidFill>
                  <a:srgbClr val="000000"/>
                </a:solidFill>
                <a:latin typeface="Arial"/>
                <a:ea typeface="Arial"/>
                <a:cs typeface="Arial"/>
                <a:sym typeface="Arial"/>
              </a:rPr>
              <a:t> (and presumably needing to shift their consumption elsewhere).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Elasticity and Tax Incidence</a:t>
            </a:r>
          </a:p>
        </p:txBody>
      </p:sp>
      <p:sp>
        <p:nvSpPr>
          <p:cNvPr id="162" name="Shape 16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Tax incidence</a:t>
            </a:r>
            <a:r>
              <a:rPr lang="en-US"/>
              <a:t> - manner in which the tax burden is divided between buyers and sellers.</a:t>
            </a:r>
          </a:p>
          <a:p>
            <a:pPr lvl="0" rtl="0">
              <a:spcBef>
                <a:spcPts val="0"/>
              </a:spcBef>
              <a:buNone/>
            </a:pPr>
            <a:endParaRPr/>
          </a:p>
          <a:p>
            <a:pPr marL="457200" lvl="0" indent="-228600" rtl="0">
              <a:spcBef>
                <a:spcPts val="0"/>
              </a:spcBef>
              <a:buChar char="●"/>
            </a:pPr>
            <a:r>
              <a:rPr lang="en-US"/>
              <a:t>If </a:t>
            </a:r>
            <a:r>
              <a:rPr lang="en-US" u="sng"/>
              <a:t>demand is more inelastic</a:t>
            </a:r>
            <a:r>
              <a:rPr lang="en-US"/>
              <a:t> than supply, </a:t>
            </a:r>
            <a:r>
              <a:rPr lang="en-US" u="sng"/>
              <a:t>consumers</a:t>
            </a:r>
            <a:r>
              <a:rPr lang="en-US"/>
              <a:t> bear most of the tax burden. </a:t>
            </a:r>
          </a:p>
          <a:p>
            <a:pPr lvl="0" rtl="0">
              <a:spcBef>
                <a:spcPts val="0"/>
              </a:spcBef>
              <a:buNone/>
            </a:pPr>
            <a:endParaRPr/>
          </a:p>
          <a:p>
            <a:pPr marL="457200" lvl="0" indent="-228600" rtl="0">
              <a:spcBef>
                <a:spcPts val="0"/>
              </a:spcBef>
              <a:buChar char="●"/>
            </a:pPr>
            <a:r>
              <a:rPr lang="en-US"/>
              <a:t>If </a:t>
            </a:r>
            <a:r>
              <a:rPr lang="en-US" u="sng"/>
              <a:t>supply is more inelastic</a:t>
            </a:r>
            <a:r>
              <a:rPr lang="en-US"/>
              <a:t> than demand, </a:t>
            </a:r>
            <a:r>
              <a:rPr lang="en-US" u="sng"/>
              <a:t>sellers</a:t>
            </a:r>
            <a:r>
              <a:rPr lang="en-US"/>
              <a:t> bear most of the tax burden.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rgbClr val="6CB255"/>
              </a:buClr>
              <a:buSzPct val="25000"/>
              <a:buFont typeface="Arial Black"/>
              <a:buNone/>
            </a:pPr>
            <a:r>
              <a:rPr lang="en-US" dirty="0"/>
              <a:t>Elasticity and Tax </a:t>
            </a:r>
            <a:r>
              <a:rPr lang="en-US" dirty="0" smtClean="0"/>
              <a:t>Incidence, </a:t>
            </a:r>
            <a:r>
              <a:rPr lang="en-US" sz="2000" dirty="0" smtClean="0"/>
              <a:t>Continued</a:t>
            </a:r>
            <a:endParaRPr lang="en-US" dirty="0"/>
          </a:p>
        </p:txBody>
      </p:sp>
      <p:pic>
        <p:nvPicPr>
          <p:cNvPr id="169" name="Shape 169" descr="This graph shows two images that represent the relationship between elasticity and tax incidence. Image (a) shows the situation that occurs when demand is elastic and supply is inelastic: tax incidence is lower on consumers. Image (b) shows the situation that occurs when demand is inelastic and supply is elastic: tax incidence is lower on producers."/>
          <p:cNvPicPr preferRelativeResize="0">
            <a:picLocks noGrp="1"/>
          </p:cNvPicPr>
          <p:nvPr>
            <p:ph type="pic" idx="2"/>
          </p:nvPr>
        </p:nvPicPr>
        <p:blipFill rotWithShape="1">
          <a:blip r:embed="rId3">
            <a:alphaModFix/>
          </a:blip>
          <a:srcRect/>
          <a:stretch/>
        </p:blipFill>
        <p:spPr>
          <a:xfrm>
            <a:off x="916650" y="948622"/>
            <a:ext cx="7310700" cy="3074100"/>
          </a:xfrm>
          <a:prstGeom prst="rect">
            <a:avLst/>
          </a:prstGeom>
          <a:noFill/>
          <a:ln>
            <a:noFill/>
          </a:ln>
        </p:spPr>
      </p:pic>
      <p:sp>
        <p:nvSpPr>
          <p:cNvPr id="170" name="Shape 170"/>
          <p:cNvSpPr txBox="1">
            <a:spLocks noGrp="1"/>
          </p:cNvSpPr>
          <p:nvPr>
            <p:ph type="body" idx="1"/>
          </p:nvPr>
        </p:nvSpPr>
        <p:spPr>
          <a:xfrm>
            <a:off x="0" y="3944338"/>
            <a:ext cx="9144000" cy="2621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sz="1800" b="0" i="0" u="none" strike="noStrike" cap="none" dirty="0">
                <a:solidFill>
                  <a:srgbClr val="000000"/>
                </a:solidFill>
                <a:latin typeface="Arial"/>
                <a:ea typeface="Arial"/>
                <a:cs typeface="Arial"/>
                <a:sym typeface="Arial"/>
              </a:rPr>
              <a:t>An excise tax introduces a wedge between the price paid by consumers (Pc) and the price received by producers (Pp). </a:t>
            </a:r>
          </a:p>
          <a:p>
            <a:pPr marL="457200" lvl="0" indent="-228600" rtl="0">
              <a:spcBef>
                <a:spcPts val="920"/>
              </a:spcBef>
              <a:spcAft>
                <a:spcPts val="0"/>
              </a:spcAft>
              <a:buClr>
                <a:srgbClr val="6CB255"/>
              </a:buClr>
              <a:buChar char="●"/>
            </a:pPr>
            <a:r>
              <a:rPr lang="en-US" sz="1800" dirty="0">
                <a:solidFill>
                  <a:schemeClr val="dk1"/>
                </a:solidFill>
              </a:rPr>
              <a:t>The more elastic the demand and supply curves are, the lower the tax revenue.</a:t>
            </a:r>
          </a:p>
          <a:p>
            <a:pPr marL="342900" marR="0" lvl="0" indent="-355600" algn="l" rtl="0">
              <a:spcBef>
                <a:spcPts val="920"/>
              </a:spcBef>
              <a:spcAft>
                <a:spcPts val="0"/>
              </a:spcAft>
              <a:buClr>
                <a:srgbClr val="6CB255"/>
              </a:buClr>
              <a:buSzPct val="100000"/>
              <a:buFont typeface="Arial"/>
              <a:buAutoNum type="alphaLcParenBoth"/>
            </a:pPr>
            <a:r>
              <a:rPr lang="en-US" sz="1800" b="0" i="0" u="none" strike="noStrike" cap="none" dirty="0">
                <a:solidFill>
                  <a:srgbClr val="000000"/>
                </a:solidFill>
                <a:latin typeface="Arial"/>
                <a:ea typeface="Arial"/>
                <a:cs typeface="Arial"/>
                <a:sym typeface="Arial"/>
              </a:rPr>
              <a:t>When the </a:t>
            </a:r>
            <a:r>
              <a:rPr lang="en-US" sz="1800" b="0" i="0" u="sng" strike="noStrike" cap="none" dirty="0">
                <a:solidFill>
                  <a:srgbClr val="000000"/>
                </a:solidFill>
                <a:latin typeface="Arial"/>
                <a:ea typeface="Arial"/>
                <a:cs typeface="Arial"/>
                <a:sym typeface="Arial"/>
              </a:rPr>
              <a:t>demand is more elastic</a:t>
            </a:r>
            <a:r>
              <a:rPr lang="en-US" sz="1800" b="0" i="0" u="none" strike="noStrike" cap="none" dirty="0">
                <a:solidFill>
                  <a:srgbClr val="000000"/>
                </a:solidFill>
                <a:latin typeface="Arial"/>
                <a:ea typeface="Arial"/>
                <a:cs typeface="Arial"/>
                <a:sym typeface="Arial"/>
              </a:rPr>
              <a:t> than supply, the tax incidence on </a:t>
            </a:r>
            <a:r>
              <a:rPr lang="en-US" sz="1800" b="0" u="none" strike="noStrike" cap="none" dirty="0">
                <a:solidFill>
                  <a:srgbClr val="000000"/>
                </a:solidFill>
                <a:latin typeface="Arial"/>
                <a:ea typeface="Arial"/>
                <a:cs typeface="Arial"/>
                <a:sym typeface="Arial"/>
              </a:rPr>
              <a:t>consumers</a:t>
            </a:r>
            <a:r>
              <a:rPr lang="en-US" sz="1800" b="0" i="1" u="none" strike="noStrike" cap="none" dirty="0">
                <a:solidFill>
                  <a:srgbClr val="000000"/>
                </a:solidFill>
                <a:latin typeface="Arial"/>
                <a:ea typeface="Arial"/>
                <a:cs typeface="Arial"/>
                <a:sym typeface="Arial"/>
              </a:rPr>
              <a:t>,</a:t>
            </a:r>
            <a:r>
              <a:rPr lang="en-US" sz="1800" b="0" i="0" u="none" strike="noStrike" cap="none" dirty="0">
                <a:solidFill>
                  <a:srgbClr val="000000"/>
                </a:solidFill>
                <a:latin typeface="Arial"/>
                <a:ea typeface="Arial"/>
                <a:cs typeface="Arial"/>
                <a:sym typeface="Arial"/>
              </a:rPr>
              <a:t> Pc –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is </a:t>
            </a:r>
            <a:r>
              <a:rPr lang="en-US" sz="1800" b="0" i="1" u="none" strike="noStrike" cap="none" dirty="0">
                <a:solidFill>
                  <a:srgbClr val="000000"/>
                </a:solidFill>
                <a:latin typeface="Arial"/>
                <a:ea typeface="Arial"/>
                <a:cs typeface="Arial"/>
                <a:sym typeface="Arial"/>
              </a:rPr>
              <a:t>lower</a:t>
            </a:r>
            <a:r>
              <a:rPr lang="en-US" sz="1800" b="0" i="0" u="none" strike="noStrike" cap="none" dirty="0">
                <a:solidFill>
                  <a:srgbClr val="000000"/>
                </a:solidFill>
                <a:latin typeface="Arial"/>
                <a:ea typeface="Arial"/>
                <a:cs typeface="Arial"/>
                <a:sym typeface="Arial"/>
              </a:rPr>
              <a:t> than the tax incidence on </a:t>
            </a:r>
            <a:r>
              <a:rPr lang="en-US" sz="1800" b="0" u="none" strike="noStrike" cap="none" dirty="0">
                <a:solidFill>
                  <a:srgbClr val="000000"/>
                </a:solidFill>
                <a:latin typeface="Arial"/>
                <a:ea typeface="Arial"/>
                <a:cs typeface="Arial"/>
                <a:sym typeface="Arial"/>
              </a:rPr>
              <a:t>producers,</a:t>
            </a:r>
            <a:r>
              <a:rPr lang="en-US" sz="1800" b="0" i="0" u="none" strike="noStrike" cap="none" dirty="0">
                <a:solidFill>
                  <a:srgbClr val="000000"/>
                </a:solidFill>
                <a:latin typeface="Arial"/>
                <a:ea typeface="Arial"/>
                <a:cs typeface="Arial"/>
                <a:sym typeface="Arial"/>
              </a:rPr>
              <a:t>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 Pp. </a:t>
            </a:r>
          </a:p>
          <a:p>
            <a:pPr marL="342900" marR="0" lvl="0" indent="-355600" algn="l" rtl="0">
              <a:spcBef>
                <a:spcPts val="920"/>
              </a:spcBef>
              <a:spcAft>
                <a:spcPts val="0"/>
              </a:spcAft>
              <a:buClr>
                <a:srgbClr val="6CB255"/>
              </a:buClr>
              <a:buSzPct val="100000"/>
              <a:buFont typeface="Arial"/>
              <a:buAutoNum type="alphaLcParenBoth"/>
            </a:pPr>
            <a:r>
              <a:rPr lang="en-US" sz="1800" b="0" i="0" u="none" strike="noStrike" cap="none" dirty="0">
                <a:solidFill>
                  <a:srgbClr val="000000"/>
                </a:solidFill>
                <a:latin typeface="Arial"/>
                <a:ea typeface="Arial"/>
                <a:cs typeface="Arial"/>
                <a:sym typeface="Arial"/>
              </a:rPr>
              <a:t>When the </a:t>
            </a:r>
            <a:r>
              <a:rPr lang="en-US" sz="1800" b="0" i="0" u="sng" strike="noStrike" cap="none" dirty="0">
                <a:solidFill>
                  <a:srgbClr val="000000"/>
                </a:solidFill>
                <a:latin typeface="Arial"/>
                <a:ea typeface="Arial"/>
                <a:cs typeface="Arial"/>
                <a:sym typeface="Arial"/>
              </a:rPr>
              <a:t>supply is more elastic</a:t>
            </a:r>
            <a:r>
              <a:rPr lang="en-US" sz="1800" b="0" i="0" u="none" strike="noStrike" cap="none" dirty="0">
                <a:solidFill>
                  <a:srgbClr val="000000"/>
                </a:solidFill>
                <a:latin typeface="Arial"/>
                <a:ea typeface="Arial"/>
                <a:cs typeface="Arial"/>
                <a:sym typeface="Arial"/>
              </a:rPr>
              <a:t> than demand, the tax incidence on consumers, Pc –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is larger than the tax incidence on producers, </a:t>
            </a:r>
            <a:r>
              <a:rPr lang="en-US" sz="1800" b="0" i="0" u="none" strike="noStrike" cap="none" dirty="0" err="1">
                <a:solidFill>
                  <a:srgbClr val="000000"/>
                </a:solidFill>
                <a:latin typeface="Arial"/>
                <a:ea typeface="Arial"/>
                <a:cs typeface="Arial"/>
                <a:sym typeface="Arial"/>
              </a:rPr>
              <a:t>Pe</a:t>
            </a:r>
            <a:r>
              <a:rPr lang="en-US" sz="1800" b="0" i="0" u="none" strike="noStrike" cap="none" dirty="0">
                <a:solidFill>
                  <a:srgbClr val="000000"/>
                </a:solidFill>
                <a:latin typeface="Arial"/>
                <a:ea typeface="Arial"/>
                <a:cs typeface="Arial"/>
                <a:sym typeface="Arial"/>
              </a:rPr>
              <a:t> – Pp.</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Long-Run vs. Short-Run Impact</a:t>
            </a:r>
          </a:p>
        </p:txBody>
      </p:sp>
      <p:sp>
        <p:nvSpPr>
          <p:cNvPr id="177" name="Shape 177"/>
          <p:cNvSpPr>
            <a:spLocks noGrp="1"/>
          </p:cNvSpPr>
          <p:nvPr>
            <p:ph type="pic" idx="2"/>
          </p:nvPr>
        </p:nvSpPr>
        <p:spPr>
          <a:xfrm>
            <a:off x="457200" y="1122370"/>
            <a:ext cx="8062800" cy="5061300"/>
          </a:xfrm>
          <a:prstGeom prst="rect">
            <a:avLst/>
          </a:prstGeom>
        </p:spPr>
        <p:txBody>
          <a:bodyPr wrap="square" lIns="91425" tIns="91425" rIns="91425" bIns="91425" anchor="t" anchorCtr="0">
            <a:noAutofit/>
          </a:bodyPr>
          <a:lstStyle/>
          <a:p>
            <a:pPr marL="457200" lvl="0" indent="-228600" rtl="0">
              <a:spcBef>
                <a:spcPts val="0"/>
              </a:spcBef>
              <a:buChar char="●"/>
            </a:pPr>
            <a:r>
              <a:rPr lang="en-US"/>
              <a:t>Elasticities are often lower in the short run than in the long run.</a:t>
            </a:r>
          </a:p>
          <a:p>
            <a:pPr lvl="0" rtl="0">
              <a:spcBef>
                <a:spcPts val="0"/>
              </a:spcBef>
              <a:buNone/>
            </a:pPr>
            <a:endParaRPr/>
          </a:p>
          <a:p>
            <a:pPr marL="457200" lvl="0" indent="-228600" rtl="0">
              <a:spcBef>
                <a:spcPts val="0"/>
              </a:spcBef>
              <a:buChar char="●"/>
            </a:pPr>
            <a:r>
              <a:rPr lang="en-US"/>
              <a:t>On the </a:t>
            </a:r>
            <a:r>
              <a:rPr lang="en-US" u="sng"/>
              <a:t>demand</a:t>
            </a:r>
            <a:r>
              <a:rPr lang="en-US"/>
              <a:t> side of the market, it can sometimes be difficult to change Qd in the short run, but easier in the long run. </a:t>
            </a:r>
          </a:p>
          <a:p>
            <a:pPr lvl="0" rtl="0">
              <a:spcBef>
                <a:spcPts val="0"/>
              </a:spcBef>
              <a:buNone/>
            </a:pPr>
            <a:endParaRPr/>
          </a:p>
          <a:p>
            <a:pPr marL="457200" lvl="0" indent="-228600" rtl="0">
              <a:spcBef>
                <a:spcPts val="0"/>
              </a:spcBef>
              <a:buChar char="●"/>
            </a:pPr>
            <a:r>
              <a:rPr lang="en-US"/>
              <a:t>On the </a:t>
            </a:r>
            <a:r>
              <a:rPr lang="en-US" u="sng"/>
              <a:t>supply</a:t>
            </a:r>
            <a:r>
              <a:rPr lang="en-US"/>
              <a:t> side of markets, producers of goods and services typically find it easier to expand production in the long term of several years rather than in the short run of a few months.</a:t>
            </a:r>
          </a:p>
          <a:p>
            <a:pPr lvl="0" rtl="0">
              <a:spcBef>
                <a:spcPts val="0"/>
              </a:spcBef>
              <a:buNone/>
            </a:pPr>
            <a:endParaRPr/>
          </a:p>
          <a:p>
            <a:pPr marL="457200" lvl="0" indent="-228600" rtl="0">
              <a:spcBef>
                <a:spcPts val="0"/>
              </a:spcBef>
              <a:buChar char="●"/>
            </a:pPr>
            <a:r>
              <a:rPr lang="en-US"/>
              <a:t>In most markets for goods and services: </a:t>
            </a:r>
          </a:p>
          <a:p>
            <a:pPr marL="914400" lvl="1" indent="-228600" rtl="0">
              <a:spcBef>
                <a:spcPts val="0"/>
              </a:spcBef>
            </a:pPr>
            <a:r>
              <a:rPr lang="en-US"/>
              <a:t>in the short run - prices bounce up and down more than quantities.</a:t>
            </a:r>
          </a:p>
          <a:p>
            <a:pPr marL="914400" lvl="1" indent="-228600" rtl="0">
              <a:spcBef>
                <a:spcPts val="0"/>
              </a:spcBef>
            </a:pPr>
            <a:r>
              <a:rPr lang="en-US"/>
              <a:t>in the long run - quantities often move more than prices.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4" name="Shape 184"/>
          <p:cNvSpPr txBox="1">
            <a:spLocks noGrp="1"/>
          </p:cNvSpPr>
          <p:nvPr>
            <p:ph type="title"/>
          </p:nvPr>
        </p:nvSpPr>
        <p:spPr>
          <a:xfrm>
            <a:off x="457200" y="241325"/>
            <a:ext cx="8062800" cy="833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R</a:t>
            </a:r>
            <a:r>
              <a:rPr lang="en-US" b="0" i="0" u="none" strike="noStrike" cap="none">
                <a:solidFill>
                  <a:srgbClr val="6CB255"/>
                </a:solidFill>
                <a:latin typeface="Arial Black"/>
                <a:ea typeface="Arial Black"/>
                <a:cs typeface="Arial Black"/>
                <a:sym typeface="Arial Black"/>
              </a:rPr>
              <a:t>esponsiveness</a:t>
            </a:r>
            <a:r>
              <a:rPr lang="en-US"/>
              <a:t> of Demand to</a:t>
            </a:r>
            <a:r>
              <a:rPr lang="en-US" b="0" i="0" u="none" strike="noStrike" cap="none">
                <a:solidFill>
                  <a:srgbClr val="6CB255"/>
                </a:solidFill>
                <a:latin typeface="Arial Black"/>
                <a:ea typeface="Arial Black"/>
                <a:cs typeface="Arial Black"/>
                <a:sym typeface="Arial Black"/>
              </a:rPr>
              <a:t> </a:t>
            </a:r>
            <a:r>
              <a:rPr lang="en-US"/>
              <a:t>P</a:t>
            </a:r>
            <a:r>
              <a:rPr lang="en-US" b="0" i="0" u="none" strike="noStrike" cap="none">
                <a:solidFill>
                  <a:srgbClr val="6CB255"/>
                </a:solidFill>
                <a:latin typeface="Arial Black"/>
                <a:ea typeface="Arial Black"/>
                <a:cs typeface="Arial Black"/>
                <a:sym typeface="Arial Black"/>
              </a:rPr>
              <a:t>rice </a:t>
            </a:r>
          </a:p>
          <a:p>
            <a:pPr marL="0" marR="0" lvl="0" indent="0" algn="l" rtl="0">
              <a:spcBef>
                <a:spcPts val="0"/>
              </a:spcBef>
              <a:buClr>
                <a:srgbClr val="6CB255"/>
              </a:buClr>
              <a:buSzPct val="25000"/>
              <a:buFont typeface="Arial Black"/>
              <a:buNone/>
            </a:pPr>
            <a:r>
              <a:rPr lang="en-US" b="0" i="0" u="none" strike="noStrike" cap="none">
                <a:solidFill>
                  <a:srgbClr val="6CB255"/>
                </a:solidFill>
                <a:latin typeface="Arial Black"/>
                <a:ea typeface="Arial Black"/>
                <a:cs typeface="Arial Black"/>
                <a:sym typeface="Arial Black"/>
              </a:rPr>
              <a:t>Changes of </a:t>
            </a:r>
            <a:r>
              <a:rPr lang="en-US"/>
              <a:t>C</a:t>
            </a:r>
            <a:r>
              <a:rPr lang="en-US" b="0" i="0" u="none" strike="noStrike" cap="none">
                <a:solidFill>
                  <a:srgbClr val="6CB255"/>
                </a:solidFill>
                <a:latin typeface="Arial Black"/>
                <a:ea typeface="Arial Black"/>
                <a:cs typeface="Arial Black"/>
                <a:sym typeface="Arial Black"/>
              </a:rPr>
              <a:t>rude </a:t>
            </a:r>
            <a:r>
              <a:rPr lang="en-US"/>
              <a:t>O</a:t>
            </a:r>
            <a:r>
              <a:rPr lang="en-US" b="0" i="0" u="none" strike="noStrike" cap="none">
                <a:solidFill>
                  <a:srgbClr val="6CB255"/>
                </a:solidFill>
                <a:latin typeface="Arial Black"/>
                <a:ea typeface="Arial Black"/>
                <a:cs typeface="Arial Black"/>
                <a:sym typeface="Arial Black"/>
              </a:rPr>
              <a:t>il</a:t>
            </a:r>
          </a:p>
        </p:txBody>
      </p:sp>
      <p:pic>
        <p:nvPicPr>
          <p:cNvPr id="183" name="Shape 183" descr="Two graphs showing that an inelastic demand curve means that a shift in supply will mainly affect price and that an elastic demand curve means that a shift in supply will mainly affect quantity."/>
          <p:cNvPicPr preferRelativeResize="0">
            <a:picLocks noGrp="1"/>
          </p:cNvPicPr>
          <p:nvPr>
            <p:ph type="pic" idx="2"/>
          </p:nvPr>
        </p:nvPicPr>
        <p:blipFill rotWithShape="1">
          <a:blip r:embed="rId3">
            <a:alphaModFix/>
          </a:blip>
          <a:srcRect/>
          <a:stretch/>
        </p:blipFill>
        <p:spPr>
          <a:xfrm>
            <a:off x="2230281" y="1085364"/>
            <a:ext cx="6594557" cy="2995461"/>
          </a:xfrm>
          <a:prstGeom prst="rect">
            <a:avLst/>
          </a:prstGeom>
          <a:noFill/>
          <a:ln>
            <a:noFill/>
          </a:ln>
        </p:spPr>
      </p:pic>
      <p:sp>
        <p:nvSpPr>
          <p:cNvPr id="187" name="Shape 187"/>
          <p:cNvSpPr txBox="1"/>
          <p:nvPr/>
        </p:nvSpPr>
        <p:spPr>
          <a:xfrm>
            <a:off x="276133" y="1427823"/>
            <a:ext cx="2805000" cy="992648"/>
          </a:xfrm>
          <a:prstGeom prst="rect">
            <a:avLst/>
          </a:prstGeom>
          <a:noFill/>
          <a:ln>
            <a:noFill/>
          </a:ln>
        </p:spPr>
        <p:txBody>
          <a:bodyPr wrap="square" lIns="91425" tIns="91425" rIns="91425" bIns="91425" anchor="t" anchorCtr="0">
            <a:noAutofit/>
          </a:bodyPr>
          <a:lstStyle/>
          <a:p>
            <a:pPr lvl="0">
              <a:spcBef>
                <a:spcPts val="0"/>
              </a:spcBef>
              <a:buNone/>
            </a:pPr>
            <a:r>
              <a:rPr lang="en-US" sz="1000" dirty="0" smtClean="0"/>
              <a:t>Graph A shows </a:t>
            </a:r>
            <a:r>
              <a:rPr lang="en-US" sz="1000" dirty="0"/>
              <a:t>inelastic demand for oil in the short </a:t>
            </a:r>
            <a:r>
              <a:rPr lang="en-US" sz="1000" dirty="0" smtClean="0"/>
              <a:t>run.</a:t>
            </a:r>
          </a:p>
          <a:p>
            <a:pPr lvl="0">
              <a:spcBef>
                <a:spcPts val="0"/>
              </a:spcBef>
              <a:buNone/>
            </a:pPr>
            <a:endParaRPr lang="en-US" sz="1000" dirty="0" smtClean="0"/>
          </a:p>
          <a:p>
            <a:r>
              <a:rPr lang="en-US" sz="1000" dirty="0" smtClean="0"/>
              <a:t>Graph B shows </a:t>
            </a:r>
            <a:r>
              <a:rPr lang="en-US" sz="1000" dirty="0"/>
              <a:t>more elastic demand over the long term</a:t>
            </a:r>
            <a:r>
              <a:rPr lang="en-US" sz="1000" dirty="0" smtClean="0"/>
              <a:t>.</a:t>
            </a:r>
            <a:endParaRPr lang="en-US" sz="1000" dirty="0"/>
          </a:p>
        </p:txBody>
      </p:sp>
      <p:sp>
        <p:nvSpPr>
          <p:cNvPr id="185" name="Shape 185"/>
          <p:cNvSpPr txBox="1">
            <a:spLocks noGrp="1"/>
          </p:cNvSpPr>
          <p:nvPr>
            <p:ph type="body" idx="1"/>
          </p:nvPr>
        </p:nvSpPr>
        <p:spPr>
          <a:xfrm>
            <a:off x="0" y="4085916"/>
            <a:ext cx="9144000" cy="23874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intersection (E</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between demand curve D and supply curve S</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is the same </a:t>
            </a:r>
            <a:endParaRPr lang="en-US" sz="1600" b="0" i="0" u="none" strike="noStrike" cap="none" dirty="0" smtClean="0">
              <a:solidFill>
                <a:srgbClr val="000000"/>
              </a:solidFill>
              <a:latin typeface="Arial"/>
              <a:ea typeface="Arial"/>
              <a:cs typeface="Arial"/>
              <a:sym typeface="Arial"/>
            </a:endParaRPr>
          </a:p>
          <a:p>
            <a:pPr marL="457200" marR="0" lvl="0" indent="-330200" algn="l" rtl="0">
              <a:spcBef>
                <a:spcPts val="0"/>
              </a:spcBef>
              <a:spcAft>
                <a:spcPts val="0"/>
              </a:spcAft>
              <a:buClr>
                <a:srgbClr val="6CB255"/>
              </a:buClr>
              <a:buSzPct val="100000"/>
              <a:buFont typeface="Arial"/>
              <a:buChar char="●"/>
            </a:pPr>
            <a:r>
              <a:rPr lang="en-US" sz="1600" b="0" i="0" u="none" strike="noStrike" cap="none" dirty="0" smtClean="0">
                <a:solidFill>
                  <a:srgbClr val="000000"/>
                </a:solidFill>
                <a:latin typeface="Arial"/>
                <a:ea typeface="Arial"/>
                <a:cs typeface="Arial"/>
                <a:sym typeface="Arial"/>
              </a:rPr>
              <a:t>The </a:t>
            </a:r>
            <a:r>
              <a:rPr lang="en-US" sz="1600" b="0" i="0" u="none" strike="noStrike" cap="none" dirty="0">
                <a:solidFill>
                  <a:srgbClr val="000000"/>
                </a:solidFill>
                <a:latin typeface="Arial"/>
                <a:ea typeface="Arial"/>
                <a:cs typeface="Arial"/>
                <a:sym typeface="Arial"/>
              </a:rPr>
              <a:t>shift of supply to the left from S</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to S</a:t>
            </a:r>
            <a:r>
              <a:rPr lang="en-US" sz="1600" b="0" i="0" u="none" strike="noStrike" cap="none" baseline="-25000" dirty="0">
                <a:solidFill>
                  <a:srgbClr val="000000"/>
                </a:solidFill>
                <a:latin typeface="Arial"/>
                <a:ea typeface="Arial"/>
                <a:cs typeface="Arial"/>
                <a:sym typeface="Arial"/>
              </a:rPr>
              <a:t>1</a:t>
            </a:r>
            <a:r>
              <a:rPr lang="en-US" sz="1600" b="0" i="0" u="none" strike="noStrike" cap="none" dirty="0">
                <a:solidFill>
                  <a:srgbClr val="000000"/>
                </a:solidFill>
                <a:latin typeface="Arial"/>
                <a:ea typeface="Arial"/>
                <a:cs typeface="Arial"/>
                <a:sym typeface="Arial"/>
              </a:rPr>
              <a:t> is identical in both (a) and (b).</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new equilibrium (E</a:t>
            </a:r>
            <a:r>
              <a:rPr lang="en-US" sz="1600" b="0" i="0" u="none" strike="noStrike" cap="none" baseline="-25000" dirty="0">
                <a:solidFill>
                  <a:srgbClr val="000000"/>
                </a:solidFill>
                <a:latin typeface="Arial"/>
                <a:ea typeface="Arial"/>
                <a:cs typeface="Arial"/>
                <a:sym typeface="Arial"/>
              </a:rPr>
              <a:t>1</a:t>
            </a:r>
            <a:r>
              <a:rPr lang="en-US" sz="1600" b="0" i="0" u="none" strike="noStrike" cap="none" dirty="0">
                <a:solidFill>
                  <a:srgbClr val="000000"/>
                </a:solidFill>
                <a:latin typeface="Arial"/>
                <a:ea typeface="Arial"/>
                <a:cs typeface="Arial"/>
                <a:sym typeface="Arial"/>
              </a:rPr>
              <a:t>) has a higher price and a lower quantity than the original equilibrium (E</a:t>
            </a:r>
            <a:r>
              <a:rPr lang="en-US" sz="1600" b="0" i="0" u="none" strike="noStrike" cap="none" baseline="-25000" dirty="0">
                <a:solidFill>
                  <a:srgbClr val="000000"/>
                </a:solidFill>
                <a:latin typeface="Arial"/>
                <a:ea typeface="Arial"/>
                <a:cs typeface="Arial"/>
                <a:sym typeface="Arial"/>
              </a:rPr>
              <a:t>0</a:t>
            </a:r>
            <a:r>
              <a:rPr lang="en-US" sz="1600" b="0" i="0" u="none" strike="noStrike" cap="none" dirty="0">
                <a:solidFill>
                  <a:srgbClr val="000000"/>
                </a:solidFill>
                <a:latin typeface="Arial"/>
                <a:ea typeface="Arial"/>
                <a:cs typeface="Arial"/>
                <a:sym typeface="Arial"/>
              </a:rPr>
              <a:t>) in both (a) and (b). </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However, the shape of the demand curve D is different in (a) and (b). </a:t>
            </a:r>
          </a:p>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As a result, the shift in supply can result either in a new equilibrium with a much higher price and an only slightly smaller quantity, as in (a)</a:t>
            </a:r>
            <a:r>
              <a:rPr lang="en-US" sz="1600" dirty="0"/>
              <a:t>.</a:t>
            </a:r>
          </a:p>
          <a:p>
            <a:pPr marL="457200" marR="0" lvl="0" indent="-330200" algn="l" rtl="0">
              <a:spcBef>
                <a:spcPts val="0"/>
              </a:spcBef>
              <a:spcAft>
                <a:spcPts val="0"/>
              </a:spcAft>
              <a:buClr>
                <a:srgbClr val="6CB255"/>
              </a:buClr>
              <a:buSzPct val="100000"/>
              <a:buFont typeface="Arial"/>
              <a:buChar char="●"/>
            </a:pPr>
            <a:r>
              <a:rPr lang="en-US" sz="1600" dirty="0"/>
              <a:t>O</a:t>
            </a:r>
            <a:r>
              <a:rPr lang="en-US" sz="1600" b="0" i="0" u="none" strike="noStrike" cap="none" dirty="0">
                <a:solidFill>
                  <a:srgbClr val="000000"/>
                </a:solidFill>
                <a:latin typeface="Arial"/>
                <a:ea typeface="Arial"/>
                <a:cs typeface="Arial"/>
                <a:sym typeface="Arial"/>
              </a:rPr>
              <a:t>r in a new equilibrium with only a small increase in price and a relatively larger reduction in quantity, as in (b).</a:t>
            </a:r>
          </a:p>
        </p:txBody>
      </p:sp>
      <p:sp>
        <p:nvSpPr>
          <p:cNvPr id="2" name="Footer Placeholder 1"/>
          <p:cNvSpPr>
            <a:spLocks noGrp="1"/>
          </p:cNvSpPr>
          <p:nvPr>
            <p:ph type="ftr" idx="11"/>
          </p:nvPr>
        </p:nvSpPr>
        <p:spPr>
          <a:xfrm>
            <a:off x="457198" y="6264547"/>
            <a:ext cx="8062913" cy="423744"/>
          </a:xfrm>
        </p:spPr>
        <p:txBody>
          <a:bodyPr/>
          <a:lstStyle/>
          <a:p>
            <a:r>
              <a:rPr lang="en-US" dirty="0" smtClean="0">
                <a:solidFill>
                  <a:schemeClr val="bg1">
                    <a:lumMod val="65000"/>
                  </a:schemeClr>
                </a:solidFill>
              </a:rPr>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solidFill>
                <a:schemeClr val="bg1">
                  <a:lumMod val="6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CH.5 OUTLINE</a:t>
            </a:r>
          </a:p>
        </p:txBody>
      </p:sp>
      <p:sp>
        <p:nvSpPr>
          <p:cNvPr id="49" name="Shape 49"/>
          <p:cNvSpPr>
            <a:spLocks noGrp="1"/>
          </p:cNvSpPr>
          <p:nvPr>
            <p:ph type="pic" idx="2"/>
          </p:nvPr>
        </p:nvSpPr>
        <p:spPr>
          <a:xfrm>
            <a:off x="457200" y="1122370"/>
            <a:ext cx="8062800" cy="49812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5.1: Price Elasticity of Demand and Price </a:t>
            </a:r>
          </a:p>
          <a:p>
            <a:pPr lvl="0" indent="457200" rtl="0">
              <a:lnSpc>
                <a:spcPct val="150000"/>
              </a:lnSpc>
              <a:spcBef>
                <a:spcPts val="0"/>
              </a:spcBef>
              <a:buNone/>
            </a:pPr>
            <a:r>
              <a:rPr lang="en-US" sz="2800"/>
              <a:t>  Elasticity of Supply</a:t>
            </a:r>
          </a:p>
          <a:p>
            <a:pPr lvl="0" rtl="0">
              <a:lnSpc>
                <a:spcPct val="115000"/>
              </a:lnSpc>
              <a:spcBef>
                <a:spcPts val="0"/>
              </a:spcBef>
              <a:buNone/>
            </a:pPr>
            <a:r>
              <a:rPr lang="en-US" sz="2800"/>
              <a:t>5.2: Polar Cases of Elasticity and Constant </a:t>
            </a:r>
          </a:p>
          <a:p>
            <a:pPr lvl="0" indent="457200" rtl="0">
              <a:lnSpc>
                <a:spcPct val="150000"/>
              </a:lnSpc>
              <a:spcBef>
                <a:spcPts val="0"/>
              </a:spcBef>
              <a:buNone/>
            </a:pPr>
            <a:r>
              <a:rPr lang="en-US" sz="2800"/>
              <a:t>  Elasticity</a:t>
            </a:r>
          </a:p>
          <a:p>
            <a:pPr lvl="0" rtl="0">
              <a:lnSpc>
                <a:spcPct val="150000"/>
              </a:lnSpc>
              <a:spcBef>
                <a:spcPts val="0"/>
              </a:spcBef>
              <a:buNone/>
            </a:pPr>
            <a:r>
              <a:rPr lang="en-US" sz="2800"/>
              <a:t>5.3: Elasticity and Pricing</a:t>
            </a:r>
          </a:p>
          <a:p>
            <a:pPr lvl="0" rtl="0">
              <a:lnSpc>
                <a:spcPct val="115000"/>
              </a:lnSpc>
              <a:spcBef>
                <a:spcPts val="0"/>
              </a:spcBef>
              <a:buNone/>
            </a:pPr>
            <a:r>
              <a:rPr lang="en-US" sz="2800"/>
              <a:t>5.4: Elasticity in Areas Other Than Price</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5.4 Elasticity in Areas Other Than Price</a:t>
            </a:r>
          </a:p>
        </p:txBody>
      </p:sp>
      <p:sp>
        <p:nvSpPr>
          <p:cNvPr id="194" name="Shape 19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dirty="0"/>
              <a:t>Income elasticity of demand</a:t>
            </a:r>
            <a:r>
              <a:rPr lang="en-US" dirty="0"/>
              <a:t>  </a:t>
            </a:r>
          </a:p>
          <a:p>
            <a:pPr marL="1828800" lvl="0" indent="387350">
              <a:spcBef>
                <a:spcPts val="0"/>
              </a:spcBef>
              <a:spcAft>
                <a:spcPts val="0"/>
              </a:spcAft>
              <a:buClr>
                <a:schemeClr val="dk1"/>
              </a:buClr>
              <a:buSzPct val="55000"/>
              <a:buFont typeface="Arial"/>
              <a:buNone/>
            </a:pPr>
            <a:r>
              <a:rPr lang="en-US" dirty="0" smtClean="0"/>
              <a:t>=   </a:t>
            </a:r>
            <a:r>
              <a:rPr lang="en-US" u="sng" dirty="0" smtClean="0"/>
              <a:t>% </a:t>
            </a:r>
            <a:r>
              <a:rPr lang="en-US" u="sng" dirty="0"/>
              <a:t>change in quantity demanded</a:t>
            </a:r>
          </a:p>
          <a:p>
            <a:pPr marL="2743200" lvl="0" indent="0" rtl="0">
              <a:spcBef>
                <a:spcPts val="0"/>
              </a:spcBef>
              <a:buNone/>
            </a:pPr>
            <a:r>
              <a:rPr lang="en-US" dirty="0"/>
              <a:t>% change in income</a:t>
            </a:r>
          </a:p>
          <a:p>
            <a:pPr marL="0" lvl="0" indent="0" rtl="0">
              <a:spcBef>
                <a:spcPts val="0"/>
              </a:spcBef>
              <a:buNone/>
            </a:pPr>
            <a:endParaRPr dirty="0"/>
          </a:p>
          <a:p>
            <a:pPr marL="457200" lvl="0" indent="-228600" rtl="0">
              <a:spcBef>
                <a:spcPts val="0"/>
              </a:spcBef>
              <a:buChar char="●"/>
            </a:pPr>
            <a:r>
              <a:rPr lang="en-US" dirty="0"/>
              <a:t>For most products, most of the time, the income elasticity of demand is positive: </a:t>
            </a:r>
          </a:p>
          <a:p>
            <a:pPr lvl="0" rtl="0">
              <a:spcBef>
                <a:spcPts val="0"/>
              </a:spcBef>
              <a:buNone/>
            </a:pPr>
            <a:endParaRPr dirty="0"/>
          </a:p>
          <a:p>
            <a:pPr marL="457200" lvl="0" indent="-228600" rtl="0">
              <a:spcBef>
                <a:spcPts val="0"/>
              </a:spcBef>
              <a:buChar char="●"/>
            </a:pPr>
            <a:r>
              <a:rPr lang="en-US" dirty="0"/>
              <a:t>That is, a rise in income will cause an increase in the quantity demanded.</a:t>
            </a:r>
          </a:p>
          <a:p>
            <a:pPr lvl="0">
              <a:spcBef>
                <a:spcPts val="0"/>
              </a:spcBef>
              <a:buNone/>
            </a:pPr>
            <a:endParaRPr dirty="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Cross-Price Elasticity of Demand</a:t>
            </a:r>
          </a:p>
        </p:txBody>
      </p:sp>
      <p:sp>
        <p:nvSpPr>
          <p:cNvPr id="202" name="Shape 202"/>
          <p:cNvSpPr>
            <a:spLocks noGrp="1"/>
          </p:cNvSpPr>
          <p:nvPr>
            <p:ph type="pic" idx="2"/>
          </p:nvPr>
        </p:nvSpPr>
        <p:spPr>
          <a:xfrm>
            <a:off x="457200" y="1122375"/>
            <a:ext cx="8062800" cy="4923900"/>
          </a:xfrm>
          <a:prstGeom prst="rect">
            <a:avLst/>
          </a:prstGeom>
        </p:spPr>
        <p:txBody>
          <a:bodyPr wrap="square" lIns="91425" tIns="91425" rIns="91425" bIns="91425" anchor="t" anchorCtr="0">
            <a:noAutofit/>
          </a:bodyPr>
          <a:lstStyle/>
          <a:p>
            <a:pPr marL="457200" lvl="0" indent="-228600">
              <a:spcBef>
                <a:spcPts val="0"/>
              </a:spcBef>
              <a:buChar char="●"/>
            </a:pPr>
            <a:r>
              <a:rPr lang="en-US" dirty="0"/>
              <a:t>A change in the price of one good can shift the quantity demanded for another good.</a:t>
            </a:r>
          </a:p>
          <a:p>
            <a:pPr lvl="0">
              <a:spcBef>
                <a:spcPts val="0"/>
              </a:spcBef>
              <a:buNone/>
            </a:pPr>
            <a:endParaRPr dirty="0"/>
          </a:p>
          <a:p>
            <a:pPr marL="457200" lvl="0" indent="-228600">
              <a:spcBef>
                <a:spcPts val="0"/>
              </a:spcBef>
              <a:buChar char="●"/>
            </a:pPr>
            <a:r>
              <a:rPr lang="en-US" b="1" dirty="0"/>
              <a:t>Cross-price elasticity of demand</a:t>
            </a:r>
            <a:r>
              <a:rPr lang="en-US" dirty="0"/>
              <a:t> - the percentage change in the quantity of good A that is demanded as a result of a percentage change in the price good B.</a:t>
            </a:r>
          </a:p>
          <a:p>
            <a:pPr lvl="0">
              <a:spcBef>
                <a:spcPts val="0"/>
              </a:spcBef>
              <a:buNone/>
            </a:pPr>
            <a:endParaRPr dirty="0"/>
          </a:p>
          <a:p>
            <a:pPr marL="1828800" lvl="0" indent="387350">
              <a:spcBef>
                <a:spcPts val="0"/>
              </a:spcBef>
              <a:spcAft>
                <a:spcPts val="0"/>
              </a:spcAft>
              <a:buClr>
                <a:schemeClr val="dk1"/>
              </a:buClr>
              <a:buSzPct val="55000"/>
              <a:buFont typeface="Arial"/>
              <a:buNone/>
            </a:pPr>
            <a:r>
              <a:rPr lang="en-US" dirty="0" smtClean="0"/>
              <a:t>=  </a:t>
            </a:r>
            <a:r>
              <a:rPr lang="en-US" u="sng" dirty="0" smtClean="0"/>
              <a:t>% </a:t>
            </a:r>
            <a:r>
              <a:rPr lang="en-US" u="sng" dirty="0"/>
              <a:t>change in </a:t>
            </a:r>
            <a:r>
              <a:rPr lang="en-US" u="sng" dirty="0" err="1"/>
              <a:t>Qd</a:t>
            </a:r>
            <a:r>
              <a:rPr lang="en-US" u="sng" dirty="0"/>
              <a:t> of good A</a:t>
            </a:r>
          </a:p>
          <a:p>
            <a:pPr marL="1828800" lvl="0" indent="0" rtl="0">
              <a:spcBef>
                <a:spcPts val="0"/>
              </a:spcBef>
              <a:buNone/>
            </a:pPr>
            <a:r>
              <a:rPr lang="en-US" dirty="0"/>
              <a:t>     </a:t>
            </a:r>
            <a:r>
              <a:rPr lang="en-US" dirty="0" smtClean="0"/>
              <a:t>     </a:t>
            </a:r>
            <a:r>
              <a:rPr lang="en-US" dirty="0"/>
              <a:t>% change in price of good B</a:t>
            </a:r>
          </a:p>
          <a:p>
            <a:pPr marL="0" lvl="0" indent="0" rtl="0">
              <a:spcBef>
                <a:spcPts val="0"/>
              </a:spcBef>
              <a:buNone/>
            </a:pPr>
            <a:endParaRPr dirty="0"/>
          </a:p>
          <a:p>
            <a:pPr marL="0" lvl="0" indent="-69850">
              <a:spcBef>
                <a:spcPts val="0"/>
              </a:spcBef>
              <a:buClr>
                <a:schemeClr val="dk1"/>
              </a:buClr>
              <a:buSzPct val="55000"/>
              <a:buFont typeface="Arial"/>
              <a:buNone/>
            </a:pPr>
            <a:r>
              <a:rPr lang="en-US" u="sng" dirty="0"/>
              <a:t>Discussion Question</a:t>
            </a:r>
            <a:r>
              <a:rPr lang="en-US" dirty="0"/>
              <a:t>: What are examples of complement and substitute goods, where a change in price of one good would cause a change in demand of the other?</a:t>
            </a:r>
          </a:p>
          <a:p>
            <a:pPr lvl="0">
              <a:spcBef>
                <a:spcPts val="0"/>
              </a:spcBef>
              <a:buNone/>
            </a:pPr>
            <a:endParaRPr dirty="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41325"/>
            <a:ext cx="8062800" cy="756000"/>
          </a:xfrm>
          <a:prstGeom prst="rect">
            <a:avLst/>
          </a:prstGeom>
        </p:spPr>
        <p:txBody>
          <a:bodyPr wrap="square" lIns="91425" tIns="91425" rIns="91425" bIns="91425" anchor="b" anchorCtr="0">
            <a:noAutofit/>
          </a:bodyPr>
          <a:lstStyle/>
          <a:p>
            <a:pPr lvl="0">
              <a:spcBef>
                <a:spcPts val="0"/>
              </a:spcBef>
              <a:buNone/>
            </a:pPr>
            <a:r>
              <a:rPr lang="en-US"/>
              <a:t>Elasticity in Labor </a:t>
            </a:r>
          </a:p>
        </p:txBody>
      </p:sp>
      <p:sp>
        <p:nvSpPr>
          <p:cNvPr id="210" name="Shape 210"/>
          <p:cNvSpPr>
            <a:spLocks noGrp="1"/>
          </p:cNvSpPr>
          <p:nvPr>
            <p:ph type="pic" idx="2"/>
          </p:nvPr>
        </p:nvSpPr>
        <p:spPr>
          <a:xfrm>
            <a:off x="457200" y="1122375"/>
            <a:ext cx="8062800" cy="49812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Wage elasticity of labor supply</a:t>
            </a:r>
            <a:r>
              <a:rPr lang="en-US" dirty="0"/>
              <a:t> - the percentage change in labor supplied divided by the percentage change in wages.</a:t>
            </a:r>
          </a:p>
          <a:p>
            <a:pPr lvl="0">
              <a:spcBef>
                <a:spcPts val="0"/>
              </a:spcBef>
              <a:buNone/>
            </a:pPr>
            <a:endParaRPr dirty="0"/>
          </a:p>
          <a:p>
            <a:pPr marL="1371600" lvl="0" indent="387350">
              <a:spcBef>
                <a:spcPts val="0"/>
              </a:spcBef>
              <a:buClr>
                <a:schemeClr val="dk1"/>
              </a:buClr>
              <a:buSzPct val="55000"/>
              <a:buFont typeface="Arial"/>
              <a:buNone/>
            </a:pPr>
            <a:r>
              <a:rPr lang="en-US" dirty="0" smtClean="0"/>
              <a:t>=  </a:t>
            </a:r>
            <a:r>
              <a:rPr lang="en-US" u="sng" dirty="0" smtClean="0"/>
              <a:t>% </a:t>
            </a:r>
            <a:r>
              <a:rPr lang="en-US" u="sng" dirty="0"/>
              <a:t>change in quantity of labor supplied</a:t>
            </a:r>
          </a:p>
          <a:p>
            <a:pPr marL="2286000" lvl="0" indent="457200" rtl="0">
              <a:spcBef>
                <a:spcPts val="0"/>
              </a:spcBef>
              <a:buNone/>
            </a:pPr>
            <a:r>
              <a:rPr lang="en-US" dirty="0"/>
              <a:t>   % change in wage</a:t>
            </a:r>
          </a:p>
          <a:p>
            <a:pPr marL="0" lvl="0" indent="0" rtl="0">
              <a:spcBef>
                <a:spcPts val="0"/>
              </a:spcBef>
              <a:buNone/>
            </a:pPr>
            <a:endParaRPr dirty="0"/>
          </a:p>
          <a:p>
            <a:pPr marL="0" lvl="0" indent="0" rtl="0">
              <a:spcBef>
                <a:spcPts val="0"/>
              </a:spcBef>
              <a:buNone/>
            </a:pPr>
            <a:endParaRPr dirty="0"/>
          </a:p>
          <a:p>
            <a:pPr marL="457200" lvl="0" indent="-228600" rtl="0">
              <a:spcBef>
                <a:spcPts val="0"/>
              </a:spcBef>
              <a:buChar char="●"/>
            </a:pPr>
            <a:r>
              <a:rPr lang="en-US" b="1" dirty="0"/>
              <a:t>Wage elasticity of labor demand - </a:t>
            </a:r>
            <a:r>
              <a:rPr lang="en-US" dirty="0"/>
              <a:t>the percentage change in labor demanded divided by the percentage change in wages.</a:t>
            </a:r>
          </a:p>
          <a:p>
            <a:pPr lvl="0" rtl="0">
              <a:spcBef>
                <a:spcPts val="0"/>
              </a:spcBef>
              <a:buNone/>
            </a:pPr>
            <a:endParaRPr dirty="0"/>
          </a:p>
          <a:p>
            <a:pPr marL="1371600" lvl="0" indent="387350" rtl="0">
              <a:spcBef>
                <a:spcPts val="0"/>
              </a:spcBef>
              <a:buClr>
                <a:schemeClr val="dk1"/>
              </a:buClr>
              <a:buSzPct val="55000"/>
              <a:buFont typeface="Arial"/>
              <a:buNone/>
            </a:pPr>
            <a:r>
              <a:rPr lang="en-US" dirty="0" smtClean="0"/>
              <a:t>=  </a:t>
            </a:r>
            <a:r>
              <a:rPr lang="en-US" u="sng" dirty="0" smtClean="0"/>
              <a:t>% </a:t>
            </a:r>
            <a:r>
              <a:rPr lang="en-US" u="sng" dirty="0"/>
              <a:t>change in quantity of labor demanded</a:t>
            </a:r>
          </a:p>
          <a:p>
            <a:pPr marL="2286000" lvl="0" indent="387350" rtl="0">
              <a:spcBef>
                <a:spcPts val="0"/>
              </a:spcBef>
              <a:buClr>
                <a:schemeClr val="dk1"/>
              </a:buClr>
              <a:buSzPct val="55000"/>
              <a:buFont typeface="Arial"/>
              <a:buNone/>
            </a:pPr>
            <a:r>
              <a:rPr lang="en-US" dirty="0"/>
              <a:t>   % change in wage</a:t>
            </a:r>
          </a:p>
          <a:p>
            <a:pPr lvl="0" rtl="0">
              <a:spcBef>
                <a:spcPts val="0"/>
              </a:spcBef>
              <a:buNone/>
            </a:pPr>
            <a:endParaRPr dirty="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Elasticity in Financial Capital Markets</a:t>
            </a:r>
          </a:p>
        </p:txBody>
      </p:sp>
      <p:sp>
        <p:nvSpPr>
          <p:cNvPr id="219" name="Shape 219"/>
          <p:cNvSpPr>
            <a:spLocks noGrp="1"/>
          </p:cNvSpPr>
          <p:nvPr>
            <p:ph type="pic" idx="2"/>
          </p:nvPr>
        </p:nvSpPr>
        <p:spPr>
          <a:xfrm>
            <a:off x="457200" y="1122371"/>
            <a:ext cx="8062800" cy="4878000"/>
          </a:xfrm>
          <a:prstGeom prst="rect">
            <a:avLst/>
          </a:prstGeom>
        </p:spPr>
        <p:txBody>
          <a:bodyPr wrap="square" lIns="91425" tIns="91425" rIns="91425" bIns="91425" anchor="t" anchorCtr="0">
            <a:noAutofit/>
          </a:bodyPr>
          <a:lstStyle/>
          <a:p>
            <a:pPr marL="457200" lvl="0" indent="-228600" rtl="0">
              <a:spcBef>
                <a:spcPts val="0"/>
              </a:spcBef>
              <a:buChar char="●"/>
            </a:pPr>
            <a:r>
              <a:rPr lang="en-US" b="1" dirty="0"/>
              <a:t>Interest rate elasticity of savings</a:t>
            </a:r>
            <a:r>
              <a:rPr lang="en-US" dirty="0"/>
              <a:t> - the percentage change in the quantity of savings divided by the percentage change in interest rates.</a:t>
            </a:r>
          </a:p>
          <a:p>
            <a:pPr lvl="0">
              <a:spcBef>
                <a:spcPts val="0"/>
              </a:spcBef>
              <a:buClr>
                <a:schemeClr val="dk1"/>
              </a:buClr>
              <a:buSzPct val="55000"/>
              <a:buFont typeface="Arial"/>
              <a:buNone/>
            </a:pPr>
            <a:endParaRPr dirty="0"/>
          </a:p>
          <a:p>
            <a:pPr marL="1371600" lvl="0" indent="387350" rtl="0">
              <a:spcBef>
                <a:spcPts val="0"/>
              </a:spcBef>
              <a:buClr>
                <a:schemeClr val="dk1"/>
              </a:buClr>
              <a:buSzPct val="55000"/>
              <a:buFont typeface="Arial"/>
              <a:buNone/>
            </a:pPr>
            <a:r>
              <a:rPr lang="en-US" dirty="0" smtClean="0"/>
              <a:t>=  </a:t>
            </a:r>
            <a:r>
              <a:rPr lang="en-US" u="sng" dirty="0" smtClean="0"/>
              <a:t>% </a:t>
            </a:r>
            <a:r>
              <a:rPr lang="en-US" u="sng" dirty="0"/>
              <a:t>change in quantity of financial savings</a:t>
            </a:r>
          </a:p>
          <a:p>
            <a:pPr marL="2286000" lvl="0" indent="457200" rtl="0">
              <a:spcBef>
                <a:spcPts val="0"/>
              </a:spcBef>
              <a:buNone/>
            </a:pPr>
            <a:r>
              <a:rPr lang="en-US" dirty="0"/>
              <a:t>% change in interest rate</a:t>
            </a:r>
          </a:p>
          <a:p>
            <a:pPr marL="0" lvl="0" indent="0" rtl="0">
              <a:spcBef>
                <a:spcPts val="0"/>
              </a:spcBef>
              <a:buNone/>
            </a:pPr>
            <a:endParaRPr dirty="0"/>
          </a:p>
          <a:p>
            <a:pPr marL="457200" lvl="0" indent="-228600" rtl="0">
              <a:spcBef>
                <a:spcPts val="0"/>
              </a:spcBef>
              <a:buChar char="●"/>
            </a:pPr>
            <a:r>
              <a:rPr lang="en-US" b="1" dirty="0"/>
              <a:t>Interest rate elasticity of borrowing</a:t>
            </a:r>
            <a:r>
              <a:rPr lang="en-US" dirty="0"/>
              <a:t> - the percentage change in the quantity of borrowing divided by the percentage change in interest rates.</a:t>
            </a:r>
          </a:p>
          <a:p>
            <a:pPr lvl="0" rtl="0">
              <a:spcBef>
                <a:spcPts val="0"/>
              </a:spcBef>
              <a:buNone/>
            </a:pPr>
            <a:endParaRPr dirty="0"/>
          </a:p>
          <a:p>
            <a:pPr marL="1371600" lvl="0" indent="457200" rtl="0">
              <a:spcBef>
                <a:spcPts val="0"/>
              </a:spcBef>
              <a:buNone/>
            </a:pPr>
            <a:r>
              <a:rPr lang="en-US" dirty="0" smtClean="0"/>
              <a:t>=  </a:t>
            </a:r>
            <a:r>
              <a:rPr lang="en-US" u="sng" dirty="0" smtClean="0"/>
              <a:t>% </a:t>
            </a:r>
            <a:r>
              <a:rPr lang="en-US" u="sng" dirty="0"/>
              <a:t>change in quantity of financial borrowing</a:t>
            </a:r>
          </a:p>
          <a:p>
            <a:pPr marL="2286000" lvl="0" indent="457200" rtl="0">
              <a:spcBef>
                <a:spcPts val="0"/>
              </a:spcBef>
              <a:buNone/>
            </a:pPr>
            <a:r>
              <a:rPr lang="en-US" dirty="0"/>
              <a:t>% change in interest rate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52595"/>
            <a:ext cx="8062800" cy="659400"/>
          </a:xfrm>
          <a:prstGeom prst="rect">
            <a:avLst/>
          </a:prstGeom>
        </p:spPr>
        <p:txBody>
          <a:bodyPr wrap="square" lIns="91425" tIns="91425" rIns="91425" bIns="91425" anchor="b" anchorCtr="0">
            <a:noAutofit/>
          </a:bodyPr>
          <a:lstStyle/>
          <a:p>
            <a:pPr lvl="0">
              <a:spcBef>
                <a:spcPts val="0"/>
              </a:spcBef>
              <a:buNone/>
            </a:pPr>
            <a:r>
              <a:rPr lang="en-US"/>
              <a:t>Back to Netflix</a:t>
            </a:r>
          </a:p>
        </p:txBody>
      </p:sp>
      <p:sp>
        <p:nvSpPr>
          <p:cNvPr id="228" name="Shape 228"/>
          <p:cNvSpPr>
            <a:spLocks noGrp="1"/>
          </p:cNvSpPr>
          <p:nvPr>
            <p:ph type="pic" idx="2"/>
          </p:nvPr>
        </p:nvSpPr>
        <p:spPr>
          <a:xfrm>
            <a:off x="359225" y="463782"/>
            <a:ext cx="8477261" cy="5898000"/>
          </a:xfrm>
          <a:prstGeom prst="rect">
            <a:avLst/>
          </a:prstGeom>
        </p:spPr>
        <p:txBody>
          <a:bodyPr wrap="square" lIns="91425" tIns="91425" rIns="91425" bIns="91425" anchor="t" anchorCtr="0">
            <a:noAutofit/>
          </a:bodyPr>
          <a:lstStyle/>
          <a:p>
            <a:pPr lvl="0">
              <a:spcBef>
                <a:spcPts val="0"/>
              </a:spcBef>
              <a:buNone/>
            </a:pPr>
            <a:r>
              <a:rPr lang="en-US" dirty="0"/>
              <a:t>How did the 60% price increase in 2011 end up for Netflix?</a:t>
            </a:r>
          </a:p>
          <a:p>
            <a:pPr marL="457200" lvl="0" indent="-355600" rtl="0">
              <a:spcBef>
                <a:spcPts val="0"/>
              </a:spcBef>
              <a:buSzPct val="100000"/>
              <a:buChar char="●"/>
            </a:pPr>
            <a:r>
              <a:rPr lang="en-US" dirty="0"/>
              <a:t>Before the price increase - 24.6 million U.S. subscribers. </a:t>
            </a:r>
          </a:p>
          <a:p>
            <a:pPr marL="457200" lvl="0" indent="-355600" rtl="0">
              <a:spcBef>
                <a:spcPts val="0"/>
              </a:spcBef>
              <a:buSzPct val="100000"/>
              <a:buChar char="●"/>
            </a:pPr>
            <a:r>
              <a:rPr lang="en-US" dirty="0"/>
              <a:t>After the price increase - 810,000 U.S. consumers canceled their subscriptions.  </a:t>
            </a:r>
          </a:p>
          <a:p>
            <a:pPr marL="457200" lvl="0" indent="-355600" rtl="0">
              <a:spcBef>
                <a:spcPts val="0"/>
              </a:spcBef>
              <a:buSzPct val="100000"/>
              <a:buChar char="●"/>
            </a:pPr>
            <a:r>
              <a:rPr lang="en-US" dirty="0"/>
              <a:t>Fast forward to June 2013, there were 36 million streaming Netflix subscribers in the United States.</a:t>
            </a:r>
          </a:p>
          <a:p>
            <a:pPr marL="914400" lvl="1" indent="-228600" rtl="0">
              <a:spcBef>
                <a:spcPts val="0"/>
              </a:spcBef>
            </a:pPr>
            <a:r>
              <a:rPr lang="en-US" dirty="0"/>
              <a:t>An average per quarter growth of about 1.6 million.</a:t>
            </a:r>
          </a:p>
          <a:p>
            <a:pPr marL="914400" lvl="1" indent="-228600" rtl="0">
              <a:spcBef>
                <a:spcPts val="0"/>
              </a:spcBef>
            </a:pPr>
            <a:r>
              <a:rPr lang="en-US" dirty="0"/>
              <a:t>This was </a:t>
            </a:r>
            <a:r>
              <a:rPr lang="en-US" u="sng" dirty="0"/>
              <a:t>less</a:t>
            </a:r>
            <a:r>
              <a:rPr lang="en-US" dirty="0"/>
              <a:t> than the 2 million per quarter increases that had been the previous norm, before the price change</a:t>
            </a:r>
            <a:r>
              <a:rPr lang="en-US" dirty="0" smtClean="0"/>
              <a:t>.</a:t>
            </a:r>
            <a:endParaRPr dirty="0"/>
          </a:p>
          <a:p>
            <a:pPr marL="0" lvl="0" indent="0" rtl="0">
              <a:spcBef>
                <a:spcPts val="0"/>
              </a:spcBef>
              <a:buNone/>
            </a:pPr>
            <a:r>
              <a:rPr lang="en-US" dirty="0"/>
              <a:t>Why was the estimate of customers leaving so far off? What missteps did the Netflix management make?</a:t>
            </a:r>
          </a:p>
          <a:p>
            <a:pPr marL="457200" lvl="0" indent="-355600" rtl="0">
              <a:spcBef>
                <a:spcPts val="0"/>
              </a:spcBef>
              <a:buSzPct val="100000"/>
              <a:buChar char="●"/>
            </a:pPr>
            <a:r>
              <a:rPr lang="en-US" dirty="0"/>
              <a:t>A </a:t>
            </a:r>
            <a:r>
              <a:rPr lang="en-US" dirty="0" err="1"/>
              <a:t>misjudgement</a:t>
            </a:r>
            <a:r>
              <a:rPr lang="en-US" dirty="0"/>
              <a:t> of the elasticity of demand. </a:t>
            </a:r>
          </a:p>
          <a:p>
            <a:pPr marL="914400" lvl="1" indent="-355600" rtl="0">
              <a:spcBef>
                <a:spcPts val="0"/>
              </a:spcBef>
              <a:buSzPct val="100000"/>
            </a:pPr>
            <a:r>
              <a:rPr lang="en-US" dirty="0"/>
              <a:t>Due to increase in the number of close substitutes (</a:t>
            </a:r>
            <a:r>
              <a:rPr lang="en-US" dirty="0" err="1"/>
              <a:t>Vudu</a:t>
            </a:r>
            <a:r>
              <a:rPr lang="en-US" dirty="0"/>
              <a:t>, Amazon Prime, Hulu, Redbox).</a:t>
            </a:r>
          </a:p>
          <a:p>
            <a:pPr marL="457200" lvl="0" indent="-355600" rtl="0">
              <a:spcBef>
                <a:spcPts val="0"/>
              </a:spcBef>
              <a:buSzPct val="100000"/>
              <a:buChar char="●"/>
            </a:pPr>
            <a:r>
              <a:rPr lang="en-US" dirty="0" err="1"/>
              <a:t>Misjudgement</a:t>
            </a:r>
            <a:r>
              <a:rPr lang="en-US" dirty="0"/>
              <a:t> of customers’ preferences and tastes.</a:t>
            </a:r>
          </a:p>
          <a:p>
            <a:pPr marL="914400" lvl="1" indent="-355600" rtl="0">
              <a:spcBef>
                <a:spcPts val="0"/>
              </a:spcBef>
              <a:buSzPct val="111111"/>
            </a:pPr>
            <a:r>
              <a:rPr lang="en-US" dirty="0"/>
              <a:t>Many consumers still preferred a physical DVD disk over streaming video.</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35" name="Shape 235"/>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Netflix and Economic Elasticity</a:t>
            </a:r>
          </a:p>
        </p:txBody>
      </p:sp>
      <p:sp>
        <p:nvSpPr>
          <p:cNvPr id="56" name="Shape 56"/>
          <p:cNvSpPr txBox="1">
            <a:spLocks noGrp="1"/>
          </p:cNvSpPr>
          <p:nvPr>
            <p:ph type="body" idx="1"/>
          </p:nvPr>
        </p:nvSpPr>
        <p:spPr>
          <a:xfrm>
            <a:off x="540600" y="3784730"/>
            <a:ext cx="8062800" cy="21894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Clr>
                <a:srgbClr val="6CB255"/>
              </a:buClr>
              <a:buSzPct val="25000"/>
              <a:buFont typeface="Arial"/>
              <a:buNone/>
            </a:pPr>
            <a:r>
              <a:rPr lang="en-US" b="0" i="0" u="none" strike="noStrike" cap="none">
                <a:solidFill>
                  <a:srgbClr val="000000"/>
                </a:solidFill>
                <a:latin typeface="Arial"/>
                <a:ea typeface="Arial"/>
                <a:cs typeface="Arial"/>
                <a:sym typeface="Arial"/>
              </a:rPr>
              <a:t>Netflix, Inc. </a:t>
            </a:r>
            <a:r>
              <a:rPr lang="en-US" b="0" i="0" u="none" strike="noStrike" cap="none" dirty="0">
                <a:solidFill>
                  <a:srgbClr val="000000"/>
                </a:solidFill>
                <a:latin typeface="Arial"/>
                <a:ea typeface="Arial"/>
                <a:cs typeface="Arial"/>
                <a:sym typeface="Arial"/>
              </a:rPr>
              <a:t>is an American provider of on-demand Internet streaming media to many countries around the world, including the United States, and of flat rate DVD-by-mail in the United States.  How did customers react </a:t>
            </a:r>
            <a:r>
              <a:rPr lang="en-US" dirty="0"/>
              <a:t>in 2011 when it announced a major packaging change, including an increase in price?  This is a modern day digital example of a concept economists call </a:t>
            </a:r>
            <a:r>
              <a:rPr lang="en-US" u="sng" dirty="0"/>
              <a:t>elasticity</a:t>
            </a:r>
            <a:r>
              <a:rPr lang="en-US" dirty="0"/>
              <a:t>, and will be further explored in this chapter.</a:t>
            </a:r>
            <a:r>
              <a:rPr lang="en-US" b="0" i="0" u="none" strike="noStrike" cap="none" dirty="0">
                <a:solidFill>
                  <a:srgbClr val="000000"/>
                </a:solidFill>
                <a:latin typeface="Arial"/>
                <a:ea typeface="Arial"/>
                <a:cs typeface="Arial"/>
                <a:sym typeface="Arial"/>
              </a:rPr>
              <a:t> </a:t>
            </a:r>
            <a:r>
              <a:rPr lang="en-US" sz="1800" b="0" i="0" u="none" strike="noStrike" cap="none" dirty="0">
                <a:solidFill>
                  <a:srgbClr val="000000"/>
                </a:solidFill>
                <a:latin typeface="Arial"/>
                <a:ea typeface="Arial"/>
                <a:cs typeface="Arial"/>
                <a:sym typeface="Arial"/>
              </a:rPr>
              <a:t>(Credit: modification of work by Traci Lawson/Flickr Creative Commons)</a:t>
            </a:r>
          </a:p>
        </p:txBody>
      </p:sp>
      <p:pic>
        <p:nvPicPr>
          <p:cNvPr id="57" name="Shape 57" descr="The image shows a Netflix home screen"/>
          <p:cNvPicPr preferRelativeResize="0">
            <a:picLocks noGrp="1"/>
          </p:cNvPicPr>
          <p:nvPr>
            <p:ph type="pic" idx="2"/>
          </p:nvPr>
        </p:nvPicPr>
        <p:blipFill rotWithShape="1">
          <a:blip r:embed="rId3">
            <a:alphaModFix/>
          </a:blip>
          <a:srcRect l="-36387" r="-36387"/>
          <a:stretch/>
        </p:blipFill>
        <p:spPr>
          <a:xfrm>
            <a:off x="1143000" y="1122375"/>
            <a:ext cx="7460400" cy="2404596"/>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5.1 Price Elasticity of Demand and Price Elasticity of Supply</a:t>
            </a:r>
          </a:p>
        </p:txBody>
      </p:sp>
      <p:sp>
        <p:nvSpPr>
          <p:cNvPr id="64" name="Shape 64"/>
          <p:cNvSpPr>
            <a:spLocks noGrp="1"/>
          </p:cNvSpPr>
          <p:nvPr>
            <p:ph type="pic" idx="2"/>
          </p:nvPr>
        </p:nvSpPr>
        <p:spPr>
          <a:xfrm>
            <a:off x="457200" y="1122371"/>
            <a:ext cx="8062800" cy="4717800"/>
          </a:xfrm>
          <a:prstGeom prst="rect">
            <a:avLst/>
          </a:prstGeom>
        </p:spPr>
        <p:txBody>
          <a:bodyPr wrap="square" lIns="91425" tIns="91425" rIns="91425" bIns="91425" anchor="t" anchorCtr="0">
            <a:noAutofit/>
          </a:bodyPr>
          <a:lstStyle/>
          <a:p>
            <a:pPr marL="457200" lvl="0" indent="-228600">
              <a:spcBef>
                <a:spcPts val="0"/>
              </a:spcBef>
              <a:buChar char="●"/>
            </a:pPr>
            <a:r>
              <a:rPr lang="en-US" b="1"/>
              <a:t>Elasticity</a:t>
            </a:r>
            <a:r>
              <a:rPr lang="en-US"/>
              <a:t> is an economics concept that measures the responsiveness of one variable to changes in another variable.</a:t>
            </a:r>
          </a:p>
          <a:p>
            <a:pPr lvl="0">
              <a:spcBef>
                <a:spcPts val="0"/>
              </a:spcBef>
              <a:buNone/>
            </a:pPr>
            <a:endParaRPr/>
          </a:p>
          <a:p>
            <a:pPr marL="457200" lvl="0" indent="-228600">
              <a:spcBef>
                <a:spcPts val="0"/>
              </a:spcBef>
              <a:buChar char="●"/>
            </a:pPr>
            <a:r>
              <a:rPr lang="en-US" b="1"/>
              <a:t>Price elasticity</a:t>
            </a:r>
            <a:r>
              <a:rPr lang="en-US"/>
              <a:t> is the ratio between the percentage change in the quantity demanded (Qd) or supplied (Qs), and the corresponding percent change in price.</a:t>
            </a:r>
          </a:p>
          <a:p>
            <a:pPr lvl="0">
              <a:spcBef>
                <a:spcPts val="0"/>
              </a:spcBef>
              <a:buNone/>
            </a:pPr>
            <a:endParaRPr/>
          </a:p>
          <a:p>
            <a:pPr marL="457200" lvl="0" indent="-228600">
              <a:spcBef>
                <a:spcPts val="0"/>
              </a:spcBef>
              <a:buChar char="●"/>
            </a:pPr>
            <a:r>
              <a:rPr lang="en-US" b="1"/>
              <a:t>Price elasticity of demand</a:t>
            </a:r>
            <a:r>
              <a:rPr lang="en-US"/>
              <a:t>  - percentage change in the quantity </a:t>
            </a:r>
            <a:r>
              <a:rPr lang="en-US" i="1"/>
              <a:t>demanded </a:t>
            </a:r>
            <a:r>
              <a:rPr lang="en-US"/>
              <a:t>of a good or service divided the percentage</a:t>
            </a:r>
          </a:p>
          <a:p>
            <a:pPr lvl="0">
              <a:spcBef>
                <a:spcPts val="0"/>
              </a:spcBef>
              <a:buNone/>
            </a:pPr>
            <a:endParaRPr/>
          </a:p>
          <a:p>
            <a:pPr marL="457200" lvl="0" indent="-228600">
              <a:spcBef>
                <a:spcPts val="0"/>
              </a:spcBef>
              <a:buChar char="●"/>
            </a:pPr>
            <a:r>
              <a:rPr lang="en-US" b="1"/>
              <a:t>Price elasticity of supply</a:t>
            </a:r>
            <a:r>
              <a:rPr lang="en-US"/>
              <a:t> - the percentage change in quantity </a:t>
            </a:r>
            <a:r>
              <a:rPr lang="en-US" i="1"/>
              <a:t>supplied</a:t>
            </a:r>
            <a:r>
              <a:rPr lang="en-US"/>
              <a:t> divided by the percentage change in price.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Elastic, Inelastic, and Unitary: Three Cases of Elasticity</a:t>
            </a:r>
          </a:p>
        </p:txBody>
      </p:sp>
      <p:sp>
        <p:nvSpPr>
          <p:cNvPr id="71" name="Shape 71"/>
          <p:cNvSpPr>
            <a:spLocks noGrp="1"/>
          </p:cNvSpPr>
          <p:nvPr>
            <p:ph type="pic" idx="2"/>
          </p:nvPr>
        </p:nvSpPr>
        <p:spPr>
          <a:xfrm>
            <a:off x="457199" y="9699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dirty="0"/>
              <a:t>An </a:t>
            </a:r>
            <a:r>
              <a:rPr lang="en-US" b="1" dirty="0"/>
              <a:t>elastic demand</a:t>
            </a:r>
            <a:r>
              <a:rPr lang="en-US" dirty="0"/>
              <a:t> or </a:t>
            </a:r>
            <a:r>
              <a:rPr lang="en-US" b="1" dirty="0"/>
              <a:t>elastic supply</a:t>
            </a:r>
            <a:r>
              <a:rPr lang="en-US" dirty="0"/>
              <a:t> is one in which the elasticity is greater than one, indicating a high responsiveness to changes in price</a:t>
            </a:r>
            <a:r>
              <a:rPr lang="en-US" dirty="0" smtClean="0"/>
              <a:t>.</a:t>
            </a:r>
            <a:endParaRPr dirty="0"/>
          </a:p>
          <a:p>
            <a:pPr marL="457200" lvl="0" indent="-228600">
              <a:spcBef>
                <a:spcPts val="0"/>
              </a:spcBef>
              <a:buChar char="●"/>
            </a:pPr>
            <a:r>
              <a:rPr lang="en-US" b="1" dirty="0"/>
              <a:t>Inelastic demand </a:t>
            </a:r>
            <a:r>
              <a:rPr lang="en-US" dirty="0"/>
              <a:t>or </a:t>
            </a:r>
            <a:r>
              <a:rPr lang="en-US" b="1" dirty="0"/>
              <a:t>inelastic supply</a:t>
            </a:r>
            <a:r>
              <a:rPr lang="en-US" dirty="0"/>
              <a:t> - </a:t>
            </a:r>
            <a:r>
              <a:rPr lang="en-US" dirty="0" err="1"/>
              <a:t>elasticities</a:t>
            </a:r>
            <a:r>
              <a:rPr lang="en-US" dirty="0"/>
              <a:t> that are less than one, indicating low responsiveness to price changes</a:t>
            </a:r>
            <a:r>
              <a:rPr lang="en-US" dirty="0" smtClean="0"/>
              <a:t>.</a:t>
            </a:r>
            <a:endParaRPr dirty="0"/>
          </a:p>
          <a:p>
            <a:pPr marL="457200" lvl="0" indent="-228600">
              <a:spcBef>
                <a:spcPts val="0"/>
              </a:spcBef>
              <a:buChar char="●"/>
            </a:pPr>
            <a:r>
              <a:rPr lang="en-US" b="1" dirty="0"/>
              <a:t>Unitary </a:t>
            </a:r>
            <a:r>
              <a:rPr lang="en-US" b="1" dirty="0" err="1"/>
              <a:t>elasticities</a:t>
            </a:r>
            <a:r>
              <a:rPr lang="en-US" dirty="0"/>
              <a:t> indicate proportional responsiveness of either demand or supply,</a:t>
            </a:r>
          </a:p>
        </p:txBody>
      </p:sp>
      <p:pic>
        <p:nvPicPr>
          <p:cNvPr id="72" name="Shape 72" descr="If percentage change in quantity is greater than percentage change in price then percentage change in quantity divided by percentage change in price is greater than 1, and it is called “Elastic.” If percentage change in quantity is equal to percentage change in price then percentage change in quantity divided by percentage change in price is equal to 1, and it is called “Unitary.” If percentage change in quantity is less than percentage change in price then percentage change in quantity divided by percentage change in price is less than 1, and it is called “Inelastic.”"/>
          <p:cNvPicPr preferRelativeResize="0"/>
          <p:nvPr/>
        </p:nvPicPr>
        <p:blipFill>
          <a:blip r:embed="rId3">
            <a:alphaModFix/>
          </a:blip>
          <a:stretch>
            <a:fillRect/>
          </a:stretch>
        </p:blipFill>
        <p:spPr>
          <a:xfrm>
            <a:off x="595150" y="3707171"/>
            <a:ext cx="7924850" cy="2271225"/>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Calculate Elasticity of a Curve</a:t>
            </a:r>
          </a:p>
        </p:txBody>
      </p:sp>
      <p:sp>
        <p:nvSpPr>
          <p:cNvPr id="79" name="Shape 79"/>
          <p:cNvSpPr>
            <a:spLocks noGrp="1"/>
          </p:cNvSpPr>
          <p:nvPr>
            <p:ph type="pic" idx="2"/>
          </p:nvPr>
        </p:nvSpPr>
        <p:spPr>
          <a:xfrm>
            <a:off x="457200" y="1122373"/>
            <a:ext cx="8062800" cy="961921"/>
          </a:xfrm>
          <a:prstGeom prst="rect">
            <a:avLst/>
          </a:prstGeom>
        </p:spPr>
        <p:txBody>
          <a:bodyPr wrap="square" lIns="91425" tIns="91425" rIns="91425" bIns="91425" anchor="t" anchorCtr="0">
            <a:noAutofit/>
          </a:bodyPr>
          <a:lstStyle/>
          <a:p>
            <a:pPr lvl="0">
              <a:spcBef>
                <a:spcPts val="0"/>
              </a:spcBef>
              <a:buNone/>
            </a:pPr>
            <a:r>
              <a:rPr lang="en-US" dirty="0"/>
              <a:t>To calculate elasticity along a demand or supply curve economists use the average percent change in both quantity and price</a:t>
            </a:r>
            <a:r>
              <a:rPr lang="en-US" dirty="0" smtClean="0"/>
              <a:t>.</a:t>
            </a:r>
            <a:endParaRPr lang="en-US" dirty="0"/>
          </a:p>
        </p:txBody>
      </p:sp>
      <p:sp>
        <p:nvSpPr>
          <p:cNvPr id="3" name="Rectangle 2"/>
          <p:cNvSpPr/>
          <p:nvPr/>
        </p:nvSpPr>
        <p:spPr>
          <a:xfrm>
            <a:off x="578223" y="2225227"/>
            <a:ext cx="4572000" cy="1323439"/>
          </a:xfrm>
          <a:prstGeom prst="rect">
            <a:avLst/>
          </a:prstGeom>
        </p:spPr>
        <p:txBody>
          <a:bodyPr>
            <a:spAutoFit/>
          </a:bodyPr>
          <a:lstStyle/>
          <a:p>
            <a:pPr lvl="0"/>
            <a:r>
              <a:rPr lang="mr-IN" sz="2000" u="sng" dirty="0" err="1"/>
              <a:t>Midpoint</a:t>
            </a:r>
            <a:r>
              <a:rPr lang="mr-IN" sz="2000" u="sng" dirty="0"/>
              <a:t> </a:t>
            </a:r>
            <a:r>
              <a:rPr lang="mr-IN" sz="2000" u="sng" dirty="0" err="1"/>
              <a:t>Method</a:t>
            </a:r>
            <a:r>
              <a:rPr lang="mr-IN" sz="2000" u="sng" dirty="0"/>
              <a:t> </a:t>
            </a:r>
            <a:r>
              <a:rPr lang="mr-IN" sz="2000" u="sng" dirty="0" err="1"/>
              <a:t>for</a:t>
            </a:r>
            <a:r>
              <a:rPr lang="mr-IN" sz="2000" u="sng" dirty="0"/>
              <a:t> </a:t>
            </a:r>
            <a:r>
              <a:rPr lang="mr-IN" sz="2000" u="sng" dirty="0" err="1"/>
              <a:t>Elasticity</a:t>
            </a:r>
            <a:r>
              <a:rPr lang="mr-IN" sz="2000" dirty="0"/>
              <a:t>:</a:t>
            </a:r>
          </a:p>
          <a:p>
            <a:pPr lvl="0"/>
            <a:endParaRPr lang="mr-IN" sz="2000" dirty="0"/>
          </a:p>
          <a:p>
            <a:pPr lvl="0">
              <a:buClr>
                <a:schemeClr val="dk1"/>
              </a:buClr>
              <a:buSzPct val="55000"/>
            </a:pPr>
            <a:r>
              <a:rPr lang="mr-IN" sz="2000" dirty="0"/>
              <a:t>% </a:t>
            </a:r>
            <a:r>
              <a:rPr lang="mr-IN" sz="2000" dirty="0" err="1"/>
              <a:t>change</a:t>
            </a:r>
            <a:r>
              <a:rPr lang="mr-IN" sz="2000" dirty="0"/>
              <a:t> </a:t>
            </a:r>
            <a:r>
              <a:rPr lang="mr-IN" sz="2000" dirty="0" err="1"/>
              <a:t>in</a:t>
            </a:r>
            <a:r>
              <a:rPr lang="mr-IN" sz="2000" dirty="0"/>
              <a:t> </a:t>
            </a:r>
            <a:r>
              <a:rPr lang="mr-IN" sz="2000" dirty="0" err="1"/>
              <a:t>quantity</a:t>
            </a:r>
            <a:r>
              <a:rPr lang="mr-IN" sz="2000" dirty="0"/>
              <a:t> =  </a:t>
            </a:r>
            <a:r>
              <a:rPr lang="mr-IN" sz="2000" u="sng" dirty="0"/>
              <a:t> Q2 – Q1   </a:t>
            </a:r>
            <a:endParaRPr lang="en-US" sz="2000" u="sng" dirty="0" smtClean="0"/>
          </a:p>
          <a:p>
            <a:pPr lvl="0">
              <a:buClr>
                <a:schemeClr val="dk1"/>
              </a:buClr>
              <a:buSzPct val="55000"/>
            </a:pPr>
            <a:r>
              <a:rPr lang="en-US" sz="2000" dirty="0" smtClean="0"/>
              <a:t>			</a:t>
            </a:r>
            <a:r>
              <a:rPr lang="mr-IN" sz="2000" dirty="0" smtClean="0"/>
              <a:t>(</a:t>
            </a:r>
            <a:r>
              <a:rPr lang="mr-IN" sz="2000" dirty="0"/>
              <a:t>Q2 + Q1)/</a:t>
            </a:r>
            <a:r>
              <a:rPr lang="mr-IN" sz="2000" dirty="0" smtClean="0"/>
              <a:t>2</a:t>
            </a:r>
            <a:endParaRPr lang="mr-IN" sz="2000" dirty="0"/>
          </a:p>
        </p:txBody>
      </p:sp>
      <p:sp>
        <p:nvSpPr>
          <p:cNvPr id="80" name="Shape 80"/>
          <p:cNvSpPr txBox="1"/>
          <p:nvPr/>
        </p:nvSpPr>
        <p:spPr>
          <a:xfrm>
            <a:off x="4852889" y="2930908"/>
            <a:ext cx="915900" cy="423600"/>
          </a:xfrm>
          <a:prstGeom prst="rect">
            <a:avLst/>
          </a:prstGeom>
          <a:noFill/>
          <a:ln>
            <a:noFill/>
          </a:ln>
        </p:spPr>
        <p:txBody>
          <a:bodyPr wrap="square" lIns="91425" tIns="91425" rIns="91425" bIns="91425" anchor="t" anchorCtr="0">
            <a:noAutofit/>
          </a:bodyPr>
          <a:lstStyle/>
          <a:p>
            <a:pPr lvl="0" rtl="0">
              <a:spcBef>
                <a:spcPts val="400"/>
              </a:spcBef>
              <a:spcAft>
                <a:spcPts val="600"/>
              </a:spcAft>
              <a:buClr>
                <a:schemeClr val="dk1"/>
              </a:buClr>
              <a:buSzPct val="55000"/>
              <a:buFont typeface="Arial"/>
              <a:buNone/>
            </a:pPr>
            <a:r>
              <a:rPr lang="en-US" sz="2000" dirty="0">
                <a:solidFill>
                  <a:schemeClr val="dk1"/>
                </a:solidFill>
              </a:rPr>
              <a:t>x 100</a:t>
            </a:r>
          </a:p>
        </p:txBody>
      </p:sp>
      <p:sp>
        <p:nvSpPr>
          <p:cNvPr id="4" name="Rectangle 3"/>
          <p:cNvSpPr/>
          <p:nvPr/>
        </p:nvSpPr>
        <p:spPr>
          <a:xfrm>
            <a:off x="578223" y="4059631"/>
            <a:ext cx="4572000" cy="707886"/>
          </a:xfrm>
          <a:prstGeom prst="rect">
            <a:avLst/>
          </a:prstGeom>
        </p:spPr>
        <p:txBody>
          <a:bodyPr>
            <a:spAutoFit/>
          </a:bodyPr>
          <a:lstStyle/>
          <a:p>
            <a:pPr lvl="0"/>
            <a:r>
              <a:rPr lang="mr-IN" sz="2000" dirty="0"/>
              <a:t>% </a:t>
            </a:r>
            <a:r>
              <a:rPr lang="mr-IN" sz="2000" dirty="0" err="1"/>
              <a:t>change</a:t>
            </a:r>
            <a:r>
              <a:rPr lang="mr-IN" sz="2000" dirty="0"/>
              <a:t> </a:t>
            </a:r>
            <a:r>
              <a:rPr lang="mr-IN" sz="2000" dirty="0" err="1"/>
              <a:t>in</a:t>
            </a:r>
            <a:r>
              <a:rPr lang="mr-IN" sz="2000" dirty="0"/>
              <a:t> </a:t>
            </a:r>
            <a:r>
              <a:rPr lang="mr-IN" sz="2000" dirty="0" err="1"/>
              <a:t>price</a:t>
            </a:r>
            <a:r>
              <a:rPr lang="mr-IN" sz="2000" dirty="0"/>
              <a:t> =    </a:t>
            </a:r>
            <a:r>
              <a:rPr lang="mr-IN" sz="2000" u="sng" dirty="0"/>
              <a:t> P2 – P1 </a:t>
            </a:r>
          </a:p>
          <a:p>
            <a:pPr lvl="0">
              <a:buClr>
                <a:schemeClr val="dk1"/>
              </a:buClr>
              <a:buSzPct val="55000"/>
            </a:pPr>
            <a:r>
              <a:rPr lang="mr-IN" sz="2000" dirty="0"/>
              <a:t>                                  (P2 + P1)/2</a:t>
            </a:r>
          </a:p>
        </p:txBody>
      </p:sp>
      <p:sp>
        <p:nvSpPr>
          <p:cNvPr id="81" name="Shape 81"/>
          <p:cNvSpPr txBox="1"/>
          <p:nvPr/>
        </p:nvSpPr>
        <p:spPr>
          <a:xfrm>
            <a:off x="4394939" y="4069052"/>
            <a:ext cx="915900" cy="423600"/>
          </a:xfrm>
          <a:prstGeom prst="rect">
            <a:avLst/>
          </a:prstGeom>
          <a:noFill/>
          <a:ln>
            <a:noFill/>
          </a:ln>
        </p:spPr>
        <p:txBody>
          <a:bodyPr wrap="square" lIns="91425" tIns="91425" rIns="91425" bIns="91425" anchor="t" anchorCtr="0">
            <a:noAutofit/>
          </a:bodyPr>
          <a:lstStyle/>
          <a:p>
            <a:pPr lvl="0" rtl="0">
              <a:spcBef>
                <a:spcPts val="400"/>
              </a:spcBef>
              <a:spcAft>
                <a:spcPts val="600"/>
              </a:spcAft>
              <a:buNone/>
            </a:pPr>
            <a:r>
              <a:rPr lang="en-US" sz="2000">
                <a:solidFill>
                  <a:schemeClr val="dk1"/>
                </a:solidFill>
              </a:rPr>
              <a:t>x 100</a:t>
            </a:r>
          </a:p>
        </p:txBody>
      </p:sp>
      <p:sp>
        <p:nvSpPr>
          <p:cNvPr id="2" name="Footer Placeholder 1"/>
          <p:cNvSpPr>
            <a:spLocks noGrp="1"/>
          </p:cNvSpPr>
          <p:nvPr>
            <p:ph type="ftr" idx="11"/>
          </p:nvPr>
        </p:nvSpPr>
        <p:spPr/>
        <p:txBody>
          <a:bodyPr/>
          <a:lstStyle/>
          <a:p>
            <a:r>
              <a:rPr lang="en-US" dirty="0" smtClean="0"/>
              <a:t>This </a:t>
            </a:r>
            <a:r>
              <a:rPr lang="en-US" dirty="0" err="1" smtClean="0"/>
              <a:t>OpenStax</a:t>
            </a:r>
            <a:r>
              <a:rPr lang="en-US" dirty="0" smtClean="0"/>
              <a:t> ancillary resource is © Rice University under a CC-BY 4.0 International license; it may be reproduced or modified but must be attributed to </a:t>
            </a:r>
            <a:r>
              <a:rPr lang="en-US" dirty="0" err="1" smtClean="0"/>
              <a:t>OpenStax</a:t>
            </a:r>
            <a:r>
              <a:rPr lang="en-US" dirty="0" smtClean="0"/>
              <a:t>,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 Calculating the Price Elasticity </a:t>
            </a:r>
          </a:p>
          <a:p>
            <a:pPr marL="0" marR="0" lvl="0" indent="0" algn="l" rtl="0">
              <a:spcBef>
                <a:spcPts val="0"/>
              </a:spcBef>
              <a:buClr>
                <a:srgbClr val="6CB255"/>
              </a:buClr>
              <a:buSzPct val="25000"/>
              <a:buFont typeface="Arial Black"/>
              <a:buNone/>
            </a:pPr>
            <a:r>
              <a:rPr lang="en-US"/>
              <a:t>of Demand</a:t>
            </a:r>
          </a:p>
        </p:txBody>
      </p:sp>
      <p:pic>
        <p:nvPicPr>
          <p:cNvPr id="91" name="Shape 91" descr="The graph shows a downward sloping line that represents the price elasticity of demand."/>
          <p:cNvPicPr preferRelativeResize="0">
            <a:picLocks noGrp="1"/>
          </p:cNvPicPr>
          <p:nvPr>
            <p:ph type="pic" idx="2"/>
          </p:nvPr>
        </p:nvPicPr>
        <p:blipFill rotWithShape="1">
          <a:blip r:embed="rId3">
            <a:alphaModFix/>
          </a:blip>
          <a:srcRect/>
          <a:stretch/>
        </p:blipFill>
        <p:spPr>
          <a:xfrm>
            <a:off x="2424196" y="689054"/>
            <a:ext cx="4950300" cy="3198600"/>
          </a:xfrm>
          <a:prstGeom prst="rect">
            <a:avLst/>
          </a:prstGeom>
          <a:noFill/>
          <a:ln>
            <a:noFill/>
          </a:ln>
        </p:spPr>
      </p:pic>
      <p:sp>
        <p:nvSpPr>
          <p:cNvPr id="88" name="Shape 88"/>
          <p:cNvSpPr txBox="1">
            <a:spLocks noGrp="1"/>
          </p:cNvSpPr>
          <p:nvPr>
            <p:ph type="body" idx="1"/>
          </p:nvPr>
        </p:nvSpPr>
        <p:spPr>
          <a:xfrm>
            <a:off x="457175" y="3927995"/>
            <a:ext cx="4307700" cy="2567400"/>
          </a:xfrm>
          <a:prstGeom prst="rect">
            <a:avLst/>
          </a:prstGeom>
          <a:noFill/>
          <a:ln>
            <a:noFill/>
          </a:ln>
        </p:spPr>
        <p:txBody>
          <a:bodyPr wrap="square" lIns="91425" tIns="45700" rIns="91425" bIns="45700" anchor="t" anchorCtr="0">
            <a:noAutofit/>
          </a:bodyPr>
          <a:lstStyle/>
          <a:p>
            <a:pPr marL="457200" marR="0" lvl="0" indent="-330200" algn="l" rtl="0">
              <a:spcBef>
                <a:spcPts val="0"/>
              </a:spcBef>
              <a:spcAft>
                <a:spcPts val="0"/>
              </a:spcAft>
              <a:buClr>
                <a:srgbClr val="6CB255"/>
              </a:buClr>
              <a:buSzPct val="100000"/>
              <a:buFont typeface="Arial"/>
              <a:buChar char="●"/>
            </a:pPr>
            <a:r>
              <a:rPr lang="en-US" sz="1600" b="0" i="0" u="none" strike="noStrike" cap="none" dirty="0">
                <a:solidFill>
                  <a:srgbClr val="000000"/>
                </a:solidFill>
                <a:latin typeface="Arial"/>
                <a:ea typeface="Arial"/>
                <a:cs typeface="Arial"/>
                <a:sym typeface="Arial"/>
              </a:rPr>
              <a:t>The price elasticity of demand is calculated as the percentage change in quantity divided by the percentage change in price.</a:t>
            </a:r>
          </a:p>
          <a:p>
            <a:pPr marL="0" marR="0" lvl="0" indent="0" algn="l" rtl="0">
              <a:spcBef>
                <a:spcPts val="0"/>
              </a:spcBef>
              <a:spcAft>
                <a:spcPts val="0"/>
              </a:spcAft>
              <a:buClr>
                <a:srgbClr val="6CB255"/>
              </a:buClr>
              <a:buSzPct val="25000"/>
              <a:buFont typeface="Arial"/>
              <a:buNone/>
            </a:pPr>
            <a:endParaRPr sz="1600" dirty="0"/>
          </a:p>
          <a:p>
            <a:pPr marL="457200" marR="0" lvl="0" indent="-330200" algn="l" rtl="0">
              <a:spcBef>
                <a:spcPts val="0"/>
              </a:spcBef>
              <a:spcAft>
                <a:spcPts val="0"/>
              </a:spcAft>
              <a:buSzPct val="100000"/>
              <a:buChar char="●"/>
            </a:pPr>
            <a:r>
              <a:rPr lang="en-US" sz="1600" dirty="0"/>
              <a:t>Therefore, the elasticity of demand between these two points is 0.45, an amount </a:t>
            </a:r>
            <a:r>
              <a:rPr lang="en-US" sz="1600" i="1" dirty="0"/>
              <a:t>smaller</a:t>
            </a:r>
            <a:r>
              <a:rPr lang="en-US" sz="1600" dirty="0"/>
              <a:t> than one, showing that the demand is </a:t>
            </a:r>
            <a:r>
              <a:rPr lang="en-US" sz="1600" u="sng" dirty="0"/>
              <a:t>inelastic</a:t>
            </a:r>
            <a:r>
              <a:rPr lang="en-US" sz="1600" dirty="0"/>
              <a:t> in this interval.</a:t>
            </a:r>
          </a:p>
        </p:txBody>
      </p:sp>
      <p:pic>
        <p:nvPicPr>
          <p:cNvPr id="90" name="Shape 90" descr="Formula explaining how to calculate the price elasticity of demand.  Change in quantity demanded dividided by change in price. " title="Formula"/>
          <p:cNvPicPr preferRelativeResize="0"/>
          <p:nvPr/>
        </p:nvPicPr>
        <p:blipFill>
          <a:blip r:embed="rId4">
            <a:alphaModFix/>
          </a:blip>
          <a:stretch>
            <a:fillRect/>
          </a:stretch>
        </p:blipFill>
        <p:spPr>
          <a:xfrm>
            <a:off x="4764875" y="3844178"/>
            <a:ext cx="3848426" cy="2503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Example - Calculating the Price Elasticity</a:t>
            </a:r>
          </a:p>
          <a:p>
            <a:pPr marL="0" marR="0" lvl="0" indent="0" algn="l" rtl="0">
              <a:spcBef>
                <a:spcPts val="0"/>
              </a:spcBef>
              <a:buClr>
                <a:srgbClr val="6CB255"/>
              </a:buClr>
              <a:buSzPct val="25000"/>
              <a:buFont typeface="Arial Black"/>
              <a:buNone/>
            </a:pPr>
            <a:r>
              <a:rPr lang="en-US"/>
              <a:t>of Supply</a:t>
            </a:r>
          </a:p>
        </p:txBody>
      </p:sp>
      <p:sp>
        <p:nvSpPr>
          <p:cNvPr id="97" name="Shape 97"/>
          <p:cNvSpPr txBox="1">
            <a:spLocks noGrp="1"/>
          </p:cNvSpPr>
          <p:nvPr>
            <p:ph type="body" idx="1"/>
          </p:nvPr>
        </p:nvSpPr>
        <p:spPr>
          <a:xfrm>
            <a:off x="457200" y="4843972"/>
            <a:ext cx="8062800" cy="1706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price elasticity of supply is calculated as the percentage change in quantity divided by the percentage change in price.</a:t>
            </a:r>
          </a:p>
          <a:p>
            <a:pPr marL="0" marR="0" lvl="0" indent="0" algn="l" rtl="0">
              <a:spcBef>
                <a:spcPts val="0"/>
              </a:spcBef>
              <a:spcAft>
                <a:spcPts val="0"/>
              </a:spcAft>
              <a:buClr>
                <a:srgbClr val="6CB255"/>
              </a:buClr>
              <a:buSzPct val="25000"/>
              <a:buFont typeface="Arial"/>
              <a:buNone/>
            </a:pPr>
            <a:endParaRPr/>
          </a:p>
          <a:p>
            <a:pPr marL="457200" marR="0" lvl="0" indent="-228600" algn="l" rtl="0">
              <a:spcBef>
                <a:spcPts val="0"/>
              </a:spcBef>
              <a:spcAft>
                <a:spcPts val="0"/>
              </a:spcAft>
              <a:buChar char="●"/>
            </a:pPr>
            <a:r>
              <a:rPr lang="en-US"/>
              <a:t>What category of elasticity does the result fall into?</a:t>
            </a:r>
          </a:p>
        </p:txBody>
      </p:sp>
      <p:pic>
        <p:nvPicPr>
          <p:cNvPr id="100" name="Shape 100" descr="The graph shows an upward sloping line that represents the supply of apartment rentals."/>
          <p:cNvPicPr preferRelativeResize="0">
            <a:picLocks noGrp="1"/>
          </p:cNvPicPr>
          <p:nvPr>
            <p:ph type="pic" idx="2"/>
          </p:nvPr>
        </p:nvPicPr>
        <p:blipFill rotWithShape="1">
          <a:blip r:embed="rId3">
            <a:alphaModFix/>
          </a:blip>
          <a:srcRect/>
          <a:stretch/>
        </p:blipFill>
        <p:spPr>
          <a:xfrm>
            <a:off x="423802" y="1122386"/>
            <a:ext cx="4319700" cy="3500100"/>
          </a:xfrm>
          <a:prstGeom prst="rect">
            <a:avLst/>
          </a:prstGeom>
          <a:noFill/>
          <a:ln>
            <a:noFill/>
          </a:ln>
        </p:spPr>
      </p:pic>
      <p:pic>
        <p:nvPicPr>
          <p:cNvPr id="99" name="Shape 99" descr="Formula showing price elasticity of supply, change in quantity supplied divided by change in price.  " title="Formula"/>
          <p:cNvPicPr preferRelativeResize="0"/>
          <p:nvPr/>
        </p:nvPicPr>
        <p:blipFill>
          <a:blip r:embed="rId4">
            <a:alphaModFix/>
          </a:blip>
          <a:stretch>
            <a:fillRect/>
          </a:stretch>
        </p:blipFill>
        <p:spPr>
          <a:xfrm>
            <a:off x="4633080" y="1303125"/>
            <a:ext cx="4213975" cy="276975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5.2 Polar Cases of Elasticity and Constant Elasticity</a:t>
            </a:r>
          </a:p>
        </p:txBody>
      </p:sp>
      <p:pic>
        <p:nvPicPr>
          <p:cNvPr id="106" name="Shape 106" descr="Two graphs, side by side, show that perfectly elastic demand and perfectly elastic supply are both straight, horizontal lines."/>
          <p:cNvPicPr preferRelativeResize="0">
            <a:picLocks noGrp="1"/>
          </p:cNvPicPr>
          <p:nvPr>
            <p:ph type="pic" idx="2"/>
          </p:nvPr>
        </p:nvPicPr>
        <p:blipFill rotWithShape="1">
          <a:blip r:embed="rId3">
            <a:alphaModFix/>
          </a:blip>
          <a:srcRect/>
          <a:stretch/>
        </p:blipFill>
        <p:spPr>
          <a:xfrm>
            <a:off x="1674450" y="3815807"/>
            <a:ext cx="5795100" cy="2506200"/>
          </a:xfrm>
          <a:prstGeom prst="rect">
            <a:avLst/>
          </a:prstGeom>
          <a:noFill/>
          <a:ln>
            <a:noFill/>
          </a:ln>
        </p:spPr>
      </p:pic>
      <p:sp>
        <p:nvSpPr>
          <p:cNvPr id="108" name="Shape 108"/>
          <p:cNvSpPr txBox="1">
            <a:spLocks noGrp="1"/>
          </p:cNvSpPr>
          <p:nvPr>
            <p:ph type="body" idx="1"/>
          </p:nvPr>
        </p:nvSpPr>
        <p:spPr>
          <a:xfrm>
            <a:off x="457200" y="957775"/>
            <a:ext cx="8062800" cy="2994300"/>
          </a:xfrm>
          <a:prstGeom prst="rect">
            <a:avLst/>
          </a:prstGeom>
          <a:noFill/>
          <a:ln>
            <a:noFill/>
          </a:ln>
        </p:spPr>
        <p:txBody>
          <a:bodyPr wrap="square" lIns="91425" tIns="45700" rIns="91425" bIns="45700" anchor="t" anchorCtr="0">
            <a:noAutofit/>
          </a:bodyPr>
          <a:lstStyle/>
          <a:p>
            <a:pPr marL="457200" lvl="0" indent="-228600" rtl="0">
              <a:spcBef>
                <a:spcPts val="0"/>
              </a:spcBef>
              <a:spcAft>
                <a:spcPts val="0"/>
              </a:spcAft>
              <a:buChar char="●"/>
            </a:pPr>
            <a:r>
              <a:rPr lang="en-US" b="1"/>
              <a:t>Infinite elasticity</a:t>
            </a:r>
            <a:r>
              <a:rPr lang="en-US"/>
              <a:t> or </a:t>
            </a:r>
            <a:r>
              <a:rPr lang="en-US" b="1"/>
              <a:t>perfect elasticity</a:t>
            </a:r>
            <a:r>
              <a:rPr lang="en-US"/>
              <a:t> - either the quantity demanded (Qd) or supplied (Qs) changes by an infinite amount in response to any change in price at all.  </a:t>
            </a:r>
          </a:p>
          <a:p>
            <a:pPr lvl="0" rtl="0">
              <a:spcBef>
                <a:spcPts val="0"/>
              </a:spcBef>
              <a:spcAft>
                <a:spcPts val="0"/>
              </a:spcAft>
              <a:buClr>
                <a:schemeClr val="dk1"/>
              </a:buClr>
              <a:buSzPct val="55000"/>
              <a:buFont typeface="Arial"/>
              <a:buNone/>
            </a:pPr>
            <a:endParaRPr b="1"/>
          </a:p>
          <a:p>
            <a:pPr marL="457200" lvl="0" indent="-228600" rtl="0">
              <a:spcBef>
                <a:spcPts val="0"/>
              </a:spcBef>
              <a:spcAft>
                <a:spcPts val="0"/>
              </a:spcAft>
              <a:buChar char="●"/>
            </a:pPr>
            <a:r>
              <a:rPr lang="en-US"/>
              <a:t>In both cases, the supply and the demand curve are </a:t>
            </a:r>
            <a:r>
              <a:rPr lang="en-US" i="1"/>
              <a:t>horizontal</a:t>
            </a:r>
            <a:r>
              <a:rPr lang="en-US"/>
              <a:t>.</a:t>
            </a:r>
          </a:p>
          <a:p>
            <a:pPr lvl="0" rtl="0">
              <a:spcBef>
                <a:spcPts val="0"/>
              </a:spcBef>
              <a:spcAft>
                <a:spcPts val="0"/>
              </a:spcAft>
              <a:buNone/>
            </a:pPr>
            <a:endParaRPr/>
          </a:p>
          <a:p>
            <a:pPr marL="457200" lvl="0" indent="-228600" rtl="0">
              <a:spcBef>
                <a:spcPts val="0"/>
              </a:spcBef>
              <a:spcAft>
                <a:spcPts val="0"/>
              </a:spcAft>
              <a:buClr>
                <a:srgbClr val="6CB255"/>
              </a:buClr>
              <a:buChar char="●"/>
            </a:pPr>
            <a:r>
              <a:rPr lang="en-US">
                <a:solidFill>
                  <a:schemeClr val="dk1"/>
                </a:solidFill>
              </a:rPr>
              <a:t>The quantity supplied or demanded is extremely responsive to price changes, moving from zero for prices close to P to infinite when price reach P.</a:t>
            </a:r>
          </a:p>
          <a:p>
            <a:pPr marL="0" marR="0" lvl="0" indent="0" algn="l" rtl="0">
              <a:spcBef>
                <a:spcPts val="0"/>
              </a:spcBef>
              <a:spcAft>
                <a:spcPts val="0"/>
              </a:spcAft>
              <a:buClr>
                <a:srgbClr val="6CB255"/>
              </a:buClr>
              <a:buSzPct val="25000"/>
              <a:buFont typeface="Arial"/>
              <a:buNone/>
            </a:pPr>
            <a:endParaRPr sz="160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3347</Words>
  <Application>Microsoft Macintosh PowerPoint</Application>
  <PresentationFormat>On-screen Show (4:3)</PresentationFormat>
  <Paragraphs>194</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Arial Black</vt:lpstr>
      <vt:lpstr>Essential</vt:lpstr>
      <vt:lpstr>PowerPoint Presentation</vt:lpstr>
      <vt:lpstr>CH.5 OUTLINE</vt:lpstr>
      <vt:lpstr>Netflix and Economic Elasticity</vt:lpstr>
      <vt:lpstr>5.1 Price Elasticity of Demand and Price Elasticity of Supply</vt:lpstr>
      <vt:lpstr>Elastic, Inelastic, and Unitary: Three Cases of Elasticity</vt:lpstr>
      <vt:lpstr>Calculate Elasticity of a Curve</vt:lpstr>
      <vt:lpstr>Example - Calculating the Price Elasticity  of Demand</vt:lpstr>
      <vt:lpstr>Example - Calculating the Price Elasticity of Supply</vt:lpstr>
      <vt:lpstr>5.2 Polar Cases of Elasticity and Constant Elasticity</vt:lpstr>
      <vt:lpstr>Zero Elasticity</vt:lpstr>
      <vt:lpstr>Constant Unitary Elasticity</vt:lpstr>
      <vt:lpstr>Constant Unitary Elasticity, Continued</vt:lpstr>
      <vt:lpstr>5.3 Elasticity and Pricing</vt:lpstr>
      <vt:lpstr>Passing Along Cost Savings to  Consumers -Technological Improvements</vt:lpstr>
      <vt:lpstr>Passing Along Higher Costs to  Consumers - Rising Taxes</vt:lpstr>
      <vt:lpstr>Elasticity and Tax Incidence</vt:lpstr>
      <vt:lpstr>Elasticity and Tax Incidence, Continued</vt:lpstr>
      <vt:lpstr>Long-Run vs. Short-Run Impact</vt:lpstr>
      <vt:lpstr>Responsiveness of Demand to Price  Changes of Crude Oil</vt:lpstr>
      <vt:lpstr>5.4 Elasticity in Areas Other Than Price</vt:lpstr>
      <vt:lpstr>Cross-Price Elasticity of Demand</vt:lpstr>
      <vt:lpstr>Elasticity in Labor </vt:lpstr>
      <vt:lpstr>Elasticity in Financial Capital Markets</vt:lpstr>
      <vt:lpstr>Back to Netflix</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10</cp:revision>
  <dcterms:modified xsi:type="dcterms:W3CDTF">2018-02-07T21:46:32Z</dcterms:modified>
</cp:coreProperties>
</file>