
<file path=[Content_Types].xml><?xml version="1.0" encoding="utf-8"?>
<Types xmlns="http://schemas.openxmlformats.org/package/2006/content-types">
  <Default Extension="xml" ContentType="application/xml"/>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52" r:id="rId1"/>
  </p:sldMasterIdLst>
  <p:notesMasterIdLst>
    <p:notesMasterId r:id="rId27"/>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6633"/>
    <p:restoredTop sz="94541"/>
  </p:normalViewPr>
  <p:slideViewPr>
    <p:cSldViewPr snapToGrid="0" snapToObjects="1">
      <p:cViewPr varScale="1">
        <p:scale>
          <a:sx n="103" d="100"/>
          <a:sy n="103" d="100"/>
        </p:scale>
        <p:origin x="176" y="52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notesMaster" Target="notesMasters/notesMaster1.xml"/><Relationship Id="rId28" Type="http://schemas.openxmlformats.org/officeDocument/2006/relationships/presProps" Target="presProps.xml"/><Relationship Id="rId29" Type="http://schemas.openxmlformats.org/officeDocument/2006/relationships/viewProps" Target="viewProps.xml"/><Relationship Id="rId30" Type="http://schemas.openxmlformats.org/officeDocument/2006/relationships/theme" Target="theme/theme1.xml"/><Relationship Id="rId3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t" anchorCtr="0"/>
          <a:lstStyle>
            <a:lvl1pPr lvl="0">
              <a:spcBef>
                <a:spcPts val="0"/>
              </a:spcBef>
              <a:buSzPct val="100000"/>
              <a:buChar char="●"/>
              <a:defRPr sz="1100"/>
            </a:lvl1pPr>
            <a:lvl2pPr lvl="1">
              <a:spcBef>
                <a:spcPts val="0"/>
              </a:spcBef>
              <a:buSzPct val="100000"/>
              <a:buChar char="○"/>
              <a:defRPr sz="1100"/>
            </a:lvl2pPr>
            <a:lvl3pPr lvl="2">
              <a:spcBef>
                <a:spcPts val="0"/>
              </a:spcBef>
              <a:buSzPct val="100000"/>
              <a:buChar char="■"/>
              <a:defRPr sz="1100"/>
            </a:lvl3pPr>
            <a:lvl4pPr lvl="3">
              <a:spcBef>
                <a:spcPts val="0"/>
              </a:spcBef>
              <a:buSzPct val="100000"/>
              <a:buChar char="●"/>
              <a:defRPr sz="1100"/>
            </a:lvl4pPr>
            <a:lvl5pPr lvl="4">
              <a:spcBef>
                <a:spcPts val="0"/>
              </a:spcBef>
              <a:buSzPct val="100000"/>
              <a:buChar char="○"/>
              <a:defRPr sz="1100"/>
            </a:lvl5pPr>
            <a:lvl6pPr lvl="5">
              <a:spcBef>
                <a:spcPts val="0"/>
              </a:spcBef>
              <a:buSzPct val="100000"/>
              <a:buChar char="■"/>
              <a:defRPr sz="1100"/>
            </a:lvl6pPr>
            <a:lvl7pPr lvl="6">
              <a:spcBef>
                <a:spcPts val="0"/>
              </a:spcBef>
              <a:buSzPct val="100000"/>
              <a:buChar char="●"/>
              <a:defRPr sz="1100"/>
            </a:lvl7pPr>
            <a:lvl8pPr lvl="7">
              <a:spcBef>
                <a:spcPts val="0"/>
              </a:spcBef>
              <a:buSzPct val="100000"/>
              <a:buChar char="○"/>
              <a:defRPr sz="1100"/>
            </a:lvl8pPr>
            <a:lvl9pPr lvl="8">
              <a:spcBef>
                <a:spcPts val="0"/>
              </a:spcBef>
              <a:buSzPct val="100000"/>
              <a:buChar char="■"/>
              <a:defRPr sz="1100"/>
            </a:lvl9pPr>
          </a:lstStyle>
          <a:p>
            <a:endParaRPr/>
          </a:p>
        </p:txBody>
      </p:sp>
    </p:spTree>
    <p:extLst>
      <p:ext uri="{BB962C8B-B14F-4D97-AF65-F5344CB8AC3E}">
        <p14:creationId xmlns:p14="http://schemas.microsoft.com/office/powerpoint/2010/main" val="4237237673"/>
      </p:ext>
    </p:extLst>
  </p:cSld>
  <p:clrMap bg1="lt1" tx1="dk1" bg2="dk2" tx2="lt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
        <p:cNvGrpSpPr/>
        <p:nvPr/>
      </p:nvGrpSpPr>
      <p:grpSpPr>
        <a:xfrm>
          <a:off x="0" y="0"/>
          <a:ext cx="0" cy="0"/>
          <a:chOff x="0" y="0"/>
          <a:chExt cx="0" cy="0"/>
        </a:xfrm>
      </p:grpSpPr>
      <p:sp>
        <p:nvSpPr>
          <p:cNvPr id="38" name="Shape 38"/>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ctr" anchorCtr="0">
            <a:noAutofit/>
          </a:bodyPr>
          <a:lstStyle/>
          <a:p>
            <a:pPr lvl="0">
              <a:spcBef>
                <a:spcPts val="0"/>
              </a:spcBef>
              <a:buNone/>
            </a:pPr>
            <a:endParaRPr/>
          </a:p>
        </p:txBody>
      </p:sp>
      <p:sp>
        <p:nvSpPr>
          <p:cNvPr id="39" name="Shape 3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80293635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Shape 10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6" name="Shape 106"/>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96979473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Shape 11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3" name="Shape 113"/>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73227622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Shape 119"/>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ctr" anchorCtr="0">
            <a:noAutofit/>
          </a:bodyPr>
          <a:lstStyle/>
          <a:p>
            <a:pPr lvl="0">
              <a:spcBef>
                <a:spcPts val="0"/>
              </a:spcBef>
              <a:buNone/>
            </a:pPr>
            <a:endParaRPr/>
          </a:p>
        </p:txBody>
      </p:sp>
      <p:sp>
        <p:nvSpPr>
          <p:cNvPr id="120" name="Shape 12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3766539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6"/>
        <p:cNvGrpSpPr/>
        <p:nvPr/>
      </p:nvGrpSpPr>
      <p:grpSpPr>
        <a:xfrm>
          <a:off x="0" y="0"/>
          <a:ext cx="0" cy="0"/>
          <a:chOff x="0" y="0"/>
          <a:chExt cx="0" cy="0"/>
        </a:xfrm>
      </p:grpSpPr>
      <p:sp>
        <p:nvSpPr>
          <p:cNvPr id="127" name="Shape 12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8" name="Shape 128"/>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90232191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4"/>
        <p:cNvGrpSpPr/>
        <p:nvPr/>
      </p:nvGrpSpPr>
      <p:grpSpPr>
        <a:xfrm>
          <a:off x="0" y="0"/>
          <a:ext cx="0" cy="0"/>
          <a:chOff x="0" y="0"/>
          <a:chExt cx="0" cy="0"/>
        </a:xfrm>
      </p:grpSpPr>
      <p:sp>
        <p:nvSpPr>
          <p:cNvPr id="135" name="Shape 13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6" name="Shape 136"/>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94232671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1"/>
        <p:cNvGrpSpPr/>
        <p:nvPr/>
      </p:nvGrpSpPr>
      <p:grpSpPr>
        <a:xfrm>
          <a:off x="0" y="0"/>
          <a:ext cx="0" cy="0"/>
          <a:chOff x="0" y="0"/>
          <a:chExt cx="0" cy="0"/>
        </a:xfrm>
      </p:grpSpPr>
      <p:sp>
        <p:nvSpPr>
          <p:cNvPr id="142" name="Shape 14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3" name="Shape 143"/>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78609692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9"/>
        <p:cNvGrpSpPr/>
        <p:nvPr/>
      </p:nvGrpSpPr>
      <p:grpSpPr>
        <a:xfrm>
          <a:off x="0" y="0"/>
          <a:ext cx="0" cy="0"/>
          <a:chOff x="0" y="0"/>
          <a:chExt cx="0" cy="0"/>
        </a:xfrm>
      </p:grpSpPr>
      <p:sp>
        <p:nvSpPr>
          <p:cNvPr id="150" name="Shape 15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1" name="Shape 151"/>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61158851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6"/>
        <p:cNvGrpSpPr/>
        <p:nvPr/>
      </p:nvGrpSpPr>
      <p:grpSpPr>
        <a:xfrm>
          <a:off x="0" y="0"/>
          <a:ext cx="0" cy="0"/>
          <a:chOff x="0" y="0"/>
          <a:chExt cx="0" cy="0"/>
        </a:xfrm>
      </p:grpSpPr>
      <p:sp>
        <p:nvSpPr>
          <p:cNvPr id="157" name="Shape 157"/>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ctr" anchorCtr="0">
            <a:noAutofit/>
          </a:bodyPr>
          <a:lstStyle/>
          <a:p>
            <a:pPr lvl="0">
              <a:spcBef>
                <a:spcPts val="0"/>
              </a:spcBef>
              <a:buNone/>
            </a:pPr>
            <a:endParaRPr/>
          </a:p>
        </p:txBody>
      </p:sp>
      <p:sp>
        <p:nvSpPr>
          <p:cNvPr id="158" name="Shape 15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11147067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4"/>
        <p:cNvGrpSpPr/>
        <p:nvPr/>
      </p:nvGrpSpPr>
      <p:grpSpPr>
        <a:xfrm>
          <a:off x="0" y="0"/>
          <a:ext cx="0" cy="0"/>
          <a:chOff x="0" y="0"/>
          <a:chExt cx="0" cy="0"/>
        </a:xfrm>
      </p:grpSpPr>
      <p:sp>
        <p:nvSpPr>
          <p:cNvPr id="165" name="Shape 16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66" name="Shape 166"/>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67490673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1"/>
        <p:cNvGrpSpPr/>
        <p:nvPr/>
      </p:nvGrpSpPr>
      <p:grpSpPr>
        <a:xfrm>
          <a:off x="0" y="0"/>
          <a:ext cx="0" cy="0"/>
          <a:chOff x="0" y="0"/>
          <a:chExt cx="0" cy="0"/>
        </a:xfrm>
      </p:grpSpPr>
      <p:sp>
        <p:nvSpPr>
          <p:cNvPr id="172" name="Shape 172"/>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ctr" anchorCtr="0">
            <a:noAutofit/>
          </a:bodyPr>
          <a:lstStyle/>
          <a:p>
            <a:pPr lvl="0">
              <a:spcBef>
                <a:spcPts val="0"/>
              </a:spcBef>
              <a:buNone/>
            </a:pPr>
            <a:endParaRPr/>
          </a:p>
        </p:txBody>
      </p:sp>
      <p:sp>
        <p:nvSpPr>
          <p:cNvPr id="173" name="Shape 17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9418166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
        <p:cNvGrpSpPr/>
        <p:nvPr/>
      </p:nvGrpSpPr>
      <p:grpSpPr>
        <a:xfrm>
          <a:off x="0" y="0"/>
          <a:ext cx="0" cy="0"/>
          <a:chOff x="0" y="0"/>
          <a:chExt cx="0" cy="0"/>
        </a:xfrm>
      </p:grpSpPr>
      <p:sp>
        <p:nvSpPr>
          <p:cNvPr id="45" name="Shape 4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46" name="Shape 46"/>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95704250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9"/>
        <p:cNvGrpSpPr/>
        <p:nvPr/>
      </p:nvGrpSpPr>
      <p:grpSpPr>
        <a:xfrm>
          <a:off x="0" y="0"/>
          <a:ext cx="0" cy="0"/>
          <a:chOff x="0" y="0"/>
          <a:chExt cx="0" cy="0"/>
        </a:xfrm>
      </p:grpSpPr>
      <p:sp>
        <p:nvSpPr>
          <p:cNvPr id="180" name="Shape 18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81" name="Shape 181"/>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055854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6"/>
        <p:cNvGrpSpPr/>
        <p:nvPr/>
      </p:nvGrpSpPr>
      <p:grpSpPr>
        <a:xfrm>
          <a:off x="0" y="0"/>
          <a:ext cx="0" cy="0"/>
          <a:chOff x="0" y="0"/>
          <a:chExt cx="0" cy="0"/>
        </a:xfrm>
      </p:grpSpPr>
      <p:sp>
        <p:nvSpPr>
          <p:cNvPr id="187" name="Shape 187"/>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ctr" anchorCtr="0">
            <a:noAutofit/>
          </a:bodyPr>
          <a:lstStyle/>
          <a:p>
            <a:pPr lvl="0">
              <a:spcBef>
                <a:spcPts val="0"/>
              </a:spcBef>
              <a:buNone/>
            </a:pPr>
            <a:endParaRPr/>
          </a:p>
        </p:txBody>
      </p:sp>
      <p:sp>
        <p:nvSpPr>
          <p:cNvPr id="188" name="Shape 18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36385718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4"/>
        <p:cNvGrpSpPr/>
        <p:nvPr/>
      </p:nvGrpSpPr>
      <p:grpSpPr>
        <a:xfrm>
          <a:off x="0" y="0"/>
          <a:ext cx="0" cy="0"/>
          <a:chOff x="0" y="0"/>
          <a:chExt cx="0" cy="0"/>
        </a:xfrm>
      </p:grpSpPr>
      <p:sp>
        <p:nvSpPr>
          <p:cNvPr id="195" name="Shape 19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96" name="Shape 196"/>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0720979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1"/>
        <p:cNvGrpSpPr/>
        <p:nvPr/>
      </p:nvGrpSpPr>
      <p:grpSpPr>
        <a:xfrm>
          <a:off x="0" y="0"/>
          <a:ext cx="0" cy="0"/>
          <a:chOff x="0" y="0"/>
          <a:chExt cx="0" cy="0"/>
        </a:xfrm>
      </p:grpSpPr>
      <p:sp>
        <p:nvSpPr>
          <p:cNvPr id="202" name="Shape 20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03" name="Shape 203"/>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3626153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8"/>
        <p:cNvGrpSpPr/>
        <p:nvPr/>
      </p:nvGrpSpPr>
      <p:grpSpPr>
        <a:xfrm>
          <a:off x="0" y="0"/>
          <a:ext cx="0" cy="0"/>
          <a:chOff x="0" y="0"/>
          <a:chExt cx="0" cy="0"/>
        </a:xfrm>
      </p:grpSpPr>
      <p:sp>
        <p:nvSpPr>
          <p:cNvPr id="209" name="Shape 20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10" name="Shape 210"/>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93011827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5"/>
        <p:cNvGrpSpPr/>
        <p:nvPr/>
      </p:nvGrpSpPr>
      <p:grpSpPr>
        <a:xfrm>
          <a:off x="0" y="0"/>
          <a:ext cx="0" cy="0"/>
          <a:chOff x="0" y="0"/>
          <a:chExt cx="0" cy="0"/>
        </a:xfrm>
      </p:grpSpPr>
      <p:sp>
        <p:nvSpPr>
          <p:cNvPr id="216" name="Shape 216"/>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ctr" anchorCtr="0">
            <a:noAutofit/>
          </a:bodyPr>
          <a:lstStyle/>
          <a:p>
            <a:pPr lvl="0">
              <a:spcBef>
                <a:spcPts val="0"/>
              </a:spcBef>
              <a:buNone/>
            </a:pPr>
            <a:endParaRPr/>
          </a:p>
        </p:txBody>
      </p:sp>
      <p:sp>
        <p:nvSpPr>
          <p:cNvPr id="217" name="Shape 21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9643141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1"/>
        <p:cNvGrpSpPr/>
        <p:nvPr/>
      </p:nvGrpSpPr>
      <p:grpSpPr>
        <a:xfrm>
          <a:off x="0" y="0"/>
          <a:ext cx="0" cy="0"/>
          <a:chOff x="0" y="0"/>
          <a:chExt cx="0" cy="0"/>
        </a:xfrm>
      </p:grpSpPr>
      <p:sp>
        <p:nvSpPr>
          <p:cNvPr id="52" name="Shape 52"/>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ctr" anchorCtr="0">
            <a:noAutofit/>
          </a:bodyPr>
          <a:lstStyle/>
          <a:p>
            <a:pPr lvl="0">
              <a:spcBef>
                <a:spcPts val="0"/>
              </a:spcBef>
              <a:buNone/>
            </a:pPr>
            <a:endParaRPr/>
          </a:p>
        </p:txBody>
      </p:sp>
      <p:sp>
        <p:nvSpPr>
          <p:cNvPr id="53" name="Shape 5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609159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
        <p:cNvGrpSpPr/>
        <p:nvPr/>
      </p:nvGrpSpPr>
      <p:grpSpPr>
        <a:xfrm>
          <a:off x="0" y="0"/>
          <a:ext cx="0" cy="0"/>
          <a:chOff x="0" y="0"/>
          <a:chExt cx="0" cy="0"/>
        </a:xfrm>
      </p:grpSpPr>
      <p:sp>
        <p:nvSpPr>
          <p:cNvPr id="61" name="Shape 6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2" name="Shape 62"/>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4201491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
        <p:cNvGrpSpPr/>
        <p:nvPr/>
      </p:nvGrpSpPr>
      <p:grpSpPr>
        <a:xfrm>
          <a:off x="0" y="0"/>
          <a:ext cx="0" cy="0"/>
          <a:chOff x="0" y="0"/>
          <a:chExt cx="0" cy="0"/>
        </a:xfrm>
      </p:grpSpPr>
      <p:sp>
        <p:nvSpPr>
          <p:cNvPr id="68" name="Shape 68"/>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ctr" anchorCtr="0">
            <a:noAutofit/>
          </a:bodyPr>
          <a:lstStyle/>
          <a:p>
            <a:pPr lvl="0">
              <a:spcBef>
                <a:spcPts val="0"/>
              </a:spcBef>
              <a:buNone/>
            </a:pPr>
            <a:endParaRPr/>
          </a:p>
        </p:txBody>
      </p:sp>
      <p:sp>
        <p:nvSpPr>
          <p:cNvPr id="69" name="Shape 6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31357852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
        <p:cNvGrpSpPr/>
        <p:nvPr/>
      </p:nvGrpSpPr>
      <p:grpSpPr>
        <a:xfrm>
          <a:off x="0" y="0"/>
          <a:ext cx="0" cy="0"/>
          <a:chOff x="0" y="0"/>
          <a:chExt cx="0" cy="0"/>
        </a:xfrm>
      </p:grpSpPr>
      <p:sp>
        <p:nvSpPr>
          <p:cNvPr id="76" name="Shape 7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7" name="Shape 77"/>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18229448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3"/>
        <p:cNvGrpSpPr/>
        <p:nvPr/>
      </p:nvGrpSpPr>
      <p:grpSpPr>
        <a:xfrm>
          <a:off x="0" y="0"/>
          <a:ext cx="0" cy="0"/>
          <a:chOff x="0" y="0"/>
          <a:chExt cx="0" cy="0"/>
        </a:xfrm>
      </p:grpSpPr>
      <p:sp>
        <p:nvSpPr>
          <p:cNvPr id="84" name="Shape 8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5" name="Shape 85"/>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5713966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Shape 9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2" name="Shape 92"/>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05185739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
        <p:cNvGrpSpPr/>
        <p:nvPr/>
      </p:nvGrpSpPr>
      <p:grpSpPr>
        <a:xfrm>
          <a:off x="0" y="0"/>
          <a:ext cx="0" cy="0"/>
          <a:chOff x="0" y="0"/>
          <a:chExt cx="0" cy="0"/>
        </a:xfrm>
      </p:grpSpPr>
      <p:sp>
        <p:nvSpPr>
          <p:cNvPr id="98" name="Shape 9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9" name="Shape 99"/>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4818220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cSld name="Title Slide">
    <p:spTree>
      <p:nvGrpSpPr>
        <p:cNvPr id="1" name="Shape 11"/>
        <p:cNvGrpSpPr/>
        <p:nvPr/>
      </p:nvGrpSpPr>
      <p:grpSpPr>
        <a:xfrm>
          <a:off x="0" y="0"/>
          <a:ext cx="0" cy="0"/>
          <a:chOff x="0" y="0"/>
          <a:chExt cx="0" cy="0"/>
        </a:xfrm>
      </p:grpSpPr>
      <p:sp>
        <p:nvSpPr>
          <p:cNvPr id="13" name="Shape 13"/>
          <p:cNvSpPr txBox="1">
            <a:spLocks noGrp="1"/>
          </p:cNvSpPr>
          <p:nvPr>
            <p:ph type="ftr" idx="11"/>
          </p:nvPr>
        </p:nvSpPr>
        <p:spPr>
          <a:xfrm>
            <a:off x="472190" y="6139853"/>
            <a:ext cx="7742420" cy="335898"/>
          </a:xfrm>
          <a:prstGeom prst="rect">
            <a:avLst/>
          </a:prstGeom>
          <a:noFill/>
          <a:ln>
            <a:noFill/>
          </a:ln>
        </p:spPr>
        <p:txBody>
          <a:bodyPr wrap="square" lIns="91425" tIns="91425" rIns="91425" bIns="91425" anchor="t" anchorCtr="0"/>
          <a:lstStyle>
            <a:lvl1pPr marL="0" marR="0" lvl="0" indent="0" algn="l" rtl="0">
              <a:spcBef>
                <a:spcPts val="0"/>
              </a:spcBef>
              <a:buNone/>
              <a:defRPr sz="1000" b="0" i="0" u="none" strike="noStrike" cap="none">
                <a:solidFill>
                  <a:schemeClr val="dk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r>
              <a:rPr lang="en-US" smtClean="0"/>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a:p>
        </p:txBody>
      </p:sp>
      <p:sp>
        <p:nvSpPr>
          <p:cNvPr id="14" name="Shape 14"/>
          <p:cNvSpPr txBox="1"/>
          <p:nvPr/>
        </p:nvSpPr>
        <p:spPr>
          <a:xfrm>
            <a:off x="0" y="789677"/>
            <a:ext cx="9144000" cy="709154"/>
          </a:xfrm>
          <a:prstGeom prst="rect">
            <a:avLst/>
          </a:prstGeom>
          <a:noFill/>
          <a:ln>
            <a:noFill/>
          </a:ln>
        </p:spPr>
        <p:txBody>
          <a:bodyPr wrap="square" lIns="91425" tIns="45700" rIns="91425" bIns="45700" anchor="t" anchorCtr="0">
            <a:noAutofit/>
          </a:bodyPr>
          <a:lstStyle/>
          <a:p>
            <a:pPr marL="0" marR="0" lvl="0" indent="0" algn="ctr" rtl="0">
              <a:spcBef>
                <a:spcPts val="0"/>
              </a:spcBef>
              <a:spcAft>
                <a:spcPts val="0"/>
              </a:spcAft>
              <a:buClr>
                <a:srgbClr val="6CB255"/>
              </a:buClr>
              <a:buSzPct val="25000"/>
              <a:buFont typeface="Arial Black"/>
              <a:buNone/>
            </a:pPr>
            <a:r>
              <a:rPr lang="en-US" sz="3500" b="0" i="0" u="none" strike="noStrike" cap="none">
                <a:solidFill>
                  <a:srgbClr val="6CB255"/>
                </a:solidFill>
                <a:latin typeface="Arial Black"/>
                <a:ea typeface="Arial Black"/>
                <a:cs typeface="Arial Black"/>
                <a:sym typeface="Arial Black"/>
              </a:rPr>
              <a:t>COLLEGE PHYSICS</a:t>
            </a:r>
          </a:p>
          <a:p>
            <a:pPr marL="0" marR="0" lvl="0" indent="0" algn="ctr" rtl="0">
              <a:spcBef>
                <a:spcPts val="0"/>
              </a:spcBef>
              <a:spcAft>
                <a:spcPts val="0"/>
              </a:spcAft>
              <a:buClr>
                <a:srgbClr val="6CB255"/>
              </a:buClr>
              <a:buFont typeface="Arial Black"/>
              <a:buNone/>
            </a:pPr>
            <a:endParaRPr sz="1800" b="0" i="0" u="none" strike="noStrike" cap="none">
              <a:solidFill>
                <a:srgbClr val="EAF1DD"/>
              </a:solidFill>
              <a:latin typeface="Arial"/>
              <a:ea typeface="Arial"/>
              <a:cs typeface="Arial"/>
              <a:sym typeface="Arial"/>
            </a:endParaRPr>
          </a:p>
          <a:p>
            <a:pPr marL="0" marR="0" lvl="0" indent="0" algn="ctr" rtl="0">
              <a:spcBef>
                <a:spcPts val="0"/>
              </a:spcBef>
              <a:spcAft>
                <a:spcPts val="0"/>
              </a:spcAft>
              <a:buClr>
                <a:srgbClr val="212F62"/>
              </a:buClr>
              <a:buSzPct val="25000"/>
              <a:buFont typeface="Arial"/>
              <a:buNone/>
            </a:pPr>
            <a:r>
              <a:rPr lang="en-US" sz="2000" b="1" i="0" u="none" strike="noStrike" cap="none">
                <a:solidFill>
                  <a:srgbClr val="212F62"/>
                </a:solidFill>
                <a:latin typeface="Arial"/>
                <a:ea typeface="Arial"/>
                <a:cs typeface="Arial"/>
                <a:sym typeface="Arial"/>
              </a:rPr>
              <a:t>Chapter # Chapter Title</a:t>
            </a:r>
          </a:p>
          <a:p>
            <a:pPr marL="0" marR="0" lvl="0" indent="0" algn="ctr" rtl="0">
              <a:spcBef>
                <a:spcPts val="0"/>
              </a:spcBef>
              <a:buClr>
                <a:schemeClr val="dk1"/>
              </a:buClr>
              <a:buSzPct val="25000"/>
              <a:buFont typeface="Arial"/>
              <a:buNone/>
            </a:pPr>
            <a:r>
              <a:rPr lang="en-US" sz="1600" b="0" i="0" u="none" strike="noStrike" cap="none">
                <a:solidFill>
                  <a:schemeClr val="dk1"/>
                </a:solidFill>
                <a:latin typeface="Arial"/>
                <a:ea typeface="Arial"/>
                <a:cs typeface="Arial"/>
                <a:sym typeface="Arial"/>
              </a:rPr>
              <a:t>PowerPoint Image Slideshow</a:t>
            </a:r>
          </a:p>
        </p:txBody>
      </p:sp>
      <p:pic>
        <p:nvPicPr>
          <p:cNvPr id="15" name="Shape 15" descr="medium_covers_Page_2.png"/>
          <p:cNvPicPr preferRelativeResize="0"/>
          <p:nvPr/>
        </p:nvPicPr>
        <p:blipFill rotWithShape="1">
          <a:blip r:embed="rId2">
            <a:alphaModFix/>
          </a:blip>
          <a:srcRect/>
          <a:stretch/>
        </p:blipFill>
        <p:spPr>
          <a:xfrm>
            <a:off x="3562758" y="2517424"/>
            <a:ext cx="2010682" cy="2603836"/>
          </a:xfrm>
          <a:prstGeom prst="rect">
            <a:avLst/>
          </a:prstGeom>
          <a:noFill/>
          <a:ln>
            <a:noFill/>
          </a:ln>
          <a:effectLst>
            <a:reflection stA="52000" endA="300" endPos="35000" sy="-100000" algn="bl" rotWithShape="0"/>
          </a:effectLst>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cSld name="Title and Content">
    <p:spTree>
      <p:nvGrpSpPr>
        <p:cNvPr id="1" name="Shape 16"/>
        <p:cNvGrpSpPr/>
        <p:nvPr/>
      </p:nvGrpSpPr>
      <p:grpSpPr>
        <a:xfrm>
          <a:off x="0" y="0"/>
          <a:ext cx="0" cy="0"/>
          <a:chOff x="0" y="0"/>
          <a:chExt cx="0" cy="0"/>
        </a:xfrm>
      </p:grpSpPr>
      <p:sp>
        <p:nvSpPr>
          <p:cNvPr id="18" name="Shape 18"/>
          <p:cNvSpPr txBox="1">
            <a:spLocks noGrp="1"/>
          </p:cNvSpPr>
          <p:nvPr>
            <p:ph type="ftr" idx="11"/>
          </p:nvPr>
        </p:nvSpPr>
        <p:spPr>
          <a:xfrm>
            <a:off x="457198" y="6231889"/>
            <a:ext cx="8062913" cy="348793"/>
          </a:xfrm>
          <a:prstGeom prst="rect">
            <a:avLst/>
          </a:prstGeom>
          <a:noFill/>
          <a:ln>
            <a:noFill/>
          </a:ln>
        </p:spPr>
        <p:txBody>
          <a:bodyPr wrap="square" lIns="91425" tIns="91425" rIns="91425" bIns="91425" anchor="t" anchorCtr="0"/>
          <a:lstStyle>
            <a:lvl1pPr marL="0" marR="0" lvl="0" indent="0" algn="l" rtl="0">
              <a:spcBef>
                <a:spcPts val="0"/>
              </a:spcBef>
              <a:buNone/>
              <a:defRPr sz="1000" b="0" i="0" u="none" strike="noStrike" cap="none">
                <a:solidFill>
                  <a:schemeClr val="dk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r>
              <a:rPr lang="en-US" smtClean="0"/>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a:p>
        </p:txBody>
      </p:sp>
      <p:sp>
        <p:nvSpPr>
          <p:cNvPr id="19" name="Shape 19"/>
          <p:cNvSpPr txBox="1">
            <a:spLocks noGrp="1"/>
          </p:cNvSpPr>
          <p:nvPr>
            <p:ph type="sldNum" idx="12"/>
          </p:nvPr>
        </p:nvSpPr>
        <p:spPr>
          <a:xfrm rot="-5400000">
            <a:off x="8044814" y="683895"/>
            <a:ext cx="1315721" cy="365125"/>
          </a:xfrm>
          <a:prstGeom prst="rect">
            <a:avLst/>
          </a:prstGeom>
          <a:noFill/>
          <a:ln>
            <a:noFill/>
          </a:ln>
        </p:spPr>
        <p:txBody>
          <a:bodyPr wrap="square" lIns="91425" tIns="45700" rIns="91425" bIns="45700" anchor="ctr" anchorCtr="0">
            <a:noAutofit/>
          </a:bodyPr>
          <a:lstStyle/>
          <a:p>
            <a:pPr marL="0" marR="0" lvl="0" indent="0" algn="r" rtl="0">
              <a:spcBef>
                <a:spcPts val="0"/>
              </a:spcBef>
              <a:buSzPct val="25000"/>
              <a:buNone/>
            </a:pPr>
            <a:fld id="{00000000-1234-1234-1234-123412341234}" type="slidenum">
              <a:rPr lang="en-US" sz="2400" b="1" i="0" u="none" strike="noStrike" cap="none">
                <a:solidFill>
                  <a:srgbClr val="FFFFFF"/>
                </a:solidFill>
                <a:latin typeface="Arial"/>
                <a:ea typeface="Arial"/>
                <a:cs typeface="Arial"/>
                <a:sym typeface="Arial"/>
              </a:rPr>
              <a:t>‹#›</a:t>
            </a:fld>
            <a:endParaRPr lang="en-US" sz="2400" b="1" i="0" u="none" strike="noStrike" cap="none">
              <a:solidFill>
                <a:srgbClr val="FFFFFF"/>
              </a:solidFill>
              <a:latin typeface="Arial"/>
              <a:ea typeface="Arial"/>
              <a:cs typeface="Arial"/>
              <a:sym typeface="Arial"/>
            </a:endParaRPr>
          </a:p>
        </p:txBody>
      </p:sp>
      <p:sp>
        <p:nvSpPr>
          <p:cNvPr id="20" name="Shape 20"/>
          <p:cNvSpPr txBox="1">
            <a:spLocks noGrp="1"/>
          </p:cNvSpPr>
          <p:nvPr>
            <p:ph type="title"/>
          </p:nvPr>
        </p:nvSpPr>
        <p:spPr>
          <a:xfrm>
            <a:off x="457200" y="241326"/>
            <a:ext cx="8062912" cy="659535"/>
          </a:xfrm>
          <a:prstGeom prst="rect">
            <a:avLst/>
          </a:prstGeom>
          <a:noFill/>
          <a:ln>
            <a:noFill/>
          </a:ln>
        </p:spPr>
        <p:txBody>
          <a:bodyPr wrap="square" lIns="91425" tIns="91425" rIns="91425" bIns="91425" anchor="b" anchorCtr="0"/>
          <a:lstStyle>
            <a:lvl1pPr marL="0" marR="0" lvl="0" indent="0" algn="l" rtl="0">
              <a:spcBef>
                <a:spcPts val="0"/>
              </a:spcBef>
              <a:buClr>
                <a:srgbClr val="6CB255"/>
              </a:buClr>
              <a:buFont typeface="Arial Black"/>
              <a:buNone/>
              <a:defRPr sz="2400" b="0" i="0" u="none" strike="noStrike" cap="none">
                <a:solidFill>
                  <a:srgbClr val="6CB255"/>
                </a:solidFill>
                <a:latin typeface="Arial Black"/>
                <a:ea typeface="Arial Black"/>
                <a:cs typeface="Arial Black"/>
                <a:sym typeface="Arial Black"/>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21" name="Shape 21"/>
          <p:cNvSpPr>
            <a:spLocks noGrp="1"/>
          </p:cNvSpPr>
          <p:nvPr>
            <p:ph type="pic" idx="2"/>
          </p:nvPr>
        </p:nvSpPr>
        <p:spPr>
          <a:xfrm>
            <a:off x="457199" y="1122386"/>
            <a:ext cx="8062913" cy="3500071"/>
          </a:xfrm>
          <a:prstGeom prst="rect">
            <a:avLst/>
          </a:prstGeom>
          <a:noFill/>
          <a:ln>
            <a:noFill/>
          </a:ln>
        </p:spPr>
        <p:txBody>
          <a:bodyPr wrap="square" lIns="91425" tIns="91425" rIns="91425" bIns="91425" anchor="t" anchorCtr="0"/>
          <a:lstStyle>
            <a:lvl1pPr marL="0" marR="0" lvl="0" indent="0" algn="l" rtl="0">
              <a:spcBef>
                <a:spcPts val="400"/>
              </a:spcBef>
              <a:spcAft>
                <a:spcPts val="600"/>
              </a:spcAft>
              <a:buClr>
                <a:srgbClr val="6CB255"/>
              </a:buClr>
              <a:buFont typeface="Arial"/>
              <a:buNone/>
              <a:defRPr sz="2000" b="0" i="0" u="none" strike="noStrike" cap="none">
                <a:solidFill>
                  <a:schemeClr val="dk1"/>
                </a:solidFill>
                <a:latin typeface="Arial"/>
                <a:ea typeface="Arial"/>
                <a:cs typeface="Arial"/>
                <a:sym typeface="Arial"/>
              </a:defRPr>
            </a:lvl1pPr>
            <a:lvl2pPr marL="457200" marR="0" lvl="1" indent="-63500" algn="l" rtl="0">
              <a:spcBef>
                <a:spcPts val="400"/>
              </a:spcBef>
              <a:buClr>
                <a:srgbClr val="6CB255"/>
              </a:buClr>
              <a:buSzPct val="100000"/>
              <a:buFont typeface="Arial"/>
              <a:buChar char="•"/>
              <a:defRPr sz="2000" b="0" i="0" u="none" strike="noStrike" cap="none">
                <a:solidFill>
                  <a:srgbClr val="000000"/>
                </a:solidFill>
                <a:latin typeface="Arial"/>
                <a:ea typeface="Arial"/>
                <a:cs typeface="Arial"/>
                <a:sym typeface="Arial"/>
              </a:defRPr>
            </a:lvl2pPr>
            <a:lvl3pPr marL="1143000" marR="0" lvl="2" indent="-114300" algn="l" rtl="0">
              <a:spcBef>
                <a:spcPts val="360"/>
              </a:spcBef>
              <a:buClr>
                <a:srgbClr val="6CB255"/>
              </a:buClr>
              <a:buSzPct val="100000"/>
              <a:buFont typeface="Arial"/>
              <a:buChar char="•"/>
              <a:defRPr sz="1800" b="0" i="0" u="none" strike="noStrike" cap="none">
                <a:solidFill>
                  <a:srgbClr val="000000"/>
                </a:solidFill>
                <a:latin typeface="Arial"/>
                <a:ea typeface="Arial"/>
                <a:cs typeface="Arial"/>
                <a:sym typeface="Arial"/>
              </a:defRPr>
            </a:lvl3pPr>
            <a:lvl4pPr marL="1600200" marR="0" lvl="3" indent="-114300" algn="l" rtl="0">
              <a:spcBef>
                <a:spcPts val="360"/>
              </a:spcBef>
              <a:buClr>
                <a:srgbClr val="6CB255"/>
              </a:buClr>
              <a:buSzPct val="100000"/>
              <a:buFont typeface="Arial"/>
              <a:buChar char="•"/>
              <a:defRPr sz="1800" b="0" i="0" u="none" strike="noStrike" cap="none">
                <a:solidFill>
                  <a:srgbClr val="000000"/>
                </a:solidFill>
                <a:latin typeface="Arial"/>
                <a:ea typeface="Arial"/>
                <a:cs typeface="Arial"/>
                <a:sym typeface="Arial"/>
              </a:defRPr>
            </a:lvl4pPr>
            <a:lvl5pPr marL="2057400" marR="0" lvl="4" indent="-114300" algn="l" rtl="0">
              <a:spcBef>
                <a:spcPts val="360"/>
              </a:spcBef>
              <a:buClr>
                <a:srgbClr val="6CB255"/>
              </a:buClr>
              <a:buSzPct val="100000"/>
              <a:buFont typeface="Arial"/>
              <a:buChar char="•"/>
              <a:defRPr sz="1800" b="0" i="0" u="none" strike="noStrike" cap="none">
                <a:solidFill>
                  <a:srgbClr val="000000"/>
                </a:solidFill>
                <a:latin typeface="Arial"/>
                <a:ea typeface="Arial"/>
                <a:cs typeface="Arial"/>
                <a:sym typeface="Arial"/>
              </a:defRPr>
            </a:lvl5pPr>
            <a:lvl6pPr marL="2514600" marR="0" lvl="5"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6pPr>
            <a:lvl7pPr marL="2971800" marR="0" lvl="6"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7pPr>
            <a:lvl8pPr marL="3429000" marR="0" lvl="7"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8pPr>
            <a:lvl9pPr marL="3886200" marR="0" lvl="8"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22" name="Shape 22"/>
          <p:cNvSpPr txBox="1">
            <a:spLocks noGrp="1"/>
          </p:cNvSpPr>
          <p:nvPr>
            <p:ph type="body" idx="1"/>
          </p:nvPr>
        </p:nvSpPr>
        <p:spPr>
          <a:xfrm>
            <a:off x="457200" y="4843982"/>
            <a:ext cx="8062912" cy="1166382"/>
          </a:xfrm>
          <a:prstGeom prst="rect">
            <a:avLst/>
          </a:prstGeom>
          <a:noFill/>
          <a:ln>
            <a:noFill/>
          </a:ln>
        </p:spPr>
        <p:txBody>
          <a:bodyPr wrap="square" lIns="91425" tIns="91425" rIns="91425" bIns="91425" anchor="t" anchorCtr="0"/>
          <a:lstStyle>
            <a:lvl1pPr marL="0" marR="0" lvl="0" indent="0" algn="l" rtl="0">
              <a:spcBef>
                <a:spcPts val="400"/>
              </a:spcBef>
              <a:spcAft>
                <a:spcPts val="600"/>
              </a:spcAft>
              <a:buClr>
                <a:srgbClr val="6CB255"/>
              </a:buClr>
              <a:buFont typeface="Arial"/>
              <a:buNone/>
              <a:defRPr sz="2000" b="0" i="0" u="none" strike="noStrike" cap="none">
                <a:solidFill>
                  <a:srgbClr val="000000"/>
                </a:solidFill>
                <a:latin typeface="Arial"/>
                <a:ea typeface="Arial"/>
                <a:cs typeface="Arial"/>
                <a:sym typeface="Arial"/>
              </a:defRPr>
            </a:lvl1pPr>
            <a:lvl2pPr marL="731520" marR="0" lvl="1" indent="-337819" algn="l" rtl="0">
              <a:spcBef>
                <a:spcPts val="400"/>
              </a:spcBef>
              <a:buClr>
                <a:srgbClr val="6CB255"/>
              </a:buClr>
              <a:buSzPct val="100000"/>
              <a:buFont typeface="Arial Black"/>
              <a:buAutoNum type="alphaLcParenR"/>
              <a:defRPr sz="2000" b="0" i="0" u="none" strike="noStrike" cap="none">
                <a:solidFill>
                  <a:schemeClr val="dk1"/>
                </a:solidFill>
                <a:latin typeface="Arial"/>
                <a:ea typeface="Arial"/>
                <a:cs typeface="Arial"/>
                <a:sym typeface="Arial"/>
              </a:defRPr>
            </a:lvl2pPr>
            <a:lvl3pPr marL="1257300" marR="0" lvl="2" indent="-228600" algn="l" rtl="0">
              <a:spcBef>
                <a:spcPts val="360"/>
              </a:spcBef>
              <a:buClr>
                <a:srgbClr val="6CB255"/>
              </a:buClr>
              <a:buSzPct val="100000"/>
              <a:buFont typeface="Arial Black"/>
              <a:buAutoNum type="alphaLcParenR"/>
              <a:defRPr sz="1800" b="0" i="0" u="none" strike="noStrike" cap="none">
                <a:solidFill>
                  <a:schemeClr val="dk1"/>
                </a:solidFill>
                <a:latin typeface="Arial"/>
                <a:ea typeface="Arial"/>
                <a:cs typeface="Arial"/>
                <a:sym typeface="Arial"/>
              </a:defRPr>
            </a:lvl3pPr>
            <a:lvl4pPr marL="1714500" marR="0" lvl="3" indent="-228600" algn="l" rtl="0">
              <a:spcBef>
                <a:spcPts val="360"/>
              </a:spcBef>
              <a:buClr>
                <a:srgbClr val="6CB255"/>
              </a:buClr>
              <a:buSzPct val="100000"/>
              <a:buFont typeface="Arial Black"/>
              <a:buAutoNum type="alphaLcParenR"/>
              <a:defRPr sz="1800" b="0" i="0" u="none" strike="noStrike" cap="none">
                <a:solidFill>
                  <a:schemeClr val="dk1"/>
                </a:solidFill>
                <a:latin typeface="Arial"/>
                <a:ea typeface="Arial"/>
                <a:cs typeface="Arial"/>
                <a:sym typeface="Arial"/>
              </a:defRPr>
            </a:lvl4pPr>
            <a:lvl5pPr marL="2171700" marR="0" lvl="4" indent="-228600" algn="l" rtl="0">
              <a:spcBef>
                <a:spcPts val="360"/>
              </a:spcBef>
              <a:buClr>
                <a:srgbClr val="6CB255"/>
              </a:buClr>
              <a:buSzPct val="100000"/>
              <a:buFont typeface="Arial Black"/>
              <a:buAutoNum type="alphaLcParenR"/>
              <a:defRPr sz="1800" b="0" i="0" u="none" strike="noStrike" cap="none">
                <a:solidFill>
                  <a:schemeClr val="dk1"/>
                </a:solidFill>
                <a:latin typeface="Arial"/>
                <a:ea typeface="Arial"/>
                <a:cs typeface="Arial"/>
                <a:sym typeface="Arial"/>
              </a:defRPr>
            </a:lvl5pPr>
            <a:lvl6pPr marL="2514600" marR="0" lvl="5"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6pPr>
            <a:lvl7pPr marL="2971800" marR="0" lvl="6"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7pPr>
            <a:lvl8pPr marL="3429000" marR="0" lvl="7"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8pPr>
            <a:lvl9pPr marL="3886200" marR="0" lvl="8"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cSld name="Two Content">
    <p:spTree>
      <p:nvGrpSpPr>
        <p:cNvPr id="1" name="Shape 23"/>
        <p:cNvGrpSpPr/>
        <p:nvPr/>
      </p:nvGrpSpPr>
      <p:grpSpPr>
        <a:xfrm>
          <a:off x="0" y="0"/>
          <a:ext cx="0" cy="0"/>
          <a:chOff x="0" y="0"/>
          <a:chExt cx="0" cy="0"/>
        </a:xfrm>
      </p:grpSpPr>
      <p:sp>
        <p:nvSpPr>
          <p:cNvPr id="24" name="Shape 24"/>
          <p:cNvSpPr txBox="1">
            <a:spLocks noGrp="1"/>
          </p:cNvSpPr>
          <p:nvPr>
            <p:ph type="title"/>
          </p:nvPr>
        </p:nvSpPr>
        <p:spPr>
          <a:xfrm>
            <a:off x="457200" y="241326"/>
            <a:ext cx="8062912" cy="659535"/>
          </a:xfrm>
          <a:prstGeom prst="rect">
            <a:avLst/>
          </a:prstGeom>
          <a:noFill/>
          <a:ln>
            <a:noFill/>
          </a:ln>
        </p:spPr>
        <p:txBody>
          <a:bodyPr wrap="square" lIns="91425" tIns="91425" rIns="91425" bIns="91425" anchor="b" anchorCtr="0"/>
          <a:lstStyle>
            <a:lvl1pPr marL="0" marR="0" lvl="0" indent="0" algn="l" rtl="0">
              <a:spcBef>
                <a:spcPts val="0"/>
              </a:spcBef>
              <a:buClr>
                <a:srgbClr val="6CB255"/>
              </a:buClr>
              <a:buFont typeface="Arial Black"/>
              <a:buNone/>
              <a:defRPr sz="2400" b="0" i="0" u="none" strike="noStrike" cap="none">
                <a:solidFill>
                  <a:srgbClr val="6CB255"/>
                </a:solidFill>
                <a:latin typeface="Arial Black"/>
                <a:ea typeface="Arial Black"/>
                <a:cs typeface="Arial Black"/>
                <a:sym typeface="Arial Black"/>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26" name="Shape 26"/>
          <p:cNvSpPr txBox="1">
            <a:spLocks noGrp="1"/>
          </p:cNvSpPr>
          <p:nvPr>
            <p:ph type="ftr" idx="11"/>
          </p:nvPr>
        </p:nvSpPr>
        <p:spPr>
          <a:xfrm>
            <a:off x="457198" y="6058160"/>
            <a:ext cx="8062913" cy="327650"/>
          </a:xfrm>
          <a:prstGeom prst="rect">
            <a:avLst/>
          </a:prstGeom>
          <a:noFill/>
          <a:ln>
            <a:noFill/>
          </a:ln>
        </p:spPr>
        <p:txBody>
          <a:bodyPr wrap="square" lIns="91425" tIns="91425" rIns="91425" bIns="91425" anchor="t" anchorCtr="0"/>
          <a:lstStyle>
            <a:lvl1pPr marL="0" marR="0" lvl="0" indent="0" algn="l" rtl="0">
              <a:spcBef>
                <a:spcPts val="0"/>
              </a:spcBef>
              <a:buNone/>
              <a:defRPr sz="1000" b="0" i="0" u="none" strike="noStrike" cap="none">
                <a:solidFill>
                  <a:schemeClr val="dk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r>
              <a:rPr lang="en-US" smtClean="0"/>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a:p>
        </p:txBody>
      </p:sp>
      <p:sp>
        <p:nvSpPr>
          <p:cNvPr id="27" name="Shape 27"/>
          <p:cNvSpPr txBox="1">
            <a:spLocks noGrp="1"/>
          </p:cNvSpPr>
          <p:nvPr>
            <p:ph type="sldNum" idx="12"/>
          </p:nvPr>
        </p:nvSpPr>
        <p:spPr>
          <a:xfrm rot="-5400000">
            <a:off x="8044814" y="683895"/>
            <a:ext cx="1315721" cy="365125"/>
          </a:xfrm>
          <a:prstGeom prst="rect">
            <a:avLst/>
          </a:prstGeom>
          <a:noFill/>
          <a:ln>
            <a:noFill/>
          </a:ln>
        </p:spPr>
        <p:txBody>
          <a:bodyPr wrap="square" lIns="91425" tIns="45700" rIns="91425" bIns="45700" anchor="ctr" anchorCtr="0">
            <a:noAutofit/>
          </a:bodyPr>
          <a:lstStyle/>
          <a:p>
            <a:pPr marL="0" marR="0" lvl="0" indent="0" algn="r" rtl="0">
              <a:spcBef>
                <a:spcPts val="0"/>
              </a:spcBef>
              <a:buSzPct val="25000"/>
              <a:buNone/>
            </a:pPr>
            <a:fld id="{00000000-1234-1234-1234-123412341234}" type="slidenum">
              <a:rPr lang="en-US" sz="2400" b="1" i="0" u="none" strike="noStrike" cap="none">
                <a:solidFill>
                  <a:srgbClr val="FFFFFF"/>
                </a:solidFill>
                <a:latin typeface="Arial"/>
                <a:ea typeface="Arial"/>
                <a:cs typeface="Arial"/>
                <a:sym typeface="Arial"/>
              </a:rPr>
              <a:t>‹#›</a:t>
            </a:fld>
            <a:endParaRPr lang="en-US" sz="2400" b="1" i="0" u="none" strike="noStrike" cap="none">
              <a:solidFill>
                <a:srgbClr val="FFFFFF"/>
              </a:solidFill>
              <a:latin typeface="Arial"/>
              <a:ea typeface="Arial"/>
              <a:cs typeface="Arial"/>
              <a:sym typeface="Arial"/>
            </a:endParaRPr>
          </a:p>
        </p:txBody>
      </p:sp>
      <p:sp>
        <p:nvSpPr>
          <p:cNvPr id="28" name="Shape 28"/>
          <p:cNvSpPr>
            <a:spLocks noGrp="1"/>
          </p:cNvSpPr>
          <p:nvPr>
            <p:ph type="pic" idx="2"/>
          </p:nvPr>
        </p:nvSpPr>
        <p:spPr>
          <a:xfrm>
            <a:off x="457199" y="1107618"/>
            <a:ext cx="4031619" cy="4607689"/>
          </a:xfrm>
          <a:prstGeom prst="rect">
            <a:avLst/>
          </a:prstGeom>
          <a:noFill/>
          <a:ln>
            <a:noFill/>
          </a:ln>
        </p:spPr>
        <p:txBody>
          <a:bodyPr wrap="square" lIns="91425" tIns="91425" rIns="91425" bIns="91425" anchor="t" anchorCtr="0"/>
          <a:lstStyle>
            <a:lvl1pPr marL="0" marR="0" lvl="0" indent="0" algn="l" rtl="0">
              <a:spcBef>
                <a:spcPts val="400"/>
              </a:spcBef>
              <a:spcAft>
                <a:spcPts val="600"/>
              </a:spcAft>
              <a:buClr>
                <a:srgbClr val="6CB255"/>
              </a:buClr>
              <a:buFont typeface="Arial"/>
              <a:buNone/>
              <a:defRPr sz="2000" b="0" i="0" u="none" strike="noStrike" cap="none">
                <a:solidFill>
                  <a:schemeClr val="dk1"/>
                </a:solidFill>
                <a:latin typeface="Arial"/>
                <a:ea typeface="Arial"/>
                <a:cs typeface="Arial"/>
                <a:sym typeface="Arial"/>
              </a:defRPr>
            </a:lvl1pPr>
            <a:lvl2pPr marL="457200" marR="0" lvl="1" indent="-63500" algn="l" rtl="0">
              <a:spcBef>
                <a:spcPts val="400"/>
              </a:spcBef>
              <a:buClr>
                <a:srgbClr val="6CB255"/>
              </a:buClr>
              <a:buSzPct val="100000"/>
              <a:buFont typeface="Arial"/>
              <a:buChar char="•"/>
              <a:defRPr sz="2000" b="0" i="0" u="none" strike="noStrike" cap="none">
                <a:solidFill>
                  <a:srgbClr val="000000"/>
                </a:solidFill>
                <a:latin typeface="Arial"/>
                <a:ea typeface="Arial"/>
                <a:cs typeface="Arial"/>
                <a:sym typeface="Arial"/>
              </a:defRPr>
            </a:lvl2pPr>
            <a:lvl3pPr marL="1143000" marR="0" lvl="2" indent="-114300" algn="l" rtl="0">
              <a:spcBef>
                <a:spcPts val="360"/>
              </a:spcBef>
              <a:buClr>
                <a:srgbClr val="6CB255"/>
              </a:buClr>
              <a:buSzPct val="100000"/>
              <a:buFont typeface="Arial"/>
              <a:buChar char="•"/>
              <a:defRPr sz="1800" b="0" i="0" u="none" strike="noStrike" cap="none">
                <a:solidFill>
                  <a:srgbClr val="000000"/>
                </a:solidFill>
                <a:latin typeface="Arial"/>
                <a:ea typeface="Arial"/>
                <a:cs typeface="Arial"/>
                <a:sym typeface="Arial"/>
              </a:defRPr>
            </a:lvl3pPr>
            <a:lvl4pPr marL="1600200" marR="0" lvl="3" indent="-114300" algn="l" rtl="0">
              <a:spcBef>
                <a:spcPts val="360"/>
              </a:spcBef>
              <a:buClr>
                <a:srgbClr val="6CB255"/>
              </a:buClr>
              <a:buSzPct val="100000"/>
              <a:buFont typeface="Arial"/>
              <a:buChar char="•"/>
              <a:defRPr sz="1800" b="0" i="0" u="none" strike="noStrike" cap="none">
                <a:solidFill>
                  <a:srgbClr val="000000"/>
                </a:solidFill>
                <a:latin typeface="Arial"/>
                <a:ea typeface="Arial"/>
                <a:cs typeface="Arial"/>
                <a:sym typeface="Arial"/>
              </a:defRPr>
            </a:lvl4pPr>
            <a:lvl5pPr marL="2057400" marR="0" lvl="4" indent="-114300" algn="l" rtl="0">
              <a:spcBef>
                <a:spcPts val="360"/>
              </a:spcBef>
              <a:buClr>
                <a:srgbClr val="6CB255"/>
              </a:buClr>
              <a:buSzPct val="100000"/>
              <a:buFont typeface="Arial"/>
              <a:buChar char="•"/>
              <a:defRPr sz="1800" b="0" i="0" u="none" strike="noStrike" cap="none">
                <a:solidFill>
                  <a:srgbClr val="000000"/>
                </a:solidFill>
                <a:latin typeface="Arial"/>
                <a:ea typeface="Arial"/>
                <a:cs typeface="Arial"/>
                <a:sym typeface="Arial"/>
              </a:defRPr>
            </a:lvl5pPr>
            <a:lvl6pPr marL="2514600" marR="0" lvl="5"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6pPr>
            <a:lvl7pPr marL="2971800" marR="0" lvl="6"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7pPr>
            <a:lvl8pPr marL="3429000" marR="0" lvl="7"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8pPr>
            <a:lvl9pPr marL="3886200" marR="0" lvl="8"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29" name="Shape 29"/>
          <p:cNvSpPr txBox="1">
            <a:spLocks noGrp="1"/>
          </p:cNvSpPr>
          <p:nvPr>
            <p:ph type="body" idx="1"/>
          </p:nvPr>
        </p:nvSpPr>
        <p:spPr>
          <a:xfrm>
            <a:off x="4606925" y="1107618"/>
            <a:ext cx="3913188" cy="4607382"/>
          </a:xfrm>
          <a:prstGeom prst="rect">
            <a:avLst/>
          </a:prstGeom>
          <a:noFill/>
          <a:ln>
            <a:noFill/>
          </a:ln>
        </p:spPr>
        <p:txBody>
          <a:bodyPr wrap="square" lIns="91425" tIns="91425" rIns="91425" bIns="91425" anchor="t" anchorCtr="0"/>
          <a:lstStyle>
            <a:lvl1pPr marL="0" marR="0" lvl="0" indent="0" algn="l" rtl="0">
              <a:spcBef>
                <a:spcPts val="400"/>
              </a:spcBef>
              <a:spcAft>
                <a:spcPts val="600"/>
              </a:spcAft>
              <a:buClr>
                <a:srgbClr val="6CB255"/>
              </a:buClr>
              <a:buFont typeface="Arial"/>
              <a:buNone/>
              <a:defRPr sz="2000" b="0" i="0" u="none" strike="noStrike" cap="none">
                <a:solidFill>
                  <a:srgbClr val="212F62"/>
                </a:solidFill>
                <a:latin typeface="Arial"/>
                <a:ea typeface="Arial"/>
                <a:cs typeface="Arial"/>
                <a:sym typeface="Arial"/>
              </a:defRPr>
            </a:lvl1pPr>
            <a:lvl2pPr marL="731520" marR="0" lvl="1" indent="-337819" algn="l" rtl="0">
              <a:spcBef>
                <a:spcPts val="400"/>
              </a:spcBef>
              <a:buClr>
                <a:srgbClr val="6CB255"/>
              </a:buClr>
              <a:buSzPct val="100000"/>
              <a:buFont typeface="Arial Black"/>
              <a:buAutoNum type="alphaLcParenR"/>
              <a:defRPr sz="2000" b="0" i="0" u="none" strike="noStrike" cap="none">
                <a:solidFill>
                  <a:schemeClr val="dk1"/>
                </a:solidFill>
                <a:latin typeface="Arial"/>
                <a:ea typeface="Arial"/>
                <a:cs typeface="Arial"/>
                <a:sym typeface="Arial"/>
              </a:defRPr>
            </a:lvl2pPr>
            <a:lvl3pPr marL="1257300" marR="0" lvl="2" indent="-228600" algn="l" rtl="0">
              <a:spcBef>
                <a:spcPts val="360"/>
              </a:spcBef>
              <a:buClr>
                <a:srgbClr val="6CB255"/>
              </a:buClr>
              <a:buSzPct val="100000"/>
              <a:buFont typeface="Arial Black"/>
              <a:buAutoNum type="alphaLcParenR"/>
              <a:defRPr sz="1800" b="0" i="0" u="none" strike="noStrike" cap="none">
                <a:solidFill>
                  <a:schemeClr val="dk1"/>
                </a:solidFill>
                <a:latin typeface="Arial"/>
                <a:ea typeface="Arial"/>
                <a:cs typeface="Arial"/>
                <a:sym typeface="Arial"/>
              </a:defRPr>
            </a:lvl3pPr>
            <a:lvl4pPr marL="1714500" marR="0" lvl="3" indent="-228600" algn="l" rtl="0">
              <a:spcBef>
                <a:spcPts val="360"/>
              </a:spcBef>
              <a:buClr>
                <a:srgbClr val="6CB255"/>
              </a:buClr>
              <a:buSzPct val="100000"/>
              <a:buFont typeface="Arial Black"/>
              <a:buAutoNum type="alphaLcParenR"/>
              <a:defRPr sz="1800" b="0" i="0" u="none" strike="noStrike" cap="none">
                <a:solidFill>
                  <a:schemeClr val="dk1"/>
                </a:solidFill>
                <a:latin typeface="Arial"/>
                <a:ea typeface="Arial"/>
                <a:cs typeface="Arial"/>
                <a:sym typeface="Arial"/>
              </a:defRPr>
            </a:lvl4pPr>
            <a:lvl5pPr marL="2171700" marR="0" lvl="4" indent="-228600" algn="l" rtl="0">
              <a:spcBef>
                <a:spcPts val="360"/>
              </a:spcBef>
              <a:buClr>
                <a:srgbClr val="6CB255"/>
              </a:buClr>
              <a:buSzPct val="100000"/>
              <a:buFont typeface="Arial Black"/>
              <a:buAutoNum type="alphaLcParenR"/>
              <a:defRPr sz="1800" b="0" i="0" u="none" strike="noStrike" cap="none">
                <a:solidFill>
                  <a:schemeClr val="dk1"/>
                </a:solidFill>
                <a:latin typeface="Arial"/>
                <a:ea typeface="Arial"/>
                <a:cs typeface="Arial"/>
                <a:sym typeface="Arial"/>
              </a:defRPr>
            </a:lvl5pPr>
            <a:lvl6pPr marL="2514600" marR="0" lvl="5"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6pPr>
            <a:lvl7pPr marL="2971800" marR="0" lvl="6"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7pPr>
            <a:lvl8pPr marL="3429000" marR="0" lvl="7"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8pPr>
            <a:lvl9pPr marL="3886200" marR="0" lvl="8"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cSld name="Content with Caption">
    <p:spTree>
      <p:nvGrpSpPr>
        <p:cNvPr id="1" name="Shape 30"/>
        <p:cNvGrpSpPr/>
        <p:nvPr/>
      </p:nvGrpSpPr>
      <p:grpSpPr>
        <a:xfrm>
          <a:off x="0" y="0"/>
          <a:ext cx="0" cy="0"/>
          <a:chOff x="0" y="0"/>
          <a:chExt cx="0" cy="0"/>
        </a:xfrm>
      </p:grpSpPr>
      <p:sp>
        <p:nvSpPr>
          <p:cNvPr id="31" name="Shape 31"/>
          <p:cNvSpPr txBox="1">
            <a:spLocks noGrp="1"/>
          </p:cNvSpPr>
          <p:nvPr>
            <p:ph type="body" idx="1"/>
          </p:nvPr>
        </p:nvSpPr>
        <p:spPr>
          <a:xfrm>
            <a:off x="3575050" y="1600200"/>
            <a:ext cx="5111750" cy="4480560"/>
          </a:xfrm>
          <a:prstGeom prst="rect">
            <a:avLst/>
          </a:prstGeom>
          <a:noFill/>
          <a:ln>
            <a:noFill/>
          </a:ln>
        </p:spPr>
        <p:txBody>
          <a:bodyPr wrap="square" lIns="91425" tIns="91425" rIns="91425" bIns="91425" anchor="t" anchorCtr="0"/>
          <a:lstStyle>
            <a:lvl1pPr marL="0" marR="0" lvl="0" indent="0" algn="l" rtl="0">
              <a:spcBef>
                <a:spcPts val="640"/>
              </a:spcBef>
              <a:spcAft>
                <a:spcPts val="600"/>
              </a:spcAft>
              <a:buClr>
                <a:srgbClr val="6CB255"/>
              </a:buClr>
              <a:buFont typeface="Arial"/>
              <a:buNone/>
              <a:defRPr sz="3200" b="0" i="0" u="none" strike="noStrike" cap="none">
                <a:solidFill>
                  <a:schemeClr val="dk1"/>
                </a:solidFill>
                <a:latin typeface="Arial"/>
                <a:ea typeface="Arial"/>
                <a:cs typeface="Arial"/>
                <a:sym typeface="Arial"/>
              </a:defRPr>
            </a:lvl1pPr>
            <a:lvl2pPr marL="788670" marR="0" lvl="1" indent="-344169" algn="l" rtl="0">
              <a:spcBef>
                <a:spcPts val="560"/>
              </a:spcBef>
              <a:buClr>
                <a:srgbClr val="6CB255"/>
              </a:buClr>
              <a:buSzPct val="100000"/>
              <a:buFont typeface="Arial Black"/>
              <a:buAutoNum type="alphaLcParenR"/>
              <a:defRPr sz="2800" b="0" i="0" u="none" strike="noStrike" cap="none">
                <a:solidFill>
                  <a:srgbClr val="000000"/>
                </a:solidFill>
                <a:latin typeface="Arial"/>
                <a:ea typeface="Arial"/>
                <a:cs typeface="Arial"/>
                <a:sym typeface="Arial"/>
              </a:defRPr>
            </a:lvl2pPr>
            <a:lvl3pPr marL="1371600" marR="0" lvl="2" indent="-304800" algn="l" rtl="0">
              <a:spcBef>
                <a:spcPts val="480"/>
              </a:spcBef>
              <a:buClr>
                <a:srgbClr val="6CB255"/>
              </a:buClr>
              <a:buSzPct val="100000"/>
              <a:buFont typeface="Arial Black"/>
              <a:buAutoNum type="alphaLcParenR"/>
              <a:defRPr sz="2400" b="0" i="0" u="none" strike="noStrike" cap="none">
                <a:solidFill>
                  <a:srgbClr val="000000"/>
                </a:solidFill>
                <a:latin typeface="Arial"/>
                <a:ea typeface="Arial"/>
                <a:cs typeface="Arial"/>
                <a:sym typeface="Arial"/>
              </a:defRPr>
            </a:lvl3pPr>
            <a:lvl4pPr marL="1828800" marR="0" lvl="3" indent="-330200" algn="l" rtl="0">
              <a:spcBef>
                <a:spcPts val="400"/>
              </a:spcBef>
              <a:buClr>
                <a:srgbClr val="6CB255"/>
              </a:buClr>
              <a:buSzPct val="100000"/>
              <a:buFont typeface="Arial Black"/>
              <a:buAutoNum type="alphaLcParenR"/>
              <a:defRPr sz="2000" b="0" i="0" u="none" strike="noStrike" cap="none">
                <a:solidFill>
                  <a:srgbClr val="000000"/>
                </a:solidFill>
                <a:latin typeface="Arial"/>
                <a:ea typeface="Arial"/>
                <a:cs typeface="Arial"/>
                <a:sym typeface="Arial"/>
              </a:defRPr>
            </a:lvl4pPr>
            <a:lvl5pPr marL="2286000" marR="0" lvl="4" indent="-330200" algn="l" rtl="0">
              <a:spcBef>
                <a:spcPts val="400"/>
              </a:spcBef>
              <a:buClr>
                <a:srgbClr val="6CB255"/>
              </a:buClr>
              <a:buSzPct val="100000"/>
              <a:buFont typeface="Arial Black"/>
              <a:buAutoNum type="alphaLcParenR"/>
              <a:defRPr sz="2000" b="0" i="0" u="none" strike="noStrike" cap="none">
                <a:solidFill>
                  <a:srgbClr val="000000"/>
                </a:solidFill>
                <a:latin typeface="Arial"/>
                <a:ea typeface="Arial"/>
                <a:cs typeface="Arial"/>
                <a:sym typeface="Arial"/>
              </a:defRPr>
            </a:lvl5pPr>
            <a:lvl6pPr marL="2514600" marR="0" lvl="5" indent="-101600" algn="l" rtl="0">
              <a:spcBef>
                <a:spcPts val="400"/>
              </a:spcBef>
              <a:buClr>
                <a:schemeClr val="dk2"/>
              </a:buClr>
              <a:buSzPct val="100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buClr>
                <a:schemeClr val="dk2"/>
              </a:buClr>
              <a:buSzPct val="100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buClr>
                <a:schemeClr val="dk2"/>
              </a:buClr>
              <a:buSzPct val="100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buClr>
                <a:schemeClr val="dk2"/>
              </a:buClr>
              <a:buSzPct val="100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32" name="Shape 32"/>
          <p:cNvSpPr txBox="1">
            <a:spLocks noGrp="1"/>
          </p:cNvSpPr>
          <p:nvPr>
            <p:ph type="body" idx="2"/>
          </p:nvPr>
        </p:nvSpPr>
        <p:spPr>
          <a:xfrm>
            <a:off x="457200" y="1600200"/>
            <a:ext cx="3008313" cy="4480560"/>
          </a:xfrm>
          <a:prstGeom prst="rect">
            <a:avLst/>
          </a:prstGeom>
          <a:noFill/>
          <a:ln>
            <a:noFill/>
          </a:ln>
        </p:spPr>
        <p:txBody>
          <a:bodyPr wrap="square" lIns="91425" tIns="91425" rIns="91425" bIns="91425" anchor="t" anchorCtr="0"/>
          <a:lstStyle>
            <a:lvl1pPr marL="0" marR="0" lvl="0" indent="0" algn="l" rtl="0">
              <a:spcBef>
                <a:spcPts val="320"/>
              </a:spcBef>
              <a:spcAft>
                <a:spcPts val="600"/>
              </a:spcAft>
              <a:buClr>
                <a:srgbClr val="6CB255"/>
              </a:buClr>
              <a:buFont typeface="Arial"/>
              <a:buNone/>
              <a:defRPr sz="1600" b="0" i="0" u="none" strike="noStrike" cap="none">
                <a:solidFill>
                  <a:schemeClr val="dk1"/>
                </a:solidFill>
                <a:latin typeface="Arial"/>
                <a:ea typeface="Arial"/>
                <a:cs typeface="Arial"/>
                <a:sym typeface="Arial"/>
              </a:defRPr>
            </a:lvl1pPr>
            <a:lvl2pPr marL="457200" marR="0" lvl="1" indent="0" algn="l" rtl="0">
              <a:spcBef>
                <a:spcPts val="240"/>
              </a:spcBef>
              <a:buClr>
                <a:srgbClr val="6CB255"/>
              </a:buClr>
              <a:buFont typeface="Arial"/>
              <a:buNone/>
              <a:defRPr sz="1200" b="0" i="0" u="none" strike="noStrike" cap="none">
                <a:solidFill>
                  <a:srgbClr val="000000"/>
                </a:solidFill>
                <a:latin typeface="Arial"/>
                <a:ea typeface="Arial"/>
                <a:cs typeface="Arial"/>
                <a:sym typeface="Arial"/>
              </a:defRPr>
            </a:lvl2pPr>
            <a:lvl3pPr marL="914400" marR="0" lvl="2" indent="0" algn="l" rtl="0">
              <a:spcBef>
                <a:spcPts val="200"/>
              </a:spcBef>
              <a:buClr>
                <a:srgbClr val="6CB255"/>
              </a:buClr>
              <a:buFont typeface="Arial"/>
              <a:buNone/>
              <a:defRPr sz="1000" b="0" i="0" u="none" strike="noStrike" cap="none">
                <a:solidFill>
                  <a:srgbClr val="000000"/>
                </a:solidFill>
                <a:latin typeface="Arial"/>
                <a:ea typeface="Arial"/>
                <a:cs typeface="Arial"/>
                <a:sym typeface="Arial"/>
              </a:defRPr>
            </a:lvl3pPr>
            <a:lvl4pPr marL="1371600" marR="0" lvl="3" indent="0" algn="l" rtl="0">
              <a:spcBef>
                <a:spcPts val="180"/>
              </a:spcBef>
              <a:buClr>
                <a:srgbClr val="6CB255"/>
              </a:buClr>
              <a:buFont typeface="Arial"/>
              <a:buNone/>
              <a:defRPr sz="900" b="0" i="0" u="none" strike="noStrike" cap="none">
                <a:solidFill>
                  <a:srgbClr val="000000"/>
                </a:solidFill>
                <a:latin typeface="Arial"/>
                <a:ea typeface="Arial"/>
                <a:cs typeface="Arial"/>
                <a:sym typeface="Arial"/>
              </a:defRPr>
            </a:lvl4pPr>
            <a:lvl5pPr marL="1828800" marR="0" lvl="4" indent="0" algn="l" rtl="0">
              <a:spcBef>
                <a:spcPts val="180"/>
              </a:spcBef>
              <a:buClr>
                <a:srgbClr val="6CB255"/>
              </a:buClr>
              <a:buFont typeface="Arial"/>
              <a:buNone/>
              <a:defRPr sz="900" b="0" i="0" u="none" strike="noStrike" cap="none">
                <a:solidFill>
                  <a:srgbClr val="000000"/>
                </a:solidFill>
                <a:latin typeface="Arial"/>
                <a:ea typeface="Arial"/>
                <a:cs typeface="Arial"/>
                <a:sym typeface="Arial"/>
              </a:defRPr>
            </a:lvl5pPr>
            <a:lvl6pPr marL="2286000" marR="0" lvl="5" indent="0" algn="l" rtl="0">
              <a:spcBef>
                <a:spcPts val="180"/>
              </a:spcBef>
              <a:buClr>
                <a:schemeClr val="dk2"/>
              </a:buClr>
              <a:buFont typeface="Arial"/>
              <a:buNone/>
              <a:defRPr sz="900" b="0" i="0" u="none" strike="noStrike" cap="none">
                <a:solidFill>
                  <a:schemeClr val="dk1"/>
                </a:solidFill>
                <a:latin typeface="Arial"/>
                <a:ea typeface="Arial"/>
                <a:cs typeface="Arial"/>
                <a:sym typeface="Arial"/>
              </a:defRPr>
            </a:lvl6pPr>
            <a:lvl7pPr marL="2743200" marR="0" lvl="6" indent="0" algn="l" rtl="0">
              <a:spcBef>
                <a:spcPts val="180"/>
              </a:spcBef>
              <a:buClr>
                <a:schemeClr val="dk2"/>
              </a:buClr>
              <a:buFont typeface="Arial"/>
              <a:buNone/>
              <a:defRPr sz="900" b="0" i="0" u="none" strike="noStrike" cap="none">
                <a:solidFill>
                  <a:schemeClr val="dk1"/>
                </a:solidFill>
                <a:latin typeface="Arial"/>
                <a:ea typeface="Arial"/>
                <a:cs typeface="Arial"/>
                <a:sym typeface="Arial"/>
              </a:defRPr>
            </a:lvl7pPr>
            <a:lvl8pPr marL="3200400" marR="0" lvl="7" indent="0" algn="l" rtl="0">
              <a:spcBef>
                <a:spcPts val="180"/>
              </a:spcBef>
              <a:buClr>
                <a:schemeClr val="dk2"/>
              </a:buClr>
              <a:buFont typeface="Arial"/>
              <a:buNone/>
              <a:defRPr sz="900" b="0" i="0" u="none" strike="noStrike" cap="none">
                <a:solidFill>
                  <a:schemeClr val="dk1"/>
                </a:solidFill>
                <a:latin typeface="Arial"/>
                <a:ea typeface="Arial"/>
                <a:cs typeface="Arial"/>
                <a:sym typeface="Arial"/>
              </a:defRPr>
            </a:lvl8pPr>
            <a:lvl9pPr marL="3657600" marR="0" lvl="8" indent="0" algn="l" rtl="0">
              <a:spcBef>
                <a:spcPts val="180"/>
              </a:spcBef>
              <a:buClr>
                <a:schemeClr val="dk2"/>
              </a:buClr>
              <a:buFont typeface="Arial"/>
              <a:buNone/>
              <a:defRPr sz="900" b="0" i="0" u="none" strike="noStrike" cap="none">
                <a:solidFill>
                  <a:schemeClr val="dk1"/>
                </a:solidFill>
                <a:latin typeface="Arial"/>
                <a:ea typeface="Arial"/>
                <a:cs typeface="Arial"/>
                <a:sym typeface="Arial"/>
              </a:defRPr>
            </a:lvl9pPr>
          </a:lstStyle>
          <a:p>
            <a:endParaRPr/>
          </a:p>
        </p:txBody>
      </p:sp>
      <p:sp>
        <p:nvSpPr>
          <p:cNvPr id="34" name="Shape 34"/>
          <p:cNvSpPr txBox="1">
            <a:spLocks noGrp="1"/>
          </p:cNvSpPr>
          <p:nvPr>
            <p:ph type="ftr" idx="11"/>
          </p:nvPr>
        </p:nvSpPr>
        <p:spPr>
          <a:xfrm>
            <a:off x="457200" y="6156642"/>
            <a:ext cx="8229600" cy="364079"/>
          </a:xfrm>
          <a:prstGeom prst="rect">
            <a:avLst/>
          </a:prstGeom>
          <a:noFill/>
          <a:ln>
            <a:noFill/>
          </a:ln>
        </p:spPr>
        <p:txBody>
          <a:bodyPr wrap="square" lIns="91425" tIns="91425" rIns="91425" bIns="91425" anchor="t" anchorCtr="0"/>
          <a:lstStyle>
            <a:lvl1pPr marL="0" marR="0" lvl="0" indent="0" algn="l" rtl="0">
              <a:spcBef>
                <a:spcPts val="0"/>
              </a:spcBef>
              <a:buNone/>
              <a:defRPr sz="1000" b="0" i="0" u="none" strike="noStrike" cap="none">
                <a:solidFill>
                  <a:schemeClr val="dk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r>
              <a:rPr lang="en-US" smtClean="0"/>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a:p>
        </p:txBody>
      </p:sp>
      <p:sp>
        <p:nvSpPr>
          <p:cNvPr id="35" name="Shape 35"/>
          <p:cNvSpPr txBox="1">
            <a:spLocks noGrp="1"/>
          </p:cNvSpPr>
          <p:nvPr>
            <p:ph type="sldNum" idx="12"/>
          </p:nvPr>
        </p:nvSpPr>
        <p:spPr>
          <a:xfrm rot="-5400000">
            <a:off x="8044814" y="683895"/>
            <a:ext cx="1315721" cy="365125"/>
          </a:xfrm>
          <a:prstGeom prst="rect">
            <a:avLst/>
          </a:prstGeom>
          <a:noFill/>
          <a:ln>
            <a:noFill/>
          </a:ln>
        </p:spPr>
        <p:txBody>
          <a:bodyPr wrap="square" lIns="91425" tIns="45700" rIns="91425" bIns="45700" anchor="ctr" anchorCtr="0">
            <a:noAutofit/>
          </a:bodyPr>
          <a:lstStyle/>
          <a:p>
            <a:pPr marL="0" marR="0" lvl="0" indent="0" algn="r" rtl="0">
              <a:spcBef>
                <a:spcPts val="0"/>
              </a:spcBef>
              <a:buSzPct val="25000"/>
              <a:buNone/>
            </a:pPr>
            <a:fld id="{00000000-1234-1234-1234-123412341234}" type="slidenum">
              <a:rPr lang="en-US" sz="2400" b="1" i="0" u="none" strike="noStrike" cap="none">
                <a:solidFill>
                  <a:srgbClr val="FFFFFF"/>
                </a:solidFill>
                <a:latin typeface="Arial"/>
                <a:ea typeface="Arial"/>
                <a:cs typeface="Arial"/>
                <a:sym typeface="Arial"/>
              </a:rPr>
              <a:t>‹#›</a:t>
            </a:fld>
            <a:endParaRPr lang="en-US" sz="2400" b="1" i="0" u="none" strike="noStrike" cap="none">
              <a:solidFill>
                <a:srgbClr val="FFFFFF"/>
              </a:solidFill>
              <a:latin typeface="Arial"/>
              <a:ea typeface="Arial"/>
              <a:cs typeface="Arial"/>
              <a:sym typeface="Arial"/>
            </a:endParaRPr>
          </a:p>
        </p:txBody>
      </p:sp>
      <p:sp>
        <p:nvSpPr>
          <p:cNvPr id="36" name="Shape 36"/>
          <p:cNvSpPr txBox="1">
            <a:spLocks noGrp="1"/>
          </p:cNvSpPr>
          <p:nvPr>
            <p:ph type="title"/>
          </p:nvPr>
        </p:nvSpPr>
        <p:spPr>
          <a:xfrm>
            <a:off x="457200" y="241326"/>
            <a:ext cx="8062912" cy="659535"/>
          </a:xfrm>
          <a:prstGeom prst="rect">
            <a:avLst/>
          </a:prstGeom>
          <a:noFill/>
          <a:ln>
            <a:noFill/>
          </a:ln>
        </p:spPr>
        <p:txBody>
          <a:bodyPr wrap="square" lIns="91425" tIns="91425" rIns="91425" bIns="91425" anchor="b" anchorCtr="0"/>
          <a:lstStyle>
            <a:lvl1pPr marL="0" marR="0" lvl="0" indent="0" algn="l" rtl="0">
              <a:spcBef>
                <a:spcPts val="0"/>
              </a:spcBef>
              <a:buClr>
                <a:srgbClr val="6CB255"/>
              </a:buClr>
              <a:buFont typeface="Arial Black"/>
              <a:buNone/>
              <a:defRPr sz="2400" b="0" i="0" u="none" strike="noStrike" cap="none">
                <a:solidFill>
                  <a:srgbClr val="6CB255"/>
                </a:solidFill>
                <a:latin typeface="Arial Black"/>
                <a:ea typeface="Arial Black"/>
                <a:cs typeface="Arial Black"/>
                <a:sym typeface="Arial Black"/>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theme" Target="../theme/theme1.xml"/><Relationship Id="rId6" Type="http://schemas.openxmlformats.org/officeDocument/2006/relationships/image" Target="../media/image1.jpg"/><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6">
            <a:alphaModFix/>
          </a:blip>
          <a:stretch>
            <a:fillRect/>
          </a:stretch>
        </a:blip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457200" y="152718"/>
            <a:ext cx="5791200" cy="1371600"/>
          </a:xfrm>
          <a:prstGeom prst="rect">
            <a:avLst/>
          </a:prstGeom>
          <a:noFill/>
          <a:ln>
            <a:noFill/>
          </a:ln>
        </p:spPr>
        <p:txBody>
          <a:bodyPr wrap="square" lIns="91425" tIns="91425" rIns="91425" bIns="91425" anchor="b" anchorCtr="0"/>
          <a:lstStyle>
            <a:lvl1pPr marL="0" marR="0" lvl="0" indent="0" algn="l" rtl="0">
              <a:spcBef>
                <a:spcPts val="0"/>
              </a:spcBef>
              <a:buClr>
                <a:srgbClr val="6CB255"/>
              </a:buClr>
              <a:buFont typeface="Arial Black"/>
              <a:buNone/>
              <a:defRPr sz="2400" b="0" i="0" u="none" strike="noStrike" cap="none">
                <a:solidFill>
                  <a:srgbClr val="6CB255"/>
                </a:solidFill>
                <a:latin typeface="Arial Black"/>
                <a:ea typeface="Arial Black"/>
                <a:cs typeface="Arial Black"/>
                <a:sym typeface="Arial Black"/>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7" name="Shape 7"/>
          <p:cNvSpPr txBox="1">
            <a:spLocks noGrp="1"/>
          </p:cNvSpPr>
          <p:nvPr>
            <p:ph type="body" idx="1"/>
          </p:nvPr>
        </p:nvSpPr>
        <p:spPr>
          <a:xfrm>
            <a:off x="457200" y="1752600"/>
            <a:ext cx="7620000" cy="4373563"/>
          </a:xfrm>
          <a:prstGeom prst="rect">
            <a:avLst/>
          </a:prstGeom>
          <a:noFill/>
          <a:ln>
            <a:noFill/>
          </a:ln>
        </p:spPr>
        <p:txBody>
          <a:bodyPr wrap="square" lIns="91425" tIns="91425" rIns="91425" bIns="91425" anchor="t" anchorCtr="0"/>
          <a:lstStyle>
            <a:lvl1pPr marL="0" marR="0" lvl="0" indent="0" algn="l" rtl="0">
              <a:spcBef>
                <a:spcPts val="400"/>
              </a:spcBef>
              <a:spcAft>
                <a:spcPts val="600"/>
              </a:spcAft>
              <a:buClr>
                <a:srgbClr val="6CB255"/>
              </a:buClr>
              <a:buFont typeface="Arial"/>
              <a:buChar char="●"/>
              <a:defRPr sz="2000" b="0" i="0" u="none" strike="noStrike" cap="none">
                <a:solidFill>
                  <a:schemeClr val="dk1"/>
                </a:solidFill>
                <a:latin typeface="Arial"/>
                <a:ea typeface="Arial"/>
                <a:cs typeface="Arial"/>
                <a:sym typeface="Arial"/>
              </a:defRPr>
            </a:lvl1pPr>
            <a:lvl2pPr marL="457200" marR="0" lvl="1" indent="-63500" algn="l" rtl="0">
              <a:spcBef>
                <a:spcPts val="400"/>
              </a:spcBef>
              <a:buClr>
                <a:srgbClr val="6CB255"/>
              </a:buClr>
              <a:buSzPct val="100000"/>
              <a:buFont typeface="Arial"/>
              <a:buChar char="•"/>
              <a:defRPr sz="2000" b="0" i="0" u="none" strike="noStrike" cap="none">
                <a:solidFill>
                  <a:srgbClr val="000000"/>
                </a:solidFill>
                <a:latin typeface="Arial"/>
                <a:ea typeface="Arial"/>
                <a:cs typeface="Arial"/>
                <a:sym typeface="Arial"/>
              </a:defRPr>
            </a:lvl2pPr>
            <a:lvl3pPr marL="1143000" marR="0" lvl="2" indent="-114300" algn="l" rtl="0">
              <a:spcBef>
                <a:spcPts val="360"/>
              </a:spcBef>
              <a:buClr>
                <a:srgbClr val="6CB255"/>
              </a:buClr>
              <a:buSzPct val="100000"/>
              <a:buFont typeface="Arial"/>
              <a:buChar char="•"/>
              <a:defRPr sz="1800" b="0" i="0" u="none" strike="noStrike" cap="none">
                <a:solidFill>
                  <a:srgbClr val="000000"/>
                </a:solidFill>
                <a:latin typeface="Arial"/>
                <a:ea typeface="Arial"/>
                <a:cs typeface="Arial"/>
                <a:sym typeface="Arial"/>
              </a:defRPr>
            </a:lvl3pPr>
            <a:lvl4pPr marL="1600200" marR="0" lvl="3" indent="-114300" algn="l" rtl="0">
              <a:spcBef>
                <a:spcPts val="360"/>
              </a:spcBef>
              <a:buClr>
                <a:srgbClr val="6CB255"/>
              </a:buClr>
              <a:buSzPct val="100000"/>
              <a:buFont typeface="Arial"/>
              <a:buChar char="•"/>
              <a:defRPr sz="1800" b="0" i="0" u="none" strike="noStrike" cap="none">
                <a:solidFill>
                  <a:srgbClr val="000000"/>
                </a:solidFill>
                <a:latin typeface="Arial"/>
                <a:ea typeface="Arial"/>
                <a:cs typeface="Arial"/>
                <a:sym typeface="Arial"/>
              </a:defRPr>
            </a:lvl4pPr>
            <a:lvl5pPr marL="2057400" marR="0" lvl="4" indent="-114300" algn="l" rtl="0">
              <a:spcBef>
                <a:spcPts val="360"/>
              </a:spcBef>
              <a:buClr>
                <a:srgbClr val="6CB255"/>
              </a:buClr>
              <a:buSzPct val="100000"/>
              <a:buFont typeface="Arial"/>
              <a:buChar char="•"/>
              <a:defRPr sz="1800" b="0" i="0" u="none" strike="noStrike" cap="none">
                <a:solidFill>
                  <a:srgbClr val="000000"/>
                </a:solidFill>
                <a:latin typeface="Arial"/>
                <a:ea typeface="Arial"/>
                <a:cs typeface="Arial"/>
                <a:sym typeface="Arial"/>
              </a:defRPr>
            </a:lvl5pPr>
            <a:lvl6pPr marL="2514600" marR="0" lvl="5"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6pPr>
            <a:lvl7pPr marL="2971800" marR="0" lvl="6"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7pPr>
            <a:lvl8pPr marL="3429000" marR="0" lvl="7"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8pPr>
            <a:lvl9pPr marL="3886200" marR="0" lvl="8"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9" name="Shape 9"/>
          <p:cNvSpPr txBox="1">
            <a:spLocks noGrp="1"/>
          </p:cNvSpPr>
          <p:nvPr>
            <p:ph type="ftr" idx="11"/>
          </p:nvPr>
        </p:nvSpPr>
        <p:spPr>
          <a:xfrm>
            <a:off x="457200" y="6238045"/>
            <a:ext cx="7620000" cy="447568"/>
          </a:xfrm>
          <a:prstGeom prst="rect">
            <a:avLst/>
          </a:prstGeom>
          <a:noFill/>
          <a:ln>
            <a:noFill/>
          </a:ln>
        </p:spPr>
        <p:txBody>
          <a:bodyPr wrap="square" lIns="91425" tIns="91425" rIns="91425" bIns="91425" anchor="t" anchorCtr="0"/>
          <a:lstStyle>
            <a:lvl1pPr marL="0" marR="0" lvl="0" indent="0" algn="l" rtl="0">
              <a:spcBef>
                <a:spcPts val="0"/>
              </a:spcBef>
              <a:buNone/>
              <a:defRPr sz="1000" b="0" i="0" u="none" strike="noStrike" cap="none">
                <a:solidFill>
                  <a:schemeClr val="dk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r>
              <a:rPr lang="en-US" smtClean="0"/>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a:p>
        </p:txBody>
      </p:sp>
      <p:sp>
        <p:nvSpPr>
          <p:cNvPr id="10" name="Shape 10"/>
          <p:cNvSpPr txBox="1">
            <a:spLocks noGrp="1"/>
          </p:cNvSpPr>
          <p:nvPr>
            <p:ph type="sldNum" idx="12"/>
          </p:nvPr>
        </p:nvSpPr>
        <p:spPr>
          <a:xfrm rot="-5400000">
            <a:off x="8044814" y="683895"/>
            <a:ext cx="1315721" cy="365125"/>
          </a:xfrm>
          <a:prstGeom prst="rect">
            <a:avLst/>
          </a:prstGeom>
          <a:noFill/>
          <a:ln>
            <a:noFill/>
          </a:ln>
        </p:spPr>
        <p:txBody>
          <a:bodyPr wrap="square" lIns="91425" tIns="45700" rIns="91425" bIns="45700" anchor="ctr" anchorCtr="0">
            <a:noAutofit/>
          </a:bodyPr>
          <a:lstStyle/>
          <a:p>
            <a:pPr marL="0" marR="0" lvl="0" indent="0" algn="r" rtl="0">
              <a:spcBef>
                <a:spcPts val="0"/>
              </a:spcBef>
              <a:buSzPct val="25000"/>
              <a:buNone/>
            </a:pPr>
            <a:fld id="{00000000-1234-1234-1234-123412341234}" type="slidenum">
              <a:rPr lang="en-US" sz="2400" b="1" i="0" u="none" strike="noStrike" cap="none">
                <a:solidFill>
                  <a:srgbClr val="FFFFFF"/>
                </a:solidFill>
                <a:latin typeface="Arial"/>
                <a:ea typeface="Arial"/>
                <a:cs typeface="Arial"/>
                <a:sym typeface="Arial"/>
              </a:rPr>
              <a:t>‹#›</a:t>
            </a:fld>
            <a:endParaRPr lang="en-US" sz="2400" b="1" i="0" u="none" strike="noStrike" cap="none">
              <a:solidFill>
                <a:srgbClr val="FFFFFF"/>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Lst>
  <p:hf sldNum="0" hd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4" Type="http://schemas.openxmlformats.org/officeDocument/2006/relationships/image" Target="../media/image4.jpg"/><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image" Target="../media/image7.jp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 Id="rId3" Type="http://schemas.openxmlformats.org/officeDocument/2006/relationships/image" Target="../media/image7.jp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 Id="rId3" Type="http://schemas.openxmlformats.org/officeDocument/2006/relationships/image" Target="../media/image7.jp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 Id="rId3" Type="http://schemas.openxmlformats.org/officeDocument/2006/relationships/image" Target="../media/image8.jp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 Id="rId3" Type="http://schemas.openxmlformats.org/officeDocument/2006/relationships/image" Target="../media/image9.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 Id="rId3" Type="http://schemas.openxmlformats.org/officeDocument/2006/relationships/image" Target="../media/image10.jp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5.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6.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6.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Shape 40"/>
        <p:cNvGrpSpPr/>
        <p:nvPr/>
      </p:nvGrpSpPr>
      <p:grpSpPr>
        <a:xfrm>
          <a:off x="0" y="0"/>
          <a:ext cx="0" cy="0"/>
          <a:chOff x="0" y="0"/>
          <a:chExt cx="0" cy="0"/>
        </a:xfrm>
      </p:grpSpPr>
      <p:sp>
        <p:nvSpPr>
          <p:cNvPr id="41" name="Shape 41"/>
          <p:cNvSpPr txBox="1"/>
          <p:nvPr/>
        </p:nvSpPr>
        <p:spPr>
          <a:xfrm>
            <a:off x="0" y="789677"/>
            <a:ext cx="9144000" cy="709154"/>
          </a:xfrm>
          <a:prstGeom prst="rect">
            <a:avLst/>
          </a:prstGeom>
          <a:noFill/>
          <a:ln>
            <a:noFill/>
          </a:ln>
        </p:spPr>
        <p:txBody>
          <a:bodyPr wrap="square" lIns="91425" tIns="45700" rIns="91425" bIns="45700" anchor="t" anchorCtr="0">
            <a:noAutofit/>
          </a:bodyPr>
          <a:lstStyle/>
          <a:p>
            <a:pPr marL="0" marR="0" lvl="0" indent="0" algn="ctr" rtl="0">
              <a:spcBef>
                <a:spcPts val="0"/>
              </a:spcBef>
              <a:spcAft>
                <a:spcPts val="0"/>
              </a:spcAft>
              <a:buClr>
                <a:srgbClr val="6CB255"/>
              </a:buClr>
              <a:buSzPct val="25000"/>
              <a:buFont typeface="Arial Black"/>
              <a:buNone/>
            </a:pPr>
            <a:r>
              <a:rPr lang="en-US" sz="3600" b="0" i="0" u="none" strike="noStrike" cap="none" dirty="0">
                <a:solidFill>
                  <a:srgbClr val="6CB255"/>
                </a:solidFill>
                <a:latin typeface="Arial Black"/>
                <a:ea typeface="Arial Black"/>
                <a:cs typeface="Arial Black"/>
                <a:sym typeface="Arial Black"/>
              </a:rPr>
              <a:t>PRINCIPLES OF </a:t>
            </a:r>
            <a:endParaRPr lang="en-US" sz="3600" b="0" i="0" u="none" strike="noStrike" cap="none" dirty="0" smtClean="0">
              <a:solidFill>
                <a:srgbClr val="6CB255"/>
              </a:solidFill>
              <a:latin typeface="Arial Black"/>
              <a:ea typeface="Arial Black"/>
              <a:cs typeface="Arial Black"/>
              <a:sym typeface="Arial Black"/>
            </a:endParaRPr>
          </a:p>
          <a:p>
            <a:pPr marL="0" marR="0" lvl="0" indent="0" algn="ctr" rtl="0">
              <a:spcBef>
                <a:spcPts val="0"/>
              </a:spcBef>
              <a:spcAft>
                <a:spcPts val="0"/>
              </a:spcAft>
              <a:buClr>
                <a:srgbClr val="6CB255"/>
              </a:buClr>
              <a:buSzPct val="25000"/>
              <a:buFont typeface="Arial Black"/>
              <a:buNone/>
            </a:pPr>
            <a:r>
              <a:rPr lang="en-US" sz="3600" b="0" i="0" u="none" strike="noStrike" cap="none" dirty="0" smtClean="0">
                <a:solidFill>
                  <a:srgbClr val="6CB255"/>
                </a:solidFill>
                <a:latin typeface="Arial Black"/>
                <a:ea typeface="Arial Black"/>
                <a:cs typeface="Arial Black"/>
                <a:sym typeface="Arial Black"/>
              </a:rPr>
              <a:t>MACROECONOMICS 2e</a:t>
            </a:r>
            <a:endParaRPr lang="en-US" sz="3600" b="0" i="0" u="none" strike="noStrike" cap="none" dirty="0">
              <a:solidFill>
                <a:srgbClr val="6CB255"/>
              </a:solidFill>
              <a:latin typeface="Arial Black"/>
              <a:ea typeface="Arial Black"/>
              <a:cs typeface="Arial Black"/>
              <a:sym typeface="Arial Black"/>
            </a:endParaRPr>
          </a:p>
          <a:p>
            <a:pPr marL="0" marR="0" lvl="0" indent="0" algn="ctr" rtl="0">
              <a:spcBef>
                <a:spcPts val="0"/>
              </a:spcBef>
              <a:spcAft>
                <a:spcPts val="0"/>
              </a:spcAft>
              <a:buClr>
                <a:srgbClr val="6CB255"/>
              </a:buClr>
              <a:buFont typeface="Arial Black"/>
              <a:buNone/>
            </a:pPr>
            <a:endParaRPr sz="1800" b="0" i="0" u="none" strike="noStrike" cap="none" dirty="0">
              <a:solidFill>
                <a:srgbClr val="EAF1DD"/>
              </a:solidFill>
              <a:latin typeface="Arial"/>
              <a:ea typeface="Arial"/>
              <a:cs typeface="Arial"/>
              <a:sym typeface="Arial"/>
            </a:endParaRPr>
          </a:p>
          <a:p>
            <a:pPr marL="0" marR="0" lvl="0" indent="0" algn="ctr" rtl="0">
              <a:spcBef>
                <a:spcPts val="0"/>
              </a:spcBef>
              <a:spcAft>
                <a:spcPts val="0"/>
              </a:spcAft>
              <a:buClr>
                <a:srgbClr val="212F62"/>
              </a:buClr>
              <a:buSzPct val="25000"/>
              <a:buFont typeface="Arial"/>
              <a:buNone/>
            </a:pPr>
            <a:r>
              <a:rPr lang="en-US" sz="2000" b="1" i="0" u="none" strike="noStrike" cap="none" dirty="0">
                <a:solidFill>
                  <a:srgbClr val="212F62"/>
                </a:solidFill>
                <a:latin typeface="Arial"/>
                <a:ea typeface="Arial"/>
                <a:cs typeface="Arial"/>
                <a:sym typeface="Arial"/>
              </a:rPr>
              <a:t>Chapter 2 Choice in a World of Scarcity</a:t>
            </a:r>
          </a:p>
          <a:p>
            <a:pPr marL="0" marR="0" lvl="0" indent="0" algn="ctr" rtl="0">
              <a:spcBef>
                <a:spcPts val="0"/>
              </a:spcBef>
              <a:buClr>
                <a:schemeClr val="dk1"/>
              </a:buClr>
              <a:buSzPct val="25000"/>
              <a:buFont typeface="Arial"/>
              <a:buNone/>
            </a:pPr>
            <a:r>
              <a:rPr lang="en-US" sz="1600" b="0" i="0" u="none" strike="noStrike" cap="none" dirty="0">
                <a:solidFill>
                  <a:schemeClr val="dk1"/>
                </a:solidFill>
                <a:latin typeface="Arial"/>
                <a:ea typeface="Arial"/>
                <a:cs typeface="Arial"/>
                <a:sym typeface="Arial"/>
              </a:rPr>
              <a:t>PowerPoint Image Slideshow</a:t>
            </a:r>
          </a:p>
        </p:txBody>
      </p:sp>
      <p:pic>
        <p:nvPicPr>
          <p:cNvPr id="5" name="Picture 4" descr="Macroeconomics Second editon cove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536492" y="2889343"/>
            <a:ext cx="2071016" cy="2679895"/>
          </a:xfrm>
          <a:prstGeom prst="rect">
            <a:avLst/>
          </a:prstGeom>
          <a:effectLst>
            <a:reflection blurRad="6350" stA="52000" endA="300" endPos="35000" dir="5400000" sy="-100000" algn="bl" rotWithShape="0"/>
          </a:effectLst>
        </p:spPr>
      </p:pic>
      <p:pic>
        <p:nvPicPr>
          <p:cNvPr id="43" name="Shape 43" descr="OpenStax logo"/>
          <p:cNvPicPr preferRelativeResize="0"/>
          <p:nvPr/>
        </p:nvPicPr>
        <p:blipFill rotWithShape="1">
          <a:blip r:embed="rId4">
            <a:alphaModFix/>
          </a:blip>
          <a:srcRect/>
          <a:stretch/>
        </p:blipFill>
        <p:spPr>
          <a:xfrm>
            <a:off x="7610087" y="5569238"/>
            <a:ext cx="1226434" cy="833592"/>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Shape 108"/>
          <p:cNvSpPr txBox="1">
            <a:spLocks noGrp="1"/>
          </p:cNvSpPr>
          <p:nvPr>
            <p:ph type="title"/>
          </p:nvPr>
        </p:nvSpPr>
        <p:spPr>
          <a:xfrm>
            <a:off x="457200" y="241326"/>
            <a:ext cx="8062800" cy="659400"/>
          </a:xfrm>
          <a:prstGeom prst="rect">
            <a:avLst/>
          </a:prstGeom>
        </p:spPr>
        <p:txBody>
          <a:bodyPr wrap="square" lIns="91425" tIns="91425" rIns="91425" bIns="91425" anchor="b" anchorCtr="0">
            <a:noAutofit/>
          </a:bodyPr>
          <a:lstStyle/>
          <a:p>
            <a:pPr lvl="0">
              <a:spcBef>
                <a:spcPts val="0"/>
              </a:spcBef>
              <a:buNone/>
            </a:pPr>
            <a:r>
              <a:rPr lang="en-US"/>
              <a:t>Sunk Costs</a:t>
            </a:r>
          </a:p>
        </p:txBody>
      </p:sp>
      <p:sp>
        <p:nvSpPr>
          <p:cNvPr id="109" name="Shape 109"/>
          <p:cNvSpPr>
            <a:spLocks noGrp="1"/>
          </p:cNvSpPr>
          <p:nvPr>
            <p:ph type="pic" idx="2"/>
          </p:nvPr>
        </p:nvSpPr>
        <p:spPr>
          <a:xfrm>
            <a:off x="457200" y="1122375"/>
            <a:ext cx="8062800" cy="5094600"/>
          </a:xfrm>
          <a:prstGeom prst="rect">
            <a:avLst/>
          </a:prstGeom>
        </p:spPr>
        <p:txBody>
          <a:bodyPr wrap="square" lIns="91425" tIns="91425" rIns="91425" bIns="91425" anchor="t" anchorCtr="0">
            <a:noAutofit/>
          </a:bodyPr>
          <a:lstStyle/>
          <a:p>
            <a:pPr marL="457200" lvl="0" indent="-228600">
              <a:spcBef>
                <a:spcPts val="0"/>
              </a:spcBef>
              <a:buChar char="●"/>
            </a:pPr>
            <a:r>
              <a:rPr lang="en-US" b="1"/>
              <a:t>Sunk costs</a:t>
            </a:r>
            <a:r>
              <a:rPr lang="en-US"/>
              <a:t> - costs that were incurred in the past and cannot be recovered.</a:t>
            </a:r>
          </a:p>
          <a:p>
            <a:pPr lvl="0">
              <a:spcBef>
                <a:spcPts val="0"/>
              </a:spcBef>
              <a:buNone/>
            </a:pPr>
            <a:endParaRPr/>
          </a:p>
          <a:p>
            <a:pPr marL="457200" lvl="0" indent="-228600" rtl="0">
              <a:spcBef>
                <a:spcPts val="0"/>
              </a:spcBef>
              <a:buChar char="●"/>
            </a:pPr>
            <a:r>
              <a:rPr lang="en-US"/>
              <a:t>For people and firms alike, dealing with sunk costs can be frustrating.</a:t>
            </a:r>
          </a:p>
          <a:p>
            <a:pPr lvl="0" indent="457200" rtl="0">
              <a:spcBef>
                <a:spcPts val="0"/>
              </a:spcBef>
              <a:buNone/>
            </a:pPr>
            <a:endParaRPr/>
          </a:p>
          <a:p>
            <a:pPr marL="914400" lvl="1" indent="-228600" rtl="0">
              <a:spcBef>
                <a:spcPts val="0"/>
              </a:spcBef>
            </a:pPr>
            <a:r>
              <a:rPr lang="en-US"/>
              <a:t>Example - A firm finds it hard to give up on a new product that is doing poorly because much money was spent in creating and launching the product.</a:t>
            </a:r>
          </a:p>
          <a:p>
            <a:pPr lvl="0" rtl="0">
              <a:spcBef>
                <a:spcPts val="0"/>
              </a:spcBef>
              <a:buNone/>
            </a:pPr>
            <a:endParaRPr/>
          </a:p>
          <a:p>
            <a:pPr marL="457200" marR="0" lvl="0" indent="-317500" algn="l" rtl="0">
              <a:lnSpc>
                <a:spcPct val="100000"/>
              </a:lnSpc>
              <a:spcBef>
                <a:spcPts val="400"/>
              </a:spcBef>
              <a:spcAft>
                <a:spcPts val="600"/>
              </a:spcAft>
              <a:buClr>
                <a:srgbClr val="6CB255"/>
              </a:buClr>
              <a:buSzPct val="70000"/>
              <a:buFont typeface="Arial"/>
              <a:buChar char="●"/>
            </a:pPr>
            <a:r>
              <a:rPr lang="en-US"/>
              <a:t>The lesson of sunk costs is to ignore the past errors and make decisions based on what will happen in the </a:t>
            </a:r>
            <a:r>
              <a:rPr lang="en-US" u="sng"/>
              <a:t>future</a:t>
            </a:r>
            <a:r>
              <a:rPr lang="en-US"/>
              <a:t>.</a:t>
            </a:r>
          </a:p>
        </p:txBody>
      </p:sp>
      <p:sp>
        <p:nvSpPr>
          <p:cNvPr id="2" name="Footer Placeholder 1"/>
          <p:cNvSpPr>
            <a:spLocks noGrp="1"/>
          </p:cNvSpPr>
          <p:nvPr>
            <p:ph type="ftr" idx="11"/>
          </p:nvPr>
        </p:nvSpPr>
        <p:spPr/>
        <p:txBody>
          <a:bodyPr/>
          <a:lstStyle/>
          <a:p>
            <a:r>
              <a:rPr lang="en-US" smtClean="0"/>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Shape 115"/>
          <p:cNvSpPr txBox="1">
            <a:spLocks noGrp="1"/>
          </p:cNvSpPr>
          <p:nvPr>
            <p:ph type="title"/>
          </p:nvPr>
        </p:nvSpPr>
        <p:spPr>
          <a:xfrm>
            <a:off x="457200" y="241325"/>
            <a:ext cx="8062800" cy="941100"/>
          </a:xfrm>
          <a:prstGeom prst="rect">
            <a:avLst/>
          </a:prstGeom>
        </p:spPr>
        <p:txBody>
          <a:bodyPr wrap="square" lIns="91425" tIns="91425" rIns="91425" bIns="91425" anchor="b" anchorCtr="0">
            <a:noAutofit/>
          </a:bodyPr>
          <a:lstStyle/>
          <a:p>
            <a:pPr lvl="0">
              <a:spcBef>
                <a:spcPts val="0"/>
              </a:spcBef>
              <a:buNone/>
            </a:pPr>
            <a:r>
              <a:rPr lang="en-US"/>
              <a:t>2.2 The Production Possibilities Frontier </a:t>
            </a:r>
          </a:p>
          <a:p>
            <a:pPr lvl="0">
              <a:spcBef>
                <a:spcPts val="0"/>
              </a:spcBef>
              <a:buNone/>
            </a:pPr>
            <a:r>
              <a:rPr lang="en-US"/>
              <a:t>and Social Choices</a:t>
            </a:r>
          </a:p>
        </p:txBody>
      </p:sp>
      <p:sp>
        <p:nvSpPr>
          <p:cNvPr id="116" name="Shape 116"/>
          <p:cNvSpPr>
            <a:spLocks noGrp="1"/>
          </p:cNvSpPr>
          <p:nvPr>
            <p:ph type="pic" idx="2"/>
          </p:nvPr>
        </p:nvSpPr>
        <p:spPr>
          <a:xfrm>
            <a:off x="457199" y="1350986"/>
            <a:ext cx="8062800" cy="3500100"/>
          </a:xfrm>
          <a:prstGeom prst="rect">
            <a:avLst/>
          </a:prstGeom>
        </p:spPr>
        <p:txBody>
          <a:bodyPr wrap="square" lIns="91425" tIns="91425" rIns="91425" bIns="91425" anchor="t" anchorCtr="0">
            <a:noAutofit/>
          </a:bodyPr>
          <a:lstStyle/>
          <a:p>
            <a:pPr marL="457200" lvl="0" indent="-228600">
              <a:spcBef>
                <a:spcPts val="0"/>
              </a:spcBef>
              <a:buChar char="●"/>
            </a:pPr>
            <a:r>
              <a:rPr lang="en-US" b="1"/>
              <a:t>Production possibilities frontier (PPF)</a:t>
            </a:r>
            <a:r>
              <a:rPr lang="en-US"/>
              <a:t> - a diagram that shows the productively efficient combinations of two products that an economy can produce given the resources it has available.</a:t>
            </a:r>
          </a:p>
          <a:p>
            <a:pPr lvl="0">
              <a:spcBef>
                <a:spcPts val="0"/>
              </a:spcBef>
              <a:buNone/>
            </a:pPr>
            <a:endParaRPr/>
          </a:p>
          <a:p>
            <a:pPr marL="457200" lvl="0" indent="-228600">
              <a:spcBef>
                <a:spcPts val="0"/>
              </a:spcBef>
              <a:buChar char="●"/>
            </a:pPr>
            <a:r>
              <a:rPr lang="en-US"/>
              <a:t>The </a:t>
            </a:r>
            <a:r>
              <a:rPr lang="en-US" b="1"/>
              <a:t>slope</a:t>
            </a:r>
            <a:r>
              <a:rPr lang="en-US"/>
              <a:t> of the production possibilities frontier shows the opportunity cost.</a:t>
            </a:r>
          </a:p>
        </p:txBody>
      </p:sp>
      <p:sp>
        <p:nvSpPr>
          <p:cNvPr id="2" name="Footer Placeholder 1"/>
          <p:cNvSpPr>
            <a:spLocks noGrp="1"/>
          </p:cNvSpPr>
          <p:nvPr>
            <p:ph type="ftr" idx="11"/>
          </p:nvPr>
        </p:nvSpPr>
        <p:spPr/>
        <p:txBody>
          <a:bodyPr/>
          <a:lstStyle/>
          <a:p>
            <a:r>
              <a:rPr lang="en-US" smtClean="0"/>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Shape 122"/>
          <p:cNvSpPr txBox="1">
            <a:spLocks noGrp="1"/>
          </p:cNvSpPr>
          <p:nvPr>
            <p:ph type="title"/>
          </p:nvPr>
        </p:nvSpPr>
        <p:spPr>
          <a:xfrm>
            <a:off x="457200" y="241325"/>
            <a:ext cx="8062800" cy="833700"/>
          </a:xfrm>
          <a:prstGeom prst="rect">
            <a:avLst/>
          </a:prstGeom>
          <a:noFill/>
          <a:ln>
            <a:noFill/>
          </a:ln>
        </p:spPr>
        <p:txBody>
          <a:bodyPr wrap="square" lIns="91425" tIns="45700" rIns="91425" bIns="45700" anchor="b" anchorCtr="0">
            <a:noAutofit/>
          </a:bodyPr>
          <a:lstStyle/>
          <a:p>
            <a:pPr marL="0" marR="0" lvl="0" indent="0" algn="l" rtl="0">
              <a:spcBef>
                <a:spcPts val="0"/>
              </a:spcBef>
              <a:buClr>
                <a:srgbClr val="6CB255"/>
              </a:buClr>
              <a:buSzPct val="25000"/>
              <a:buFont typeface="Arial Black"/>
              <a:buNone/>
            </a:pPr>
            <a:r>
              <a:rPr lang="en-US" sz="2400" b="0" i="0" u="none" strike="noStrike" cap="none" dirty="0">
                <a:solidFill>
                  <a:srgbClr val="6CB255"/>
                </a:solidFill>
                <a:latin typeface="Arial Black"/>
                <a:ea typeface="Arial Black"/>
                <a:cs typeface="Arial Black"/>
                <a:sym typeface="Arial Black"/>
              </a:rPr>
              <a:t>Healthcare vs. Education Production Possibilities </a:t>
            </a:r>
            <a:r>
              <a:rPr lang="en-US" sz="2400" b="0" i="0" u="none" strike="noStrike" cap="none" dirty="0" smtClean="0">
                <a:solidFill>
                  <a:srgbClr val="6CB255"/>
                </a:solidFill>
                <a:latin typeface="Arial Black"/>
                <a:ea typeface="Arial Black"/>
                <a:cs typeface="Arial Black"/>
                <a:sym typeface="Arial Black"/>
              </a:rPr>
              <a:t>Frontier, </a:t>
            </a:r>
            <a:r>
              <a:rPr lang="en-US" sz="2000" b="0" i="0" u="none" strike="noStrike" cap="none" dirty="0" smtClean="0">
                <a:solidFill>
                  <a:srgbClr val="6CB255"/>
                </a:solidFill>
                <a:latin typeface="Arial Black"/>
                <a:ea typeface="Arial Black"/>
                <a:cs typeface="Arial Black"/>
                <a:sym typeface="Arial Black"/>
              </a:rPr>
              <a:t>Tradeoffs</a:t>
            </a:r>
            <a:endParaRPr lang="en-US" sz="2000" b="0" i="0" u="none" strike="noStrike" cap="none" dirty="0">
              <a:solidFill>
                <a:srgbClr val="6CB255"/>
              </a:solidFill>
              <a:latin typeface="Arial Black"/>
              <a:ea typeface="Arial Black"/>
              <a:cs typeface="Arial Black"/>
              <a:sym typeface="Arial Black"/>
            </a:endParaRPr>
          </a:p>
        </p:txBody>
      </p:sp>
      <p:pic>
        <p:nvPicPr>
          <p:cNvPr id="123" name="Shape 123" descr=" The graph shows that a society has limited resources and often must prioritize where to invest. On this graph, the y-axis is ʺHealthcare,ʺ and the x-axis is ʺEducation.ʺ"/>
          <p:cNvPicPr preferRelativeResize="0">
            <a:picLocks noGrp="1"/>
          </p:cNvPicPr>
          <p:nvPr>
            <p:ph type="pic" idx="2"/>
          </p:nvPr>
        </p:nvPicPr>
        <p:blipFill rotWithShape="1">
          <a:blip r:embed="rId3">
            <a:alphaModFix/>
          </a:blip>
          <a:srcRect/>
          <a:stretch/>
        </p:blipFill>
        <p:spPr>
          <a:xfrm>
            <a:off x="2183817" y="994039"/>
            <a:ext cx="4609800" cy="3321300"/>
          </a:xfrm>
          <a:prstGeom prst="rect">
            <a:avLst/>
          </a:prstGeom>
          <a:noFill/>
          <a:ln>
            <a:noFill/>
          </a:ln>
        </p:spPr>
      </p:pic>
      <p:sp>
        <p:nvSpPr>
          <p:cNvPr id="124" name="Shape 124"/>
          <p:cNvSpPr txBox="1">
            <a:spLocks noGrp="1"/>
          </p:cNvSpPr>
          <p:nvPr>
            <p:ph type="body" idx="1"/>
          </p:nvPr>
        </p:nvSpPr>
        <p:spPr>
          <a:xfrm>
            <a:off x="457199" y="4223314"/>
            <a:ext cx="8379321" cy="2100600"/>
          </a:xfrm>
          <a:prstGeom prst="rect">
            <a:avLst/>
          </a:prstGeom>
          <a:noFill/>
          <a:ln>
            <a:noFill/>
          </a:ln>
        </p:spPr>
        <p:txBody>
          <a:bodyPr wrap="square" lIns="91425" tIns="45700" rIns="91425" bIns="45700" anchor="t" anchorCtr="0">
            <a:noAutofit/>
          </a:bodyPr>
          <a:lstStyle/>
          <a:p>
            <a:pPr marL="457200" marR="0" lvl="0" indent="-228600" algn="l" rtl="0">
              <a:spcBef>
                <a:spcPts val="0"/>
              </a:spcBef>
              <a:spcAft>
                <a:spcPts val="0"/>
              </a:spcAft>
              <a:buClr>
                <a:srgbClr val="6CB255"/>
              </a:buClr>
              <a:buFont typeface="Arial"/>
              <a:buChar char="●"/>
            </a:pPr>
            <a:r>
              <a:rPr lang="en-US" b="0" i="0" u="none" strike="noStrike" cap="none">
                <a:solidFill>
                  <a:srgbClr val="000000"/>
                </a:solidFill>
                <a:latin typeface="Arial"/>
                <a:ea typeface="Arial"/>
                <a:cs typeface="Arial"/>
                <a:sym typeface="Arial"/>
              </a:rPr>
              <a:t>This production possibilities frontier shows a tradeoff between devoting social resources to healthcare and devoting them to education. </a:t>
            </a:r>
          </a:p>
          <a:p>
            <a:pPr marL="457200" marR="0" lvl="0" indent="-228600" algn="l" rtl="0">
              <a:spcBef>
                <a:spcPts val="0"/>
              </a:spcBef>
              <a:spcAft>
                <a:spcPts val="0"/>
              </a:spcAft>
              <a:buClr>
                <a:srgbClr val="6CB255"/>
              </a:buClr>
              <a:buFont typeface="Arial"/>
              <a:buChar char="●"/>
            </a:pPr>
            <a:r>
              <a:rPr lang="en-US" b="0" i="0" u="none" strike="noStrike" cap="none" dirty="0">
                <a:solidFill>
                  <a:srgbClr val="000000"/>
                </a:solidFill>
                <a:latin typeface="Arial"/>
                <a:ea typeface="Arial"/>
                <a:cs typeface="Arial"/>
                <a:sym typeface="Arial"/>
              </a:rPr>
              <a:t>At A </a:t>
            </a:r>
            <a:r>
              <a:rPr lang="en-US" b="0" i="0" u="sng" strike="noStrike" cap="none" dirty="0">
                <a:solidFill>
                  <a:srgbClr val="000000"/>
                </a:solidFill>
                <a:latin typeface="Arial"/>
                <a:ea typeface="Arial"/>
                <a:cs typeface="Arial"/>
                <a:sym typeface="Arial"/>
              </a:rPr>
              <a:t>all</a:t>
            </a:r>
            <a:r>
              <a:rPr lang="en-US" b="0" i="0" u="none" strike="noStrike" cap="none" dirty="0">
                <a:solidFill>
                  <a:srgbClr val="000000"/>
                </a:solidFill>
                <a:latin typeface="Arial"/>
                <a:ea typeface="Arial"/>
                <a:cs typeface="Arial"/>
                <a:sym typeface="Arial"/>
              </a:rPr>
              <a:t> resources go to healthcare and at B, </a:t>
            </a:r>
            <a:r>
              <a:rPr lang="en-US" b="0" i="0" u="sng" strike="noStrike" cap="none" dirty="0">
                <a:solidFill>
                  <a:srgbClr val="000000"/>
                </a:solidFill>
                <a:latin typeface="Arial"/>
                <a:ea typeface="Arial"/>
                <a:cs typeface="Arial"/>
                <a:sym typeface="Arial"/>
              </a:rPr>
              <a:t>most</a:t>
            </a:r>
            <a:r>
              <a:rPr lang="en-US" b="0" i="0" u="none" strike="noStrike" cap="none" dirty="0">
                <a:solidFill>
                  <a:srgbClr val="000000"/>
                </a:solidFill>
                <a:latin typeface="Arial"/>
                <a:ea typeface="Arial"/>
                <a:cs typeface="Arial"/>
                <a:sym typeface="Arial"/>
              </a:rPr>
              <a:t> go to healthcare. </a:t>
            </a:r>
          </a:p>
          <a:p>
            <a:pPr marL="457200" marR="0" lvl="0" indent="-228600" algn="l" rtl="0">
              <a:spcBef>
                <a:spcPts val="0"/>
              </a:spcBef>
              <a:spcAft>
                <a:spcPts val="0"/>
              </a:spcAft>
              <a:buClr>
                <a:srgbClr val="6CB255"/>
              </a:buClr>
              <a:buFont typeface="Arial"/>
              <a:buChar char="●"/>
            </a:pPr>
            <a:r>
              <a:rPr lang="en-US" b="0" i="0" u="none" strike="noStrike" cap="none" dirty="0">
                <a:solidFill>
                  <a:srgbClr val="000000"/>
                </a:solidFill>
                <a:latin typeface="Arial"/>
                <a:ea typeface="Arial"/>
                <a:cs typeface="Arial"/>
                <a:sym typeface="Arial"/>
              </a:rPr>
              <a:t>At D </a:t>
            </a:r>
            <a:r>
              <a:rPr lang="en-US" b="0" i="0" u="sng" strike="noStrike" cap="none" dirty="0">
                <a:solidFill>
                  <a:srgbClr val="000000"/>
                </a:solidFill>
                <a:latin typeface="Arial"/>
                <a:ea typeface="Arial"/>
                <a:cs typeface="Arial"/>
                <a:sym typeface="Arial"/>
              </a:rPr>
              <a:t>most</a:t>
            </a:r>
            <a:r>
              <a:rPr lang="en-US" b="0" i="0" u="none" strike="noStrike" cap="none" dirty="0">
                <a:solidFill>
                  <a:srgbClr val="000000"/>
                </a:solidFill>
                <a:latin typeface="Arial"/>
                <a:ea typeface="Arial"/>
                <a:cs typeface="Arial"/>
                <a:sym typeface="Arial"/>
              </a:rPr>
              <a:t> resources go to education, and at F, </a:t>
            </a:r>
            <a:r>
              <a:rPr lang="en-US" b="0" i="0" u="sng" strike="noStrike" cap="none" dirty="0">
                <a:solidFill>
                  <a:srgbClr val="000000"/>
                </a:solidFill>
                <a:latin typeface="Arial"/>
                <a:ea typeface="Arial"/>
                <a:cs typeface="Arial"/>
                <a:sym typeface="Arial"/>
              </a:rPr>
              <a:t>all</a:t>
            </a:r>
            <a:r>
              <a:rPr lang="en-US" b="0" i="0" u="none" strike="noStrike" cap="none" dirty="0">
                <a:solidFill>
                  <a:srgbClr val="000000"/>
                </a:solidFill>
                <a:latin typeface="Arial"/>
                <a:ea typeface="Arial"/>
                <a:cs typeface="Arial"/>
                <a:sym typeface="Arial"/>
              </a:rPr>
              <a:t> go to education.</a:t>
            </a:r>
          </a:p>
        </p:txBody>
      </p:sp>
      <p:sp>
        <p:nvSpPr>
          <p:cNvPr id="2" name="Footer Placeholder 1"/>
          <p:cNvSpPr>
            <a:spLocks noGrp="1"/>
          </p:cNvSpPr>
          <p:nvPr>
            <p:ph type="ftr" idx="11"/>
          </p:nvPr>
        </p:nvSpPr>
        <p:spPr/>
        <p:txBody>
          <a:bodyPr/>
          <a:lstStyle/>
          <a:p>
            <a:r>
              <a:rPr lang="en-US" smtClean="0"/>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29"/>
        <p:cNvGrpSpPr/>
        <p:nvPr/>
      </p:nvGrpSpPr>
      <p:grpSpPr>
        <a:xfrm>
          <a:off x="0" y="0"/>
          <a:ext cx="0" cy="0"/>
          <a:chOff x="0" y="0"/>
          <a:chExt cx="0" cy="0"/>
        </a:xfrm>
      </p:grpSpPr>
      <p:sp>
        <p:nvSpPr>
          <p:cNvPr id="130" name="Shape 130"/>
          <p:cNvSpPr txBox="1">
            <a:spLocks noGrp="1"/>
          </p:cNvSpPr>
          <p:nvPr>
            <p:ph type="title"/>
          </p:nvPr>
        </p:nvSpPr>
        <p:spPr>
          <a:xfrm>
            <a:off x="457200" y="241325"/>
            <a:ext cx="8062800" cy="780600"/>
          </a:xfrm>
          <a:prstGeom prst="rect">
            <a:avLst/>
          </a:prstGeom>
        </p:spPr>
        <p:txBody>
          <a:bodyPr wrap="square" lIns="91425" tIns="91425" rIns="91425" bIns="91425" anchor="b" anchorCtr="0">
            <a:noAutofit/>
          </a:bodyPr>
          <a:lstStyle/>
          <a:p>
            <a:pPr lvl="0">
              <a:spcBef>
                <a:spcPts val="0"/>
              </a:spcBef>
              <a:buNone/>
            </a:pPr>
            <a:r>
              <a:rPr lang="en-US" dirty="0"/>
              <a:t>Healthcare vs. Education Production Possibilities </a:t>
            </a:r>
            <a:r>
              <a:rPr lang="en-US" dirty="0" smtClean="0"/>
              <a:t>Frontier, </a:t>
            </a:r>
            <a:r>
              <a:rPr lang="en-US" sz="2000" dirty="0" smtClean="0"/>
              <a:t>Tradeoffs continued</a:t>
            </a:r>
            <a:endParaRPr lang="en-US" sz="2000" dirty="0"/>
          </a:p>
        </p:txBody>
      </p:sp>
      <p:sp>
        <p:nvSpPr>
          <p:cNvPr id="131" name="Shape 131"/>
          <p:cNvSpPr txBox="1">
            <a:spLocks noGrp="1"/>
          </p:cNvSpPr>
          <p:nvPr>
            <p:ph type="body" idx="1"/>
          </p:nvPr>
        </p:nvSpPr>
        <p:spPr>
          <a:xfrm>
            <a:off x="457199" y="4462976"/>
            <a:ext cx="8379287" cy="2201100"/>
          </a:xfrm>
          <a:prstGeom prst="rect">
            <a:avLst/>
          </a:prstGeom>
        </p:spPr>
        <p:txBody>
          <a:bodyPr wrap="square" lIns="91425" tIns="91425" rIns="91425" bIns="91425" anchor="t" anchorCtr="0">
            <a:noAutofit/>
          </a:bodyPr>
          <a:lstStyle/>
          <a:p>
            <a:pPr marL="457200" lvl="0" indent="-228600" rtl="0">
              <a:spcBef>
                <a:spcPts val="0"/>
              </a:spcBef>
              <a:buChar char="●"/>
            </a:pPr>
            <a:r>
              <a:rPr lang="en-US" dirty="0"/>
              <a:t>A society could choose to produce </a:t>
            </a:r>
            <a:r>
              <a:rPr lang="en-US" u="sng" dirty="0"/>
              <a:t>any</a:t>
            </a:r>
            <a:r>
              <a:rPr lang="en-US" dirty="0"/>
              <a:t> combination of healthcare and education on the production possibilities frontier.</a:t>
            </a:r>
          </a:p>
          <a:p>
            <a:pPr marL="457200" lvl="0" indent="-228600" rtl="0">
              <a:spcBef>
                <a:spcPts val="0"/>
              </a:spcBef>
              <a:buChar char="●"/>
            </a:pPr>
            <a:r>
              <a:rPr lang="en-US" dirty="0"/>
              <a:t>It does not have enough resources to produce </a:t>
            </a:r>
            <a:r>
              <a:rPr lang="en-US" u="sng" dirty="0"/>
              <a:t>outside</a:t>
            </a:r>
            <a:r>
              <a:rPr lang="en-US" dirty="0"/>
              <a:t> the PPF.</a:t>
            </a:r>
          </a:p>
          <a:p>
            <a:pPr marL="457200" lvl="0" indent="-228600">
              <a:spcBef>
                <a:spcPts val="0"/>
              </a:spcBef>
              <a:buChar char="●"/>
            </a:pPr>
            <a:r>
              <a:rPr lang="en-US" dirty="0"/>
              <a:t>Because the PPF is downward sloping from left to right, the only way society can obtain more education is by giving up some healthcare.</a:t>
            </a:r>
          </a:p>
        </p:txBody>
      </p:sp>
      <p:pic>
        <p:nvPicPr>
          <p:cNvPr id="132" name="Shape 132" descr=" The graph shows that a society has limited resources and often must prioritize where to invest. On this graph, the y-axis is ʺHealthcare,ʺ and the x-axis is ʺEducation.ʺ"/>
          <p:cNvPicPr preferRelativeResize="0">
            <a:picLocks noGrp="1"/>
          </p:cNvPicPr>
          <p:nvPr>
            <p:ph type="pic" idx="2"/>
          </p:nvPr>
        </p:nvPicPr>
        <p:blipFill rotWithShape="1">
          <a:blip r:embed="rId3">
            <a:alphaModFix/>
          </a:blip>
          <a:srcRect/>
          <a:stretch/>
        </p:blipFill>
        <p:spPr>
          <a:xfrm>
            <a:off x="2183817" y="1059355"/>
            <a:ext cx="4609800" cy="3321300"/>
          </a:xfrm>
          <a:prstGeom prst="rect">
            <a:avLst/>
          </a:prstGeom>
          <a:noFill/>
          <a:ln>
            <a:noFill/>
          </a:ln>
        </p:spPr>
      </p:pic>
      <p:sp>
        <p:nvSpPr>
          <p:cNvPr id="2" name="Footer Placeholder 1"/>
          <p:cNvSpPr>
            <a:spLocks noGrp="1"/>
          </p:cNvSpPr>
          <p:nvPr>
            <p:ph type="ftr" idx="11"/>
          </p:nvPr>
        </p:nvSpPr>
        <p:spPr/>
        <p:txBody>
          <a:bodyPr/>
          <a:lstStyle/>
          <a:p>
            <a:r>
              <a:rPr lang="en-US" smtClean="0"/>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37"/>
        <p:cNvGrpSpPr/>
        <p:nvPr/>
      </p:nvGrpSpPr>
      <p:grpSpPr>
        <a:xfrm>
          <a:off x="0" y="0"/>
          <a:ext cx="0" cy="0"/>
          <a:chOff x="0" y="0"/>
          <a:chExt cx="0" cy="0"/>
        </a:xfrm>
      </p:grpSpPr>
      <p:sp>
        <p:nvSpPr>
          <p:cNvPr id="138" name="Shape 138"/>
          <p:cNvSpPr txBox="1">
            <a:spLocks noGrp="1"/>
          </p:cNvSpPr>
          <p:nvPr>
            <p:ph type="title"/>
          </p:nvPr>
        </p:nvSpPr>
        <p:spPr>
          <a:xfrm>
            <a:off x="457200" y="241325"/>
            <a:ext cx="8062800" cy="881100"/>
          </a:xfrm>
          <a:prstGeom prst="rect">
            <a:avLst/>
          </a:prstGeom>
        </p:spPr>
        <p:txBody>
          <a:bodyPr wrap="square" lIns="91425" tIns="91425" rIns="91425" bIns="91425" anchor="b" anchorCtr="0">
            <a:noAutofit/>
          </a:bodyPr>
          <a:lstStyle/>
          <a:p>
            <a:pPr lvl="0">
              <a:spcBef>
                <a:spcPts val="0"/>
              </a:spcBef>
              <a:buNone/>
            </a:pPr>
            <a:r>
              <a:rPr lang="en-US"/>
              <a:t>The Shape of the PPF and the Law of Diminishing Returns</a:t>
            </a:r>
          </a:p>
        </p:txBody>
      </p:sp>
      <p:sp>
        <p:nvSpPr>
          <p:cNvPr id="139" name="Shape 139"/>
          <p:cNvSpPr>
            <a:spLocks noGrp="1"/>
          </p:cNvSpPr>
          <p:nvPr>
            <p:ph type="pic" idx="2"/>
          </p:nvPr>
        </p:nvSpPr>
        <p:spPr>
          <a:xfrm>
            <a:off x="457199" y="1350986"/>
            <a:ext cx="8062800" cy="3500100"/>
          </a:xfrm>
          <a:prstGeom prst="rect">
            <a:avLst/>
          </a:prstGeom>
        </p:spPr>
        <p:txBody>
          <a:bodyPr wrap="square" lIns="91425" tIns="91425" rIns="91425" bIns="91425" anchor="t" anchorCtr="0">
            <a:noAutofit/>
          </a:bodyPr>
          <a:lstStyle/>
          <a:p>
            <a:pPr marL="457200" lvl="0" indent="-228600" rtl="0">
              <a:spcBef>
                <a:spcPts val="0"/>
              </a:spcBef>
              <a:buChar char="●"/>
            </a:pPr>
            <a:r>
              <a:rPr lang="en-US" b="1"/>
              <a:t>Law of diminishing returns</a:t>
            </a:r>
            <a:r>
              <a:rPr lang="en-US"/>
              <a:t> - as additional increments of resources to producing a good or service are added, the marginal benefit from those additional increments will decline.</a:t>
            </a:r>
          </a:p>
          <a:p>
            <a:pPr lvl="0">
              <a:spcBef>
                <a:spcPts val="0"/>
              </a:spcBef>
              <a:buNone/>
            </a:pPr>
            <a:endParaRPr/>
          </a:p>
          <a:p>
            <a:pPr marL="914400" lvl="1" indent="-228600">
              <a:spcBef>
                <a:spcPts val="0"/>
              </a:spcBef>
            </a:pPr>
            <a:r>
              <a:rPr lang="en-US"/>
              <a:t>The law of diminishing marginal utility is a more specific case of the law of diminishing returns.</a:t>
            </a:r>
          </a:p>
          <a:p>
            <a:pPr lvl="0">
              <a:spcBef>
                <a:spcPts val="0"/>
              </a:spcBef>
              <a:buNone/>
            </a:pPr>
            <a:endParaRPr/>
          </a:p>
          <a:p>
            <a:pPr lvl="0">
              <a:spcBef>
                <a:spcPts val="0"/>
              </a:spcBef>
              <a:buNone/>
            </a:pPr>
            <a:endParaRPr/>
          </a:p>
        </p:txBody>
      </p:sp>
      <p:sp>
        <p:nvSpPr>
          <p:cNvPr id="2" name="Footer Placeholder 1"/>
          <p:cNvSpPr>
            <a:spLocks noGrp="1"/>
          </p:cNvSpPr>
          <p:nvPr>
            <p:ph type="ftr" idx="11"/>
          </p:nvPr>
        </p:nvSpPr>
        <p:spPr/>
        <p:txBody>
          <a:bodyPr/>
          <a:lstStyle/>
          <a:p>
            <a:r>
              <a:rPr lang="en-US" smtClean="0"/>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44"/>
        <p:cNvGrpSpPr/>
        <p:nvPr/>
      </p:nvGrpSpPr>
      <p:grpSpPr>
        <a:xfrm>
          <a:off x="0" y="0"/>
          <a:ext cx="0" cy="0"/>
          <a:chOff x="0" y="0"/>
          <a:chExt cx="0" cy="0"/>
        </a:xfrm>
      </p:grpSpPr>
      <p:sp>
        <p:nvSpPr>
          <p:cNvPr id="145" name="Shape 145"/>
          <p:cNvSpPr txBox="1">
            <a:spLocks noGrp="1"/>
          </p:cNvSpPr>
          <p:nvPr>
            <p:ph type="title"/>
          </p:nvPr>
        </p:nvSpPr>
        <p:spPr>
          <a:xfrm>
            <a:off x="457200" y="241325"/>
            <a:ext cx="8062800" cy="818100"/>
          </a:xfrm>
          <a:prstGeom prst="rect">
            <a:avLst/>
          </a:prstGeom>
        </p:spPr>
        <p:txBody>
          <a:bodyPr wrap="square" lIns="91425" tIns="91425" rIns="91425" bIns="91425" anchor="b" anchorCtr="0">
            <a:noAutofit/>
          </a:bodyPr>
          <a:lstStyle/>
          <a:p>
            <a:pPr lvl="0">
              <a:spcBef>
                <a:spcPts val="0"/>
              </a:spcBef>
              <a:buClr>
                <a:schemeClr val="dk1"/>
              </a:buClr>
              <a:buSzPct val="45833"/>
              <a:buFont typeface="Arial"/>
              <a:buNone/>
            </a:pPr>
            <a:r>
              <a:rPr lang="en-US" dirty="0"/>
              <a:t>Healthcare vs. Education Production Possibilities Frontier, </a:t>
            </a:r>
            <a:r>
              <a:rPr lang="en-US" sz="2000" dirty="0" smtClean="0"/>
              <a:t>Adding Resources</a:t>
            </a:r>
            <a:endParaRPr lang="en-US" sz="2000" dirty="0"/>
          </a:p>
        </p:txBody>
      </p:sp>
      <p:sp>
        <p:nvSpPr>
          <p:cNvPr id="146" name="Shape 146"/>
          <p:cNvSpPr txBox="1">
            <a:spLocks noGrp="1"/>
          </p:cNvSpPr>
          <p:nvPr>
            <p:ph type="body" idx="1"/>
          </p:nvPr>
        </p:nvSpPr>
        <p:spPr>
          <a:xfrm>
            <a:off x="457199" y="4261582"/>
            <a:ext cx="8379287" cy="2238900"/>
          </a:xfrm>
          <a:prstGeom prst="rect">
            <a:avLst/>
          </a:prstGeom>
        </p:spPr>
        <p:txBody>
          <a:bodyPr wrap="square" lIns="91425" tIns="91425" rIns="91425" bIns="91425" anchor="t" anchorCtr="0">
            <a:noAutofit/>
          </a:bodyPr>
          <a:lstStyle/>
          <a:p>
            <a:pPr marL="457200" lvl="0" indent="-228600">
              <a:spcBef>
                <a:spcPts val="0"/>
              </a:spcBef>
              <a:buClr>
                <a:schemeClr val="dk1"/>
              </a:buClr>
              <a:buChar char="●"/>
            </a:pPr>
            <a:r>
              <a:rPr lang="en-US">
                <a:solidFill>
                  <a:schemeClr val="dk1"/>
                </a:solidFill>
              </a:rPr>
              <a:t>The curvature of the PPF shows that as we add more resources to education, moving from left to right along the horizontal axis, the original gains are fairly large, but gradually diminish.</a:t>
            </a:r>
          </a:p>
          <a:p>
            <a:pPr marL="457200" lvl="0" indent="-228600">
              <a:spcBef>
                <a:spcPts val="0"/>
              </a:spcBef>
              <a:buClr>
                <a:schemeClr val="dk1"/>
              </a:buClr>
              <a:buChar char="●"/>
            </a:pPr>
            <a:r>
              <a:rPr lang="en-US" dirty="0">
                <a:solidFill>
                  <a:schemeClr val="dk1"/>
                </a:solidFill>
              </a:rPr>
              <a:t>By contrast, as we add more resources to healthcare, moving from bottom to top on the vertical axis, the original gains are fairly large, but again gradually diminish.</a:t>
            </a:r>
          </a:p>
          <a:p>
            <a:pPr lvl="0">
              <a:spcBef>
                <a:spcPts val="0"/>
              </a:spcBef>
              <a:buClr>
                <a:schemeClr val="dk1"/>
              </a:buClr>
              <a:buSzPct val="55000"/>
              <a:buFont typeface="Arial"/>
              <a:buNone/>
            </a:pPr>
            <a:endParaRPr dirty="0">
              <a:solidFill>
                <a:schemeClr val="dk1"/>
              </a:solidFill>
            </a:endParaRPr>
          </a:p>
          <a:p>
            <a:pPr lvl="0">
              <a:spcBef>
                <a:spcPts val="0"/>
              </a:spcBef>
              <a:buNone/>
            </a:pPr>
            <a:endParaRPr dirty="0"/>
          </a:p>
        </p:txBody>
      </p:sp>
      <p:pic>
        <p:nvPicPr>
          <p:cNvPr id="147" name="Shape 147" descr=" The graph shows that a society has limited resources and often must prioritize where to invest. On this graph, the y-axis is ʺHealthcare,ʺ and the x-axis is ʺEducation.ʺ"/>
          <p:cNvPicPr preferRelativeResize="0">
            <a:picLocks noGrp="1"/>
          </p:cNvPicPr>
          <p:nvPr>
            <p:ph type="pic" idx="2"/>
          </p:nvPr>
        </p:nvPicPr>
        <p:blipFill rotWithShape="1">
          <a:blip r:embed="rId3">
            <a:alphaModFix/>
          </a:blip>
          <a:srcRect/>
          <a:stretch/>
        </p:blipFill>
        <p:spPr>
          <a:xfrm>
            <a:off x="2183817" y="1059355"/>
            <a:ext cx="4609800" cy="3321300"/>
          </a:xfrm>
          <a:prstGeom prst="rect">
            <a:avLst/>
          </a:prstGeom>
          <a:noFill/>
          <a:ln>
            <a:noFill/>
          </a:ln>
        </p:spPr>
      </p:pic>
      <p:sp>
        <p:nvSpPr>
          <p:cNvPr id="2" name="Footer Placeholder 1"/>
          <p:cNvSpPr>
            <a:spLocks noGrp="1"/>
          </p:cNvSpPr>
          <p:nvPr>
            <p:ph type="ftr" idx="11"/>
          </p:nvPr>
        </p:nvSpPr>
        <p:spPr/>
        <p:txBody>
          <a:bodyPr/>
          <a:lstStyle/>
          <a:p>
            <a:r>
              <a:rPr lang="en-US" smtClean="0"/>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52"/>
        <p:cNvGrpSpPr/>
        <p:nvPr/>
      </p:nvGrpSpPr>
      <p:grpSpPr>
        <a:xfrm>
          <a:off x="0" y="0"/>
          <a:ext cx="0" cy="0"/>
          <a:chOff x="0" y="0"/>
          <a:chExt cx="0" cy="0"/>
        </a:xfrm>
      </p:grpSpPr>
      <p:sp>
        <p:nvSpPr>
          <p:cNvPr id="153" name="Shape 153"/>
          <p:cNvSpPr txBox="1">
            <a:spLocks noGrp="1"/>
          </p:cNvSpPr>
          <p:nvPr>
            <p:ph type="title"/>
          </p:nvPr>
        </p:nvSpPr>
        <p:spPr>
          <a:xfrm>
            <a:off x="457200" y="241326"/>
            <a:ext cx="8062800" cy="659400"/>
          </a:xfrm>
          <a:prstGeom prst="rect">
            <a:avLst/>
          </a:prstGeom>
        </p:spPr>
        <p:txBody>
          <a:bodyPr wrap="square" lIns="91425" tIns="91425" rIns="91425" bIns="91425" anchor="b" anchorCtr="0">
            <a:noAutofit/>
          </a:bodyPr>
          <a:lstStyle/>
          <a:p>
            <a:pPr lvl="0">
              <a:spcBef>
                <a:spcPts val="0"/>
              </a:spcBef>
              <a:buNone/>
            </a:pPr>
            <a:r>
              <a:rPr lang="en-US"/>
              <a:t>Differences - Budget Constraint and PPF</a:t>
            </a:r>
          </a:p>
        </p:txBody>
      </p:sp>
      <p:sp>
        <p:nvSpPr>
          <p:cNvPr id="154" name="Shape 154"/>
          <p:cNvSpPr>
            <a:spLocks noGrp="1"/>
          </p:cNvSpPr>
          <p:nvPr>
            <p:ph type="pic" idx="2"/>
          </p:nvPr>
        </p:nvSpPr>
        <p:spPr>
          <a:xfrm>
            <a:off x="457200" y="1122373"/>
            <a:ext cx="8062800" cy="4096800"/>
          </a:xfrm>
          <a:prstGeom prst="rect">
            <a:avLst/>
          </a:prstGeom>
        </p:spPr>
        <p:txBody>
          <a:bodyPr wrap="square" lIns="91425" tIns="91425" rIns="91425" bIns="91425" anchor="t" anchorCtr="0">
            <a:noAutofit/>
          </a:bodyPr>
          <a:lstStyle/>
          <a:p>
            <a:pPr lvl="0">
              <a:spcBef>
                <a:spcPts val="0"/>
              </a:spcBef>
              <a:buNone/>
            </a:pPr>
            <a:r>
              <a:rPr lang="en-US"/>
              <a:t>Two major differences between a </a:t>
            </a:r>
            <a:r>
              <a:rPr lang="en-US" b="1"/>
              <a:t>budget constraint</a:t>
            </a:r>
            <a:r>
              <a:rPr lang="en-US"/>
              <a:t> and a </a:t>
            </a:r>
            <a:r>
              <a:rPr lang="en-US" b="1"/>
              <a:t>PPF</a:t>
            </a:r>
            <a:r>
              <a:rPr lang="en-US"/>
              <a:t>:</a:t>
            </a:r>
          </a:p>
          <a:p>
            <a:pPr lvl="0">
              <a:spcBef>
                <a:spcPts val="0"/>
              </a:spcBef>
              <a:buNone/>
            </a:pPr>
            <a:endParaRPr/>
          </a:p>
          <a:p>
            <a:pPr lvl="0">
              <a:spcBef>
                <a:spcPts val="0"/>
              </a:spcBef>
              <a:buNone/>
            </a:pPr>
            <a:r>
              <a:rPr lang="en-US"/>
              <a:t>1) 	The budget constraint is a straight line.</a:t>
            </a:r>
          </a:p>
          <a:p>
            <a:pPr marL="1371600" lvl="0" indent="-228600" rtl="0">
              <a:spcBef>
                <a:spcPts val="0"/>
              </a:spcBef>
              <a:buChar char="●"/>
            </a:pPr>
            <a:r>
              <a:rPr lang="en-US"/>
              <a:t>Slope is given by the relative prices of the two goods, which are fixed, so slope doesn't change.</a:t>
            </a:r>
          </a:p>
          <a:p>
            <a:pPr marL="1371600" lvl="0" indent="-228600" rtl="0">
              <a:spcBef>
                <a:spcPts val="0"/>
              </a:spcBef>
              <a:buChar char="●"/>
            </a:pPr>
            <a:r>
              <a:rPr lang="en-US"/>
              <a:t>PPF has a curved shape because of the law of diminishing returns, so slope is different at various points on the PPF.</a:t>
            </a:r>
          </a:p>
          <a:p>
            <a:pPr lvl="0" rtl="0">
              <a:spcBef>
                <a:spcPts val="0"/>
              </a:spcBef>
              <a:buNone/>
            </a:pPr>
            <a:endParaRPr/>
          </a:p>
          <a:p>
            <a:pPr lvl="0" rtl="0">
              <a:spcBef>
                <a:spcPts val="0"/>
              </a:spcBef>
              <a:buNone/>
            </a:pPr>
            <a:r>
              <a:rPr lang="en-US"/>
              <a:t>2) 	The absence of specific numbers on the axes of the PPF.</a:t>
            </a:r>
          </a:p>
          <a:p>
            <a:pPr marL="1371600" lvl="0" indent="-228600" rtl="0">
              <a:spcBef>
                <a:spcPts val="0"/>
              </a:spcBef>
              <a:buChar char="●"/>
            </a:pPr>
            <a:r>
              <a:rPr lang="en-US"/>
              <a:t>The exact amount of resources an imaginary economy has is not known.</a:t>
            </a:r>
          </a:p>
        </p:txBody>
      </p:sp>
      <p:sp>
        <p:nvSpPr>
          <p:cNvPr id="2" name="Footer Placeholder 1"/>
          <p:cNvSpPr>
            <a:spLocks noGrp="1"/>
          </p:cNvSpPr>
          <p:nvPr>
            <p:ph type="ftr" idx="11"/>
          </p:nvPr>
        </p:nvSpPr>
        <p:spPr/>
        <p:txBody>
          <a:bodyPr/>
          <a:lstStyle/>
          <a:p>
            <a:r>
              <a:rPr lang="en-US" smtClean="0"/>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59"/>
        <p:cNvGrpSpPr/>
        <p:nvPr/>
      </p:nvGrpSpPr>
      <p:grpSpPr>
        <a:xfrm>
          <a:off x="0" y="0"/>
          <a:ext cx="0" cy="0"/>
          <a:chOff x="0" y="0"/>
          <a:chExt cx="0" cy="0"/>
        </a:xfrm>
      </p:grpSpPr>
      <p:sp>
        <p:nvSpPr>
          <p:cNvPr id="160" name="Shape 160"/>
          <p:cNvSpPr txBox="1">
            <a:spLocks noGrp="1"/>
          </p:cNvSpPr>
          <p:nvPr>
            <p:ph type="title"/>
          </p:nvPr>
        </p:nvSpPr>
        <p:spPr>
          <a:xfrm>
            <a:off x="457200" y="241326"/>
            <a:ext cx="8062912" cy="659535"/>
          </a:xfrm>
          <a:prstGeom prst="rect">
            <a:avLst/>
          </a:prstGeom>
          <a:noFill/>
          <a:ln>
            <a:noFill/>
          </a:ln>
        </p:spPr>
        <p:txBody>
          <a:bodyPr wrap="square" lIns="91425" tIns="45700" rIns="91425" bIns="45700" anchor="b" anchorCtr="0">
            <a:noAutofit/>
          </a:bodyPr>
          <a:lstStyle/>
          <a:p>
            <a:pPr lvl="0" rtl="0">
              <a:spcBef>
                <a:spcPts val="0"/>
              </a:spcBef>
              <a:buClr>
                <a:schemeClr val="dk1"/>
              </a:buClr>
              <a:buSzPct val="45833"/>
              <a:buFont typeface="Arial"/>
              <a:buNone/>
            </a:pPr>
            <a:r>
              <a:rPr lang="en-US"/>
              <a:t>Similarities - Budget Constraint and PPF</a:t>
            </a:r>
          </a:p>
        </p:txBody>
      </p:sp>
      <p:sp>
        <p:nvSpPr>
          <p:cNvPr id="161" name="Shape 161"/>
          <p:cNvSpPr txBox="1">
            <a:spLocks noGrp="1"/>
          </p:cNvSpPr>
          <p:nvPr>
            <p:ph type="body" idx="1"/>
          </p:nvPr>
        </p:nvSpPr>
        <p:spPr>
          <a:xfrm>
            <a:off x="457200" y="4691575"/>
            <a:ext cx="8062800" cy="1995600"/>
          </a:xfrm>
          <a:prstGeom prst="rect">
            <a:avLst/>
          </a:prstGeom>
          <a:noFill/>
          <a:ln>
            <a:noFill/>
          </a:ln>
        </p:spPr>
        <p:txBody>
          <a:bodyPr wrap="square" lIns="91425" tIns="45700" rIns="91425" bIns="45700" anchor="t" anchorCtr="0">
            <a:noAutofit/>
          </a:bodyPr>
          <a:lstStyle/>
          <a:p>
            <a:pPr marL="457200" marR="0" lvl="0" indent="-228600" algn="l" rtl="0">
              <a:spcBef>
                <a:spcPts val="0"/>
              </a:spcBef>
              <a:spcAft>
                <a:spcPts val="0"/>
              </a:spcAft>
              <a:buClr>
                <a:srgbClr val="6CB255"/>
              </a:buClr>
              <a:buFont typeface="Arial"/>
              <a:buChar char="●"/>
            </a:pPr>
            <a:r>
              <a:rPr lang="en-US" b="0" i="0" u="none" strike="noStrike" cap="none">
                <a:solidFill>
                  <a:srgbClr val="000000"/>
                </a:solidFill>
                <a:latin typeface="Arial"/>
                <a:ea typeface="Arial"/>
                <a:cs typeface="Arial"/>
                <a:sym typeface="Arial"/>
              </a:rPr>
              <a:t>Both the </a:t>
            </a:r>
            <a:r>
              <a:rPr lang="en-US"/>
              <a:t>b</a:t>
            </a:r>
            <a:r>
              <a:rPr lang="en-US" b="0" i="0" u="none" strike="noStrike" cap="none">
                <a:solidFill>
                  <a:srgbClr val="000000"/>
                </a:solidFill>
                <a:latin typeface="Arial"/>
                <a:ea typeface="Arial"/>
                <a:cs typeface="Arial"/>
                <a:sym typeface="Arial"/>
              </a:rPr>
              <a:t>udget constraint and the social production possibilities frontier (PPF) show the constraints under which individual consumers and society as a whole operate. </a:t>
            </a:r>
          </a:p>
          <a:p>
            <a:pPr marL="457200" marR="0" lvl="0" indent="-228600" algn="l" rtl="0">
              <a:spcBef>
                <a:spcPts val="0"/>
              </a:spcBef>
              <a:spcAft>
                <a:spcPts val="0"/>
              </a:spcAft>
              <a:buClr>
                <a:srgbClr val="6CB255"/>
              </a:buClr>
              <a:buFont typeface="Arial"/>
              <a:buChar char="●"/>
            </a:pPr>
            <a:r>
              <a:rPr lang="en-US" b="0" i="0" u="none" strike="noStrike" cap="none">
                <a:solidFill>
                  <a:srgbClr val="000000"/>
                </a:solidFill>
                <a:latin typeface="Arial"/>
                <a:ea typeface="Arial"/>
                <a:cs typeface="Arial"/>
                <a:sym typeface="Arial"/>
              </a:rPr>
              <a:t>Both diagrams show the tradeoff in choosing more of one good at the cost of less of the other.</a:t>
            </a:r>
          </a:p>
        </p:txBody>
      </p:sp>
      <p:pic>
        <p:nvPicPr>
          <p:cNvPr id="162" name="Shape 162" descr="Two graphs will occur frequently throughout the text. They represent the possible outcomes of constraints/production of goods. The graph on the left has “Good 2” along the y-axis and “Good 1” along the x-axis. The graph on the right has “Good 1” along the y-axis and “Good 2” along the x-axis."/>
          <p:cNvPicPr preferRelativeResize="0">
            <a:picLocks noGrp="1"/>
          </p:cNvPicPr>
          <p:nvPr>
            <p:ph type="pic" idx="2"/>
          </p:nvPr>
        </p:nvPicPr>
        <p:blipFill rotWithShape="1">
          <a:blip r:embed="rId3">
            <a:alphaModFix/>
          </a:blip>
          <a:srcRect/>
          <a:stretch/>
        </p:blipFill>
        <p:spPr>
          <a:xfrm>
            <a:off x="1217822" y="1122386"/>
            <a:ext cx="6541666" cy="3500071"/>
          </a:xfrm>
          <a:prstGeom prst="rect">
            <a:avLst/>
          </a:prstGeom>
          <a:noFill/>
          <a:ln>
            <a:noFill/>
          </a:ln>
        </p:spPr>
      </p:pic>
      <p:sp>
        <p:nvSpPr>
          <p:cNvPr id="2" name="Footer Placeholder 1"/>
          <p:cNvSpPr>
            <a:spLocks noGrp="1"/>
          </p:cNvSpPr>
          <p:nvPr>
            <p:ph type="ftr" idx="11"/>
          </p:nvPr>
        </p:nvSpPr>
        <p:spPr/>
        <p:txBody>
          <a:bodyPr/>
          <a:lstStyle/>
          <a:p>
            <a:r>
              <a:rPr lang="en-US" smtClean="0"/>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67"/>
        <p:cNvGrpSpPr/>
        <p:nvPr/>
      </p:nvGrpSpPr>
      <p:grpSpPr>
        <a:xfrm>
          <a:off x="0" y="0"/>
          <a:ext cx="0" cy="0"/>
          <a:chOff x="0" y="0"/>
          <a:chExt cx="0" cy="0"/>
        </a:xfrm>
      </p:grpSpPr>
      <p:sp>
        <p:nvSpPr>
          <p:cNvPr id="168" name="Shape 168"/>
          <p:cNvSpPr txBox="1">
            <a:spLocks noGrp="1"/>
          </p:cNvSpPr>
          <p:nvPr>
            <p:ph type="title"/>
          </p:nvPr>
        </p:nvSpPr>
        <p:spPr>
          <a:xfrm>
            <a:off x="457200" y="241325"/>
            <a:ext cx="8062800" cy="881100"/>
          </a:xfrm>
          <a:prstGeom prst="rect">
            <a:avLst/>
          </a:prstGeom>
        </p:spPr>
        <p:txBody>
          <a:bodyPr wrap="square" lIns="91425" tIns="91425" rIns="91425" bIns="91425" anchor="b" anchorCtr="0">
            <a:noAutofit/>
          </a:bodyPr>
          <a:lstStyle/>
          <a:p>
            <a:pPr lvl="0">
              <a:spcBef>
                <a:spcPts val="0"/>
              </a:spcBef>
              <a:buClr>
                <a:srgbClr val="6CB255"/>
              </a:buClr>
              <a:buSzPct val="25000"/>
              <a:buFont typeface="Arial Black"/>
              <a:buNone/>
            </a:pPr>
            <a:r>
              <a:rPr lang="en-US"/>
              <a:t>Productive Efficiency and Allocative </a:t>
            </a:r>
          </a:p>
          <a:p>
            <a:pPr lvl="0">
              <a:spcBef>
                <a:spcPts val="0"/>
              </a:spcBef>
              <a:buClr>
                <a:srgbClr val="6CB255"/>
              </a:buClr>
              <a:buSzPct val="25000"/>
              <a:buFont typeface="Arial Black"/>
              <a:buNone/>
            </a:pPr>
            <a:r>
              <a:rPr lang="en-US"/>
              <a:t>Efficiency</a:t>
            </a:r>
          </a:p>
        </p:txBody>
      </p:sp>
      <p:sp>
        <p:nvSpPr>
          <p:cNvPr id="169" name="Shape 169"/>
          <p:cNvSpPr>
            <a:spLocks noGrp="1"/>
          </p:cNvSpPr>
          <p:nvPr>
            <p:ph type="pic" idx="2"/>
          </p:nvPr>
        </p:nvSpPr>
        <p:spPr>
          <a:xfrm>
            <a:off x="457200" y="1503371"/>
            <a:ext cx="8062800" cy="4874100"/>
          </a:xfrm>
          <a:prstGeom prst="rect">
            <a:avLst/>
          </a:prstGeom>
        </p:spPr>
        <p:txBody>
          <a:bodyPr wrap="square" lIns="91425" tIns="91425" rIns="91425" bIns="91425" anchor="t" anchorCtr="0">
            <a:noAutofit/>
          </a:bodyPr>
          <a:lstStyle/>
          <a:p>
            <a:pPr marL="457200" lvl="0" indent="-228600" rtl="0">
              <a:spcBef>
                <a:spcPts val="0"/>
              </a:spcBef>
              <a:buChar char="●"/>
            </a:pPr>
            <a:r>
              <a:rPr lang="en-US" b="1"/>
              <a:t>Productive efficiency</a:t>
            </a:r>
            <a:r>
              <a:rPr lang="en-US"/>
              <a:t> -when it is impossible to produce more of one good (or service) without decreasing the quantity produced of another good (or service)</a:t>
            </a:r>
          </a:p>
          <a:p>
            <a:pPr lvl="0" rtl="0">
              <a:spcBef>
                <a:spcPts val="0"/>
              </a:spcBef>
              <a:buNone/>
            </a:pPr>
            <a:endParaRPr/>
          </a:p>
          <a:p>
            <a:pPr marL="914400" lvl="1" indent="-228600" rtl="0">
              <a:spcBef>
                <a:spcPts val="0"/>
              </a:spcBef>
            </a:pPr>
            <a:r>
              <a:rPr lang="en-US"/>
              <a:t>Any choice inside the PPF is productively inefficient because it is possible to produce more of one good, the other good, or some combination of both goods.</a:t>
            </a:r>
          </a:p>
          <a:p>
            <a:pPr lvl="0">
              <a:spcBef>
                <a:spcPts val="0"/>
              </a:spcBef>
              <a:buNone/>
            </a:pPr>
            <a:endParaRPr/>
          </a:p>
          <a:p>
            <a:pPr marL="457200" lvl="0" indent="-228600">
              <a:spcBef>
                <a:spcPts val="0"/>
              </a:spcBef>
              <a:buChar char="●"/>
            </a:pPr>
            <a:r>
              <a:rPr lang="en-US" b="1"/>
              <a:t>Allocative efficiency</a:t>
            </a:r>
            <a:r>
              <a:rPr lang="en-US"/>
              <a:t> - when the mix of goods produced represents the mix that society most desires</a:t>
            </a:r>
          </a:p>
        </p:txBody>
      </p:sp>
      <p:sp>
        <p:nvSpPr>
          <p:cNvPr id="2" name="Footer Placeholder 1"/>
          <p:cNvSpPr>
            <a:spLocks noGrp="1"/>
          </p:cNvSpPr>
          <p:nvPr>
            <p:ph type="ftr" idx="11"/>
          </p:nvPr>
        </p:nvSpPr>
        <p:spPr/>
        <p:txBody>
          <a:bodyPr/>
          <a:lstStyle/>
          <a:p>
            <a:r>
              <a:rPr lang="en-US" smtClean="0"/>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74"/>
        <p:cNvGrpSpPr/>
        <p:nvPr/>
      </p:nvGrpSpPr>
      <p:grpSpPr>
        <a:xfrm>
          <a:off x="0" y="0"/>
          <a:ext cx="0" cy="0"/>
          <a:chOff x="0" y="0"/>
          <a:chExt cx="0" cy="0"/>
        </a:xfrm>
      </p:grpSpPr>
      <p:sp>
        <p:nvSpPr>
          <p:cNvPr id="175" name="Shape 175"/>
          <p:cNvSpPr txBox="1">
            <a:spLocks noGrp="1"/>
          </p:cNvSpPr>
          <p:nvPr>
            <p:ph type="title"/>
          </p:nvPr>
        </p:nvSpPr>
        <p:spPr>
          <a:xfrm>
            <a:off x="457200" y="241325"/>
            <a:ext cx="8062800" cy="833700"/>
          </a:xfrm>
          <a:prstGeom prst="rect">
            <a:avLst/>
          </a:prstGeom>
          <a:noFill/>
          <a:ln>
            <a:noFill/>
          </a:ln>
        </p:spPr>
        <p:txBody>
          <a:bodyPr wrap="square" lIns="91425" tIns="45700" rIns="91425" bIns="45700" anchor="b" anchorCtr="0">
            <a:noAutofit/>
          </a:bodyPr>
          <a:lstStyle/>
          <a:p>
            <a:pPr lvl="0" rtl="0">
              <a:spcBef>
                <a:spcPts val="0"/>
              </a:spcBef>
              <a:buClr>
                <a:schemeClr val="dk1"/>
              </a:buClr>
              <a:buSzPct val="45833"/>
              <a:buFont typeface="Arial"/>
              <a:buNone/>
            </a:pPr>
            <a:r>
              <a:rPr lang="en-US"/>
              <a:t>Healthcare vs. Education Production Possibilities Frontier, Continued</a:t>
            </a:r>
          </a:p>
        </p:txBody>
      </p:sp>
      <p:sp>
        <p:nvSpPr>
          <p:cNvPr id="176" name="Shape 176"/>
          <p:cNvSpPr txBox="1">
            <a:spLocks noGrp="1"/>
          </p:cNvSpPr>
          <p:nvPr>
            <p:ph type="body" idx="1"/>
          </p:nvPr>
        </p:nvSpPr>
        <p:spPr>
          <a:xfrm>
            <a:off x="457200" y="4462972"/>
            <a:ext cx="8062800" cy="2334600"/>
          </a:xfrm>
          <a:prstGeom prst="rect">
            <a:avLst/>
          </a:prstGeom>
          <a:noFill/>
          <a:ln>
            <a:noFill/>
          </a:ln>
        </p:spPr>
        <p:txBody>
          <a:bodyPr wrap="square" lIns="91425" tIns="45700" rIns="91425" bIns="45700" anchor="t" anchorCtr="0">
            <a:noAutofit/>
          </a:bodyPr>
          <a:lstStyle/>
          <a:p>
            <a:pPr marL="457200" marR="0" lvl="0" indent="-228600" algn="l" rtl="0">
              <a:spcBef>
                <a:spcPts val="0"/>
              </a:spcBef>
              <a:spcAft>
                <a:spcPts val="0"/>
              </a:spcAft>
              <a:buClr>
                <a:srgbClr val="6CB255"/>
              </a:buClr>
              <a:buFont typeface="Arial"/>
              <a:buChar char="●"/>
            </a:pPr>
            <a:r>
              <a:rPr lang="en-US" b="0" i="0" u="none" strike="noStrike" cap="none">
                <a:solidFill>
                  <a:srgbClr val="000000"/>
                </a:solidFill>
                <a:latin typeface="Arial"/>
                <a:ea typeface="Arial"/>
                <a:cs typeface="Arial"/>
                <a:sym typeface="Arial"/>
              </a:rPr>
              <a:t>Productive efficiency </a:t>
            </a:r>
            <a:r>
              <a:rPr lang="en-US"/>
              <a:t>- </a:t>
            </a:r>
          </a:p>
          <a:p>
            <a:pPr marL="914400" marR="0" lvl="1" indent="-228600" algn="l" rtl="0">
              <a:spcBef>
                <a:spcPts val="0"/>
              </a:spcBef>
              <a:spcAft>
                <a:spcPts val="0"/>
              </a:spcAft>
              <a:buClr>
                <a:srgbClr val="6CB255"/>
              </a:buClr>
              <a:buFont typeface="Arial"/>
              <a:buChar char="○"/>
            </a:pPr>
            <a:r>
              <a:rPr lang="en-US"/>
              <a:t>A</a:t>
            </a:r>
            <a:r>
              <a:rPr lang="en-US" b="0" i="0" u="none" strike="noStrike" cap="none">
                <a:solidFill>
                  <a:srgbClr val="000000"/>
                </a:solidFill>
                <a:latin typeface="Arial"/>
                <a:ea typeface="Arial"/>
                <a:cs typeface="Arial"/>
                <a:sym typeface="Arial"/>
              </a:rPr>
              <a:t>ll choices along a given PPF like B, C, and D display productive efficiency</a:t>
            </a:r>
            <a:r>
              <a:rPr lang="en-US">
                <a:solidFill>
                  <a:srgbClr val="000000"/>
                </a:solidFill>
              </a:rPr>
              <a:t>.</a:t>
            </a:r>
          </a:p>
          <a:p>
            <a:pPr marL="914400" marR="0" lvl="1" indent="-228600" algn="l" rtl="0">
              <a:spcBef>
                <a:spcPts val="0"/>
              </a:spcBef>
              <a:spcAft>
                <a:spcPts val="0"/>
              </a:spcAft>
              <a:buClr>
                <a:srgbClr val="6CB255"/>
              </a:buClr>
              <a:buFont typeface="Arial"/>
              <a:buChar char="○"/>
            </a:pPr>
            <a:r>
              <a:rPr lang="en-US" b="0" i="0" u="none" strike="noStrike" cap="none">
                <a:solidFill>
                  <a:srgbClr val="000000"/>
                </a:solidFill>
                <a:latin typeface="Arial"/>
                <a:ea typeface="Arial"/>
                <a:cs typeface="Arial"/>
                <a:sym typeface="Arial"/>
              </a:rPr>
              <a:t>R does not</a:t>
            </a:r>
            <a:r>
              <a:rPr lang="en-US">
                <a:solidFill>
                  <a:srgbClr val="000000"/>
                </a:solidFill>
              </a:rPr>
              <a:t>, because it is inside the PPF curve, and thus not all resources are being used.</a:t>
            </a:r>
          </a:p>
          <a:p>
            <a:pPr marR="0" lvl="0" algn="l" rtl="0">
              <a:spcBef>
                <a:spcPts val="0"/>
              </a:spcBef>
              <a:spcAft>
                <a:spcPts val="0"/>
              </a:spcAft>
              <a:buNone/>
            </a:pPr>
            <a:endParaRPr b="0" i="0" u="none" strike="noStrike" cap="none">
              <a:solidFill>
                <a:srgbClr val="000000"/>
              </a:solidFill>
              <a:latin typeface="Arial"/>
              <a:ea typeface="Arial"/>
              <a:cs typeface="Arial"/>
              <a:sym typeface="Arial"/>
            </a:endParaRPr>
          </a:p>
        </p:txBody>
      </p:sp>
      <p:pic>
        <p:nvPicPr>
          <p:cNvPr id="177" name="Shape 177" descr=" The graph shows that a society has limited resources and often must prioritize where to invest. On this graph, the y-axis is ʺHealthcare,ʺ and the x-axis is ʺEducation.ʺ"/>
          <p:cNvPicPr preferRelativeResize="0">
            <a:picLocks noGrp="1"/>
          </p:cNvPicPr>
          <p:nvPr>
            <p:ph type="pic" idx="2"/>
          </p:nvPr>
        </p:nvPicPr>
        <p:blipFill rotWithShape="1">
          <a:blip r:embed="rId3">
            <a:alphaModFix/>
          </a:blip>
          <a:srcRect/>
          <a:stretch/>
        </p:blipFill>
        <p:spPr>
          <a:xfrm>
            <a:off x="2308101" y="1122386"/>
            <a:ext cx="4135800" cy="3319200"/>
          </a:xfrm>
          <a:prstGeom prst="rect">
            <a:avLst/>
          </a:prstGeom>
          <a:noFill/>
          <a:ln>
            <a:noFill/>
          </a:ln>
        </p:spPr>
      </p:pic>
      <p:sp>
        <p:nvSpPr>
          <p:cNvPr id="2" name="Footer Placeholder 1"/>
          <p:cNvSpPr>
            <a:spLocks noGrp="1"/>
          </p:cNvSpPr>
          <p:nvPr>
            <p:ph type="ftr" idx="11"/>
          </p:nvPr>
        </p:nvSpPr>
        <p:spPr/>
        <p:txBody>
          <a:bodyPr/>
          <a:lstStyle/>
          <a:p>
            <a:r>
              <a:rPr lang="en-US" smtClean="0"/>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47"/>
        <p:cNvGrpSpPr/>
        <p:nvPr/>
      </p:nvGrpSpPr>
      <p:grpSpPr>
        <a:xfrm>
          <a:off x="0" y="0"/>
          <a:ext cx="0" cy="0"/>
          <a:chOff x="0" y="0"/>
          <a:chExt cx="0" cy="0"/>
        </a:xfrm>
      </p:grpSpPr>
      <p:sp>
        <p:nvSpPr>
          <p:cNvPr id="48" name="Shape 48"/>
          <p:cNvSpPr txBox="1">
            <a:spLocks noGrp="1"/>
          </p:cNvSpPr>
          <p:nvPr>
            <p:ph type="title"/>
          </p:nvPr>
        </p:nvSpPr>
        <p:spPr>
          <a:xfrm>
            <a:off x="457200" y="241326"/>
            <a:ext cx="8062800" cy="659400"/>
          </a:xfrm>
          <a:prstGeom prst="rect">
            <a:avLst/>
          </a:prstGeom>
        </p:spPr>
        <p:txBody>
          <a:bodyPr wrap="square" lIns="91425" tIns="91425" rIns="91425" bIns="91425" anchor="b" anchorCtr="0">
            <a:noAutofit/>
          </a:bodyPr>
          <a:lstStyle/>
          <a:p>
            <a:pPr lvl="0">
              <a:spcBef>
                <a:spcPts val="0"/>
              </a:spcBef>
              <a:buClr>
                <a:schemeClr val="dk1"/>
              </a:buClr>
              <a:buSzPct val="45833"/>
              <a:buFont typeface="Arial"/>
              <a:buNone/>
            </a:pPr>
            <a:r>
              <a:rPr lang="en-US"/>
              <a:t>CH.2 OUTLINE</a:t>
            </a:r>
          </a:p>
        </p:txBody>
      </p:sp>
      <p:sp>
        <p:nvSpPr>
          <p:cNvPr id="49" name="Shape 49"/>
          <p:cNvSpPr>
            <a:spLocks noGrp="1"/>
          </p:cNvSpPr>
          <p:nvPr>
            <p:ph type="pic" idx="2"/>
          </p:nvPr>
        </p:nvSpPr>
        <p:spPr>
          <a:xfrm>
            <a:off x="457200" y="1122372"/>
            <a:ext cx="8062800" cy="4314600"/>
          </a:xfrm>
          <a:prstGeom prst="rect">
            <a:avLst/>
          </a:prstGeom>
        </p:spPr>
        <p:txBody>
          <a:bodyPr wrap="square" lIns="91425" tIns="91425" rIns="91425" bIns="91425" anchor="t" anchorCtr="0">
            <a:noAutofit/>
          </a:bodyPr>
          <a:lstStyle/>
          <a:p>
            <a:pPr lvl="0" rtl="0">
              <a:lnSpc>
                <a:spcPct val="115000"/>
              </a:lnSpc>
              <a:spcBef>
                <a:spcPts val="0"/>
              </a:spcBef>
              <a:buNone/>
            </a:pPr>
            <a:r>
              <a:rPr lang="en-US" sz="2800" dirty="0"/>
              <a:t>2.1: How Individuals Make Choices Based on</a:t>
            </a:r>
          </a:p>
          <a:p>
            <a:pPr lvl="0" rtl="0">
              <a:lnSpc>
                <a:spcPct val="150000"/>
              </a:lnSpc>
              <a:spcBef>
                <a:spcPts val="0"/>
              </a:spcBef>
              <a:buNone/>
            </a:pPr>
            <a:r>
              <a:rPr lang="en-US" sz="2800" dirty="0"/>
              <a:t>       Their Budget Constraint</a:t>
            </a:r>
          </a:p>
          <a:p>
            <a:pPr lvl="0" rtl="0">
              <a:lnSpc>
                <a:spcPct val="115000"/>
              </a:lnSpc>
              <a:spcBef>
                <a:spcPts val="0"/>
              </a:spcBef>
              <a:buNone/>
            </a:pPr>
            <a:r>
              <a:rPr lang="en-US" sz="2800" dirty="0"/>
              <a:t>2.2: The Production Possibilities Frontier and </a:t>
            </a:r>
          </a:p>
          <a:p>
            <a:pPr marL="457200" lvl="0" indent="-69850" rtl="0">
              <a:lnSpc>
                <a:spcPct val="150000"/>
              </a:lnSpc>
              <a:spcBef>
                <a:spcPts val="0"/>
              </a:spcBef>
              <a:buClr>
                <a:schemeClr val="dk1"/>
              </a:buClr>
              <a:buSzPct val="39285"/>
              <a:buFont typeface="Arial"/>
              <a:buNone/>
            </a:pPr>
            <a:r>
              <a:rPr lang="en-US" sz="2800" dirty="0"/>
              <a:t>   Social Choices</a:t>
            </a:r>
          </a:p>
          <a:p>
            <a:pPr lvl="0" rtl="0">
              <a:lnSpc>
                <a:spcPct val="115000"/>
              </a:lnSpc>
              <a:spcBef>
                <a:spcPts val="0"/>
              </a:spcBef>
              <a:buNone/>
            </a:pPr>
            <a:r>
              <a:rPr lang="en-US" sz="2800" dirty="0"/>
              <a:t>2.3: Confronting Objections to the Economic </a:t>
            </a:r>
          </a:p>
          <a:p>
            <a:pPr lvl="0" indent="387350" rtl="0">
              <a:lnSpc>
                <a:spcPct val="115000"/>
              </a:lnSpc>
              <a:spcBef>
                <a:spcPts val="0"/>
              </a:spcBef>
              <a:buClr>
                <a:schemeClr val="dk1"/>
              </a:buClr>
              <a:buSzPct val="39285"/>
              <a:buFont typeface="Arial"/>
              <a:buNone/>
            </a:pPr>
            <a:r>
              <a:rPr lang="en-US" sz="2800" dirty="0"/>
              <a:t>   Approach</a:t>
            </a:r>
          </a:p>
        </p:txBody>
      </p:sp>
      <p:sp>
        <p:nvSpPr>
          <p:cNvPr id="2" name="Footer Placeholder 1"/>
          <p:cNvSpPr>
            <a:spLocks noGrp="1"/>
          </p:cNvSpPr>
          <p:nvPr>
            <p:ph type="ftr" idx="11"/>
          </p:nvPr>
        </p:nvSpPr>
        <p:spPr/>
        <p:txBody>
          <a:bodyPr/>
          <a:lstStyle/>
          <a:p>
            <a:r>
              <a:rPr lang="en-US" smtClean="0"/>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82"/>
        <p:cNvGrpSpPr/>
        <p:nvPr/>
      </p:nvGrpSpPr>
      <p:grpSpPr>
        <a:xfrm>
          <a:off x="0" y="0"/>
          <a:ext cx="0" cy="0"/>
          <a:chOff x="0" y="0"/>
          <a:chExt cx="0" cy="0"/>
        </a:xfrm>
      </p:grpSpPr>
      <p:sp>
        <p:nvSpPr>
          <p:cNvPr id="183" name="Shape 183"/>
          <p:cNvSpPr txBox="1">
            <a:spLocks noGrp="1"/>
          </p:cNvSpPr>
          <p:nvPr>
            <p:ph type="title"/>
          </p:nvPr>
        </p:nvSpPr>
        <p:spPr>
          <a:xfrm>
            <a:off x="457200" y="241326"/>
            <a:ext cx="8062800" cy="659400"/>
          </a:xfrm>
          <a:prstGeom prst="rect">
            <a:avLst/>
          </a:prstGeom>
        </p:spPr>
        <p:txBody>
          <a:bodyPr wrap="square" lIns="91425" tIns="91425" rIns="91425" bIns="91425" anchor="b" anchorCtr="0">
            <a:noAutofit/>
          </a:bodyPr>
          <a:lstStyle/>
          <a:p>
            <a:pPr lvl="0">
              <a:spcBef>
                <a:spcPts val="0"/>
              </a:spcBef>
              <a:buClr>
                <a:srgbClr val="6CB255"/>
              </a:buClr>
              <a:buSzPct val="25000"/>
              <a:buFont typeface="Arial Black"/>
              <a:buNone/>
            </a:pPr>
            <a:r>
              <a:rPr lang="en-US"/>
              <a:t>The PPF and Comparative Advantage</a:t>
            </a:r>
          </a:p>
        </p:txBody>
      </p:sp>
      <p:sp>
        <p:nvSpPr>
          <p:cNvPr id="184" name="Shape 184"/>
          <p:cNvSpPr>
            <a:spLocks noGrp="1"/>
          </p:cNvSpPr>
          <p:nvPr>
            <p:ph type="pic" idx="2"/>
          </p:nvPr>
        </p:nvSpPr>
        <p:spPr>
          <a:xfrm>
            <a:off x="457199" y="1122386"/>
            <a:ext cx="8062800" cy="3500100"/>
          </a:xfrm>
          <a:prstGeom prst="rect">
            <a:avLst/>
          </a:prstGeom>
        </p:spPr>
        <p:txBody>
          <a:bodyPr wrap="square" lIns="91425" tIns="91425" rIns="91425" bIns="91425" anchor="t" anchorCtr="0">
            <a:noAutofit/>
          </a:bodyPr>
          <a:lstStyle/>
          <a:p>
            <a:pPr marL="457200" lvl="0" indent="-228600">
              <a:spcBef>
                <a:spcPts val="0"/>
              </a:spcBef>
              <a:buChar char="●"/>
            </a:pPr>
            <a:r>
              <a:rPr lang="en-US"/>
              <a:t>How much of a good a country decides to produce depends on how expensive it is to produce it versus buying it from a different country.</a:t>
            </a:r>
          </a:p>
          <a:p>
            <a:pPr lvl="0">
              <a:spcBef>
                <a:spcPts val="0"/>
              </a:spcBef>
              <a:buNone/>
            </a:pPr>
            <a:endParaRPr/>
          </a:p>
          <a:p>
            <a:pPr marL="457200" lvl="0" indent="-228600">
              <a:spcBef>
                <a:spcPts val="0"/>
              </a:spcBef>
              <a:buChar char="●"/>
            </a:pPr>
            <a:r>
              <a:rPr lang="en-US"/>
              <a:t>Countries tend to have different opportunity costs of producing a specific good, either because of different climates, geography, technology, or skills.</a:t>
            </a:r>
          </a:p>
          <a:p>
            <a:pPr lvl="0">
              <a:spcBef>
                <a:spcPts val="0"/>
              </a:spcBef>
              <a:buNone/>
            </a:pPr>
            <a:endParaRPr b="1"/>
          </a:p>
          <a:p>
            <a:pPr marL="457200" lvl="0" indent="-228600">
              <a:spcBef>
                <a:spcPts val="0"/>
              </a:spcBef>
              <a:buChar char="●"/>
            </a:pPr>
            <a:r>
              <a:rPr lang="en-US" b="1"/>
              <a:t>Comparative advantage</a:t>
            </a:r>
            <a:r>
              <a:rPr lang="en-US"/>
              <a:t> - when a country can produce a good at a lower opportunity cost than another country.</a:t>
            </a:r>
          </a:p>
        </p:txBody>
      </p:sp>
      <p:sp>
        <p:nvSpPr>
          <p:cNvPr id="2" name="Footer Placeholder 1"/>
          <p:cNvSpPr>
            <a:spLocks noGrp="1"/>
          </p:cNvSpPr>
          <p:nvPr>
            <p:ph type="ftr" idx="11"/>
          </p:nvPr>
        </p:nvSpPr>
        <p:spPr/>
        <p:txBody>
          <a:bodyPr/>
          <a:lstStyle/>
          <a:p>
            <a:r>
              <a:rPr lang="en-US" smtClean="0"/>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189"/>
        <p:cNvGrpSpPr/>
        <p:nvPr/>
      </p:nvGrpSpPr>
      <p:grpSpPr>
        <a:xfrm>
          <a:off x="0" y="0"/>
          <a:ext cx="0" cy="0"/>
          <a:chOff x="0" y="0"/>
          <a:chExt cx="0" cy="0"/>
        </a:xfrm>
      </p:grpSpPr>
      <p:sp>
        <p:nvSpPr>
          <p:cNvPr id="190" name="Shape 190"/>
          <p:cNvSpPr txBox="1">
            <a:spLocks noGrp="1"/>
          </p:cNvSpPr>
          <p:nvPr>
            <p:ph type="title"/>
          </p:nvPr>
        </p:nvSpPr>
        <p:spPr>
          <a:xfrm>
            <a:off x="457200" y="241326"/>
            <a:ext cx="8062912" cy="659535"/>
          </a:xfrm>
          <a:prstGeom prst="rect">
            <a:avLst/>
          </a:prstGeom>
          <a:noFill/>
          <a:ln>
            <a:noFill/>
          </a:ln>
        </p:spPr>
        <p:txBody>
          <a:bodyPr wrap="square" lIns="91425" tIns="45700" rIns="91425" bIns="45700" anchor="b" anchorCtr="0">
            <a:noAutofit/>
          </a:bodyPr>
          <a:lstStyle/>
          <a:p>
            <a:pPr marL="0" marR="0" lvl="0" indent="0" algn="l" rtl="0">
              <a:spcBef>
                <a:spcPts val="0"/>
              </a:spcBef>
              <a:buClr>
                <a:srgbClr val="6CB255"/>
              </a:buClr>
              <a:buSzPct val="25000"/>
              <a:buFont typeface="Arial Black"/>
              <a:buNone/>
            </a:pPr>
            <a:r>
              <a:rPr lang="en-US" dirty="0"/>
              <a:t>The PPF and Comparative </a:t>
            </a:r>
            <a:r>
              <a:rPr lang="en-US" dirty="0" smtClean="0"/>
              <a:t>Advantage, </a:t>
            </a:r>
            <a:br>
              <a:rPr lang="en-US" dirty="0" smtClean="0"/>
            </a:br>
            <a:r>
              <a:rPr lang="en-US" sz="2000" dirty="0" smtClean="0"/>
              <a:t>Continued</a:t>
            </a:r>
            <a:endParaRPr lang="en-US" sz="2000" dirty="0"/>
          </a:p>
        </p:txBody>
      </p:sp>
      <p:pic>
        <p:nvPicPr>
          <p:cNvPr id="191" name="Shape 191" descr="Two graphs comparing US and Brazilian production, described in slide text."/>
          <p:cNvPicPr preferRelativeResize="0">
            <a:picLocks noGrp="1"/>
          </p:cNvPicPr>
          <p:nvPr>
            <p:ph type="pic" idx="2"/>
          </p:nvPr>
        </p:nvPicPr>
        <p:blipFill rotWithShape="1">
          <a:blip r:embed="rId3">
            <a:alphaModFix/>
          </a:blip>
          <a:srcRect/>
          <a:stretch/>
        </p:blipFill>
        <p:spPr>
          <a:xfrm>
            <a:off x="1143000" y="869493"/>
            <a:ext cx="7048500" cy="3352800"/>
          </a:xfrm>
          <a:prstGeom prst="rect">
            <a:avLst/>
          </a:prstGeom>
          <a:noFill/>
          <a:ln>
            <a:noFill/>
          </a:ln>
        </p:spPr>
      </p:pic>
      <p:sp>
        <p:nvSpPr>
          <p:cNvPr id="192" name="Shape 192"/>
          <p:cNvSpPr txBox="1">
            <a:spLocks noGrp="1"/>
          </p:cNvSpPr>
          <p:nvPr>
            <p:ph type="body" idx="1"/>
          </p:nvPr>
        </p:nvSpPr>
        <p:spPr>
          <a:xfrm>
            <a:off x="457200" y="4300265"/>
            <a:ext cx="8062800" cy="2013900"/>
          </a:xfrm>
          <a:prstGeom prst="rect">
            <a:avLst/>
          </a:prstGeom>
          <a:noFill/>
          <a:ln>
            <a:noFill/>
          </a:ln>
        </p:spPr>
        <p:txBody>
          <a:bodyPr wrap="square" lIns="91425" tIns="45700" rIns="91425" bIns="45700" anchor="t" anchorCtr="0">
            <a:noAutofit/>
          </a:bodyPr>
          <a:lstStyle/>
          <a:p>
            <a:pPr marL="457200" marR="0" lvl="0" indent="-228600" algn="l" rtl="0">
              <a:spcBef>
                <a:spcPts val="0"/>
              </a:spcBef>
              <a:spcAft>
                <a:spcPts val="0"/>
              </a:spcAft>
              <a:buClr>
                <a:srgbClr val="6CB255"/>
              </a:buClr>
              <a:buFont typeface="Arial"/>
              <a:buChar char="●"/>
            </a:pPr>
            <a:r>
              <a:rPr lang="en-US" b="0" i="0" u="none" strike="noStrike" cap="none" dirty="0">
                <a:solidFill>
                  <a:srgbClr val="000000"/>
                </a:solidFill>
                <a:latin typeface="Arial"/>
                <a:ea typeface="Arial"/>
                <a:cs typeface="Arial"/>
                <a:sym typeface="Arial"/>
              </a:rPr>
              <a:t>The U.S. PPF is flatter than the Brazil PPF implying that the opportunity cost of wheat in terms of sugar cane is lower in the U.S. than in Brazil. </a:t>
            </a:r>
          </a:p>
          <a:p>
            <a:pPr marL="457200" marR="0" lvl="0" indent="-228600" algn="l" rtl="0">
              <a:spcBef>
                <a:spcPts val="0"/>
              </a:spcBef>
              <a:spcAft>
                <a:spcPts val="0"/>
              </a:spcAft>
              <a:buClr>
                <a:srgbClr val="6CB255"/>
              </a:buClr>
              <a:buFont typeface="Arial"/>
              <a:buChar char="●"/>
            </a:pPr>
            <a:r>
              <a:rPr lang="en-US" b="0" i="0" u="none" strike="noStrike" cap="none" dirty="0">
                <a:solidFill>
                  <a:srgbClr val="000000"/>
                </a:solidFill>
                <a:latin typeface="Arial"/>
                <a:ea typeface="Arial"/>
                <a:cs typeface="Arial"/>
                <a:sym typeface="Arial"/>
              </a:rPr>
              <a:t>Conversely, the opportunity cost of sugar cane is lower in Brazil. </a:t>
            </a:r>
          </a:p>
          <a:p>
            <a:pPr marL="457200" marR="0" lvl="0" indent="-228600" algn="l" rtl="0">
              <a:spcBef>
                <a:spcPts val="0"/>
              </a:spcBef>
              <a:spcAft>
                <a:spcPts val="0"/>
              </a:spcAft>
              <a:buClr>
                <a:srgbClr val="6CB255"/>
              </a:buClr>
              <a:buFont typeface="Arial"/>
              <a:buChar char="●"/>
            </a:pPr>
            <a:r>
              <a:rPr lang="en-US" b="0" i="0" strike="noStrike" cap="none" dirty="0">
                <a:solidFill>
                  <a:srgbClr val="000000"/>
                </a:solidFill>
                <a:latin typeface="Arial"/>
                <a:ea typeface="Arial"/>
                <a:cs typeface="Arial"/>
                <a:sym typeface="Arial"/>
              </a:rPr>
              <a:t>The </a:t>
            </a:r>
            <a:r>
              <a:rPr lang="en-US" b="1" i="0" strike="noStrike" cap="none" dirty="0">
                <a:solidFill>
                  <a:schemeClr val="accent2"/>
                </a:solidFill>
                <a:latin typeface="Arial"/>
                <a:ea typeface="Arial"/>
                <a:cs typeface="Arial"/>
                <a:sym typeface="Arial"/>
              </a:rPr>
              <a:t>U.S.</a:t>
            </a:r>
            <a:r>
              <a:rPr lang="en-US" b="0" i="0" strike="noStrike" cap="none" dirty="0">
                <a:solidFill>
                  <a:srgbClr val="000000"/>
                </a:solidFill>
                <a:latin typeface="Arial"/>
                <a:ea typeface="Arial"/>
                <a:cs typeface="Arial"/>
                <a:sym typeface="Arial"/>
              </a:rPr>
              <a:t> has comparative advantage in </a:t>
            </a:r>
            <a:r>
              <a:rPr lang="en-US" b="1" i="0" strike="noStrike" cap="none" dirty="0">
                <a:solidFill>
                  <a:schemeClr val="accent2"/>
                </a:solidFill>
                <a:latin typeface="Arial"/>
                <a:ea typeface="Arial"/>
                <a:cs typeface="Arial"/>
                <a:sym typeface="Arial"/>
              </a:rPr>
              <a:t>wheat</a:t>
            </a:r>
            <a:r>
              <a:rPr lang="en-US" b="0" i="0" strike="noStrike" cap="none" dirty="0">
                <a:solidFill>
                  <a:srgbClr val="000000"/>
                </a:solidFill>
                <a:latin typeface="Arial"/>
                <a:ea typeface="Arial"/>
                <a:cs typeface="Arial"/>
                <a:sym typeface="Arial"/>
              </a:rPr>
              <a:t> and </a:t>
            </a:r>
            <a:r>
              <a:rPr lang="en-US" b="1" dirty="0">
                <a:solidFill>
                  <a:schemeClr val="accent4"/>
                </a:solidFill>
              </a:rPr>
              <a:t>B</a:t>
            </a:r>
            <a:r>
              <a:rPr lang="en-US" b="1" i="0" strike="noStrike" cap="none" dirty="0">
                <a:solidFill>
                  <a:schemeClr val="accent4"/>
                </a:solidFill>
                <a:sym typeface="Arial"/>
              </a:rPr>
              <a:t>razil</a:t>
            </a:r>
            <a:r>
              <a:rPr lang="en-US" b="0" i="0" strike="noStrike" cap="none" dirty="0">
                <a:solidFill>
                  <a:srgbClr val="000000"/>
                </a:solidFill>
                <a:latin typeface="Arial"/>
                <a:ea typeface="Arial"/>
                <a:cs typeface="Arial"/>
                <a:sym typeface="Arial"/>
              </a:rPr>
              <a:t> has comparative advantage in </a:t>
            </a:r>
            <a:r>
              <a:rPr lang="en-US" b="1" i="0" strike="noStrike" cap="none" dirty="0">
                <a:solidFill>
                  <a:schemeClr val="accent4"/>
                </a:solidFill>
              </a:rPr>
              <a:t>sugar</a:t>
            </a:r>
            <a:r>
              <a:rPr lang="en-US" b="1" dirty="0">
                <a:solidFill>
                  <a:schemeClr val="accent4"/>
                </a:solidFill>
              </a:rPr>
              <a:t> </a:t>
            </a:r>
            <a:r>
              <a:rPr lang="en-US" b="1" i="0" strike="noStrike" cap="none" dirty="0">
                <a:solidFill>
                  <a:schemeClr val="accent4"/>
                </a:solidFill>
              </a:rPr>
              <a:t>cane</a:t>
            </a:r>
            <a:r>
              <a:rPr lang="en-US" b="0" i="0" strike="noStrike" cap="none" dirty="0">
                <a:solidFill>
                  <a:srgbClr val="000000"/>
                </a:solidFill>
                <a:latin typeface="Arial"/>
                <a:ea typeface="Arial"/>
                <a:cs typeface="Arial"/>
                <a:sym typeface="Arial"/>
              </a:rPr>
              <a:t>.</a:t>
            </a:r>
          </a:p>
        </p:txBody>
      </p:sp>
      <p:sp>
        <p:nvSpPr>
          <p:cNvPr id="2" name="Footer Placeholder 1"/>
          <p:cNvSpPr>
            <a:spLocks noGrp="1"/>
          </p:cNvSpPr>
          <p:nvPr>
            <p:ph type="ftr" idx="11"/>
          </p:nvPr>
        </p:nvSpPr>
        <p:spPr/>
        <p:txBody>
          <a:bodyPr/>
          <a:lstStyle/>
          <a:p>
            <a:r>
              <a:rPr lang="en-US" smtClean="0"/>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197"/>
        <p:cNvGrpSpPr/>
        <p:nvPr/>
      </p:nvGrpSpPr>
      <p:grpSpPr>
        <a:xfrm>
          <a:off x="0" y="0"/>
          <a:ext cx="0" cy="0"/>
          <a:chOff x="0" y="0"/>
          <a:chExt cx="0" cy="0"/>
        </a:xfrm>
      </p:grpSpPr>
      <p:sp>
        <p:nvSpPr>
          <p:cNvPr id="198" name="Shape 198"/>
          <p:cNvSpPr txBox="1">
            <a:spLocks noGrp="1"/>
          </p:cNvSpPr>
          <p:nvPr>
            <p:ph type="title"/>
          </p:nvPr>
        </p:nvSpPr>
        <p:spPr>
          <a:xfrm>
            <a:off x="457200" y="241325"/>
            <a:ext cx="8062800" cy="881100"/>
          </a:xfrm>
          <a:prstGeom prst="rect">
            <a:avLst/>
          </a:prstGeom>
        </p:spPr>
        <p:txBody>
          <a:bodyPr wrap="square" lIns="91425" tIns="91425" rIns="91425" bIns="91425" anchor="b" anchorCtr="0">
            <a:noAutofit/>
          </a:bodyPr>
          <a:lstStyle/>
          <a:p>
            <a:pPr lvl="0">
              <a:spcBef>
                <a:spcPts val="0"/>
              </a:spcBef>
              <a:buNone/>
            </a:pPr>
            <a:r>
              <a:rPr lang="en-US"/>
              <a:t>2.3 Confronting Objections to the </a:t>
            </a:r>
          </a:p>
          <a:p>
            <a:pPr lvl="0">
              <a:spcBef>
                <a:spcPts val="0"/>
              </a:spcBef>
              <a:buNone/>
            </a:pPr>
            <a:r>
              <a:rPr lang="en-US"/>
              <a:t>Economic Approach</a:t>
            </a:r>
          </a:p>
        </p:txBody>
      </p:sp>
      <p:sp>
        <p:nvSpPr>
          <p:cNvPr id="199" name="Shape 199"/>
          <p:cNvSpPr>
            <a:spLocks noGrp="1"/>
          </p:cNvSpPr>
          <p:nvPr>
            <p:ph type="pic" idx="2"/>
          </p:nvPr>
        </p:nvSpPr>
        <p:spPr>
          <a:xfrm>
            <a:off x="457200" y="1366499"/>
            <a:ext cx="8062800" cy="3933000"/>
          </a:xfrm>
          <a:prstGeom prst="rect">
            <a:avLst/>
          </a:prstGeom>
        </p:spPr>
        <p:txBody>
          <a:bodyPr wrap="square" lIns="91425" tIns="91425" rIns="91425" bIns="91425" anchor="t" anchorCtr="0">
            <a:noAutofit/>
          </a:bodyPr>
          <a:lstStyle/>
          <a:p>
            <a:pPr lvl="0" rtl="0">
              <a:spcBef>
                <a:spcPts val="0"/>
              </a:spcBef>
              <a:buNone/>
            </a:pPr>
            <a:r>
              <a:rPr lang="en-US" i="1"/>
              <a:t>Objections in understanding the economic approach to decision-making:</a:t>
            </a:r>
          </a:p>
          <a:p>
            <a:pPr lvl="0">
              <a:spcBef>
                <a:spcPts val="0"/>
              </a:spcBef>
              <a:buNone/>
            </a:pPr>
            <a:endParaRPr/>
          </a:p>
          <a:p>
            <a:pPr lvl="0" rtl="0">
              <a:spcBef>
                <a:spcPts val="0"/>
              </a:spcBef>
              <a:buNone/>
            </a:pPr>
            <a:r>
              <a:rPr lang="en-US"/>
              <a:t>1) People, firms, and society </a:t>
            </a:r>
            <a:r>
              <a:rPr lang="en-US" u="sng"/>
              <a:t>do not</a:t>
            </a:r>
            <a:r>
              <a:rPr lang="en-US"/>
              <a:t> act in a way that fits the economic way of thinking.</a:t>
            </a:r>
          </a:p>
          <a:p>
            <a:pPr lvl="0" rtl="0">
              <a:spcBef>
                <a:spcPts val="0"/>
              </a:spcBef>
              <a:buNone/>
            </a:pPr>
            <a:endParaRPr/>
          </a:p>
          <a:p>
            <a:pPr marL="914400" lvl="1" indent="-228600" rtl="0">
              <a:spcBef>
                <a:spcPts val="0"/>
              </a:spcBef>
            </a:pPr>
            <a:r>
              <a:rPr lang="en-US"/>
              <a:t>However, it is reasonable, as a first approximation, to analyze them with the tools of economic analysis.</a:t>
            </a:r>
          </a:p>
          <a:p>
            <a:pPr marL="914400" lvl="1" indent="-228600" rtl="0">
              <a:spcBef>
                <a:spcPts val="0"/>
              </a:spcBef>
            </a:pPr>
            <a:r>
              <a:rPr lang="en-US"/>
              <a:t>Will be addressed in a later chapter on </a:t>
            </a:r>
            <a:r>
              <a:rPr lang="en-US" i="1"/>
              <a:t>consumer choices</a:t>
            </a:r>
            <a:r>
              <a:rPr lang="en-US"/>
              <a:t>.</a:t>
            </a:r>
          </a:p>
          <a:p>
            <a:pPr lvl="0" indent="457200" rtl="0">
              <a:spcBef>
                <a:spcPts val="0"/>
              </a:spcBef>
              <a:buNone/>
            </a:pPr>
            <a:endParaRPr/>
          </a:p>
          <a:p>
            <a:pPr lvl="0">
              <a:spcBef>
                <a:spcPts val="0"/>
              </a:spcBef>
              <a:buNone/>
            </a:pPr>
            <a:endParaRPr/>
          </a:p>
          <a:p>
            <a:pPr lvl="0">
              <a:spcBef>
                <a:spcPts val="0"/>
              </a:spcBef>
              <a:buNone/>
            </a:pPr>
            <a:endParaRPr/>
          </a:p>
        </p:txBody>
      </p:sp>
      <p:sp>
        <p:nvSpPr>
          <p:cNvPr id="2" name="Footer Placeholder 1"/>
          <p:cNvSpPr>
            <a:spLocks noGrp="1"/>
          </p:cNvSpPr>
          <p:nvPr>
            <p:ph type="ftr" idx="11"/>
          </p:nvPr>
        </p:nvSpPr>
        <p:spPr/>
        <p:txBody>
          <a:bodyPr/>
          <a:lstStyle/>
          <a:p>
            <a:r>
              <a:rPr lang="en-US" smtClean="0"/>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04"/>
        <p:cNvGrpSpPr/>
        <p:nvPr/>
      </p:nvGrpSpPr>
      <p:grpSpPr>
        <a:xfrm>
          <a:off x="0" y="0"/>
          <a:ext cx="0" cy="0"/>
          <a:chOff x="0" y="0"/>
          <a:chExt cx="0" cy="0"/>
        </a:xfrm>
      </p:grpSpPr>
      <p:sp>
        <p:nvSpPr>
          <p:cNvPr id="205" name="Shape 205"/>
          <p:cNvSpPr txBox="1">
            <a:spLocks noGrp="1"/>
          </p:cNvSpPr>
          <p:nvPr>
            <p:ph type="title"/>
          </p:nvPr>
        </p:nvSpPr>
        <p:spPr>
          <a:xfrm>
            <a:off x="457200" y="241325"/>
            <a:ext cx="8062800" cy="826500"/>
          </a:xfrm>
          <a:prstGeom prst="rect">
            <a:avLst/>
          </a:prstGeom>
        </p:spPr>
        <p:txBody>
          <a:bodyPr wrap="square" lIns="91425" tIns="91425" rIns="91425" bIns="91425" anchor="b" anchorCtr="0">
            <a:noAutofit/>
          </a:bodyPr>
          <a:lstStyle/>
          <a:p>
            <a:pPr lvl="0">
              <a:spcBef>
                <a:spcPts val="0"/>
              </a:spcBef>
              <a:buClr>
                <a:schemeClr val="dk1"/>
              </a:buClr>
              <a:buSzPct val="45833"/>
              <a:buFont typeface="Arial"/>
              <a:buNone/>
            </a:pPr>
            <a:r>
              <a:rPr lang="en-US"/>
              <a:t>Confronting Objections to the Economic Approach</a:t>
            </a:r>
          </a:p>
        </p:txBody>
      </p:sp>
      <p:sp>
        <p:nvSpPr>
          <p:cNvPr id="206" name="Shape 206"/>
          <p:cNvSpPr>
            <a:spLocks noGrp="1"/>
          </p:cNvSpPr>
          <p:nvPr>
            <p:ph type="pic" idx="2"/>
          </p:nvPr>
        </p:nvSpPr>
        <p:spPr>
          <a:xfrm>
            <a:off x="457200" y="1122375"/>
            <a:ext cx="8062800" cy="5530500"/>
          </a:xfrm>
          <a:prstGeom prst="rect">
            <a:avLst/>
          </a:prstGeom>
        </p:spPr>
        <p:txBody>
          <a:bodyPr wrap="square" lIns="91425" tIns="91425" rIns="91425" bIns="91425" anchor="t" anchorCtr="0">
            <a:noAutofit/>
          </a:bodyPr>
          <a:lstStyle/>
          <a:p>
            <a:pPr lvl="0">
              <a:spcBef>
                <a:spcPts val="0"/>
              </a:spcBef>
              <a:buNone/>
            </a:pPr>
            <a:r>
              <a:rPr lang="en-US" i="1" dirty="0"/>
              <a:t>Objections in understanding the economic approach to decision-making:</a:t>
            </a:r>
          </a:p>
          <a:p>
            <a:pPr lvl="0" rtl="0">
              <a:spcBef>
                <a:spcPts val="0"/>
              </a:spcBef>
              <a:buNone/>
            </a:pPr>
            <a:endParaRPr i="1" dirty="0"/>
          </a:p>
          <a:p>
            <a:pPr lvl="0" rtl="0">
              <a:spcBef>
                <a:spcPts val="0"/>
              </a:spcBef>
              <a:buNone/>
            </a:pPr>
            <a:r>
              <a:rPr lang="en-US" dirty="0"/>
              <a:t>2) People, firms, and society </a:t>
            </a:r>
            <a:r>
              <a:rPr lang="en-US" u="sng" dirty="0"/>
              <a:t>should not</a:t>
            </a:r>
            <a:r>
              <a:rPr lang="en-US" dirty="0"/>
              <a:t> act this way.</a:t>
            </a:r>
          </a:p>
          <a:p>
            <a:pPr marL="457200" lvl="0" indent="-228600" rtl="0">
              <a:spcBef>
                <a:spcPts val="0"/>
              </a:spcBef>
              <a:buChar char="●"/>
            </a:pPr>
            <a:r>
              <a:rPr lang="en-US" dirty="0"/>
              <a:t>The economics approach: </a:t>
            </a:r>
          </a:p>
          <a:p>
            <a:pPr marL="914400" lvl="1" indent="-228600" rtl="0">
              <a:spcBef>
                <a:spcPts val="0"/>
              </a:spcBef>
            </a:pPr>
            <a:r>
              <a:rPr lang="en-US" dirty="0"/>
              <a:t>Portrays people as self-interested,</a:t>
            </a:r>
            <a:r>
              <a:rPr lang="en-US" i="1" dirty="0"/>
              <a:t> but economics is not a form of moral instruction.</a:t>
            </a:r>
          </a:p>
          <a:p>
            <a:pPr marL="914400" lvl="1" indent="-228600" rtl="0">
              <a:spcBef>
                <a:spcPts val="0"/>
              </a:spcBef>
            </a:pPr>
            <a:r>
              <a:rPr lang="en-US" dirty="0">
                <a:solidFill>
                  <a:srgbClr val="000000"/>
                </a:solidFill>
              </a:rPr>
              <a:t>S</a:t>
            </a:r>
            <a:r>
              <a:rPr lang="en-US" dirty="0"/>
              <a:t>eeks to describe economic behavior as it actually exists.</a:t>
            </a:r>
          </a:p>
          <a:p>
            <a:pPr marL="914400" lvl="1" indent="-228600" rtl="0">
              <a:spcBef>
                <a:spcPts val="0"/>
              </a:spcBef>
            </a:pPr>
            <a:r>
              <a:rPr lang="en-US" dirty="0"/>
              <a:t>Uses,</a:t>
            </a:r>
            <a:r>
              <a:rPr lang="en-US" b="1" dirty="0"/>
              <a:t> positive statements</a:t>
            </a:r>
            <a:r>
              <a:rPr lang="en-US" dirty="0"/>
              <a:t>, which describe the world as it is. These are </a:t>
            </a:r>
            <a:r>
              <a:rPr lang="en-US" u="sng" dirty="0"/>
              <a:t>factual</a:t>
            </a:r>
            <a:r>
              <a:rPr lang="en-US" dirty="0"/>
              <a:t>.</a:t>
            </a:r>
          </a:p>
          <a:p>
            <a:pPr marL="914400" lvl="1" indent="-228600" rtl="0">
              <a:spcBef>
                <a:spcPts val="0"/>
              </a:spcBef>
            </a:pPr>
            <a:r>
              <a:rPr lang="en-US" dirty="0"/>
              <a:t>Tries to avoid </a:t>
            </a:r>
            <a:r>
              <a:rPr lang="en-US" b="1" dirty="0"/>
              <a:t>normative statements</a:t>
            </a:r>
            <a:r>
              <a:rPr lang="en-US" dirty="0"/>
              <a:t>, which describe how the world should be.  These statements are subjective questions of </a:t>
            </a:r>
            <a:r>
              <a:rPr lang="en-US" u="sng" dirty="0"/>
              <a:t>opinion</a:t>
            </a:r>
            <a:r>
              <a:rPr lang="en-US" dirty="0" smtClean="0"/>
              <a:t>.</a:t>
            </a:r>
            <a:endParaRPr dirty="0"/>
          </a:p>
        </p:txBody>
      </p:sp>
      <p:sp>
        <p:nvSpPr>
          <p:cNvPr id="2" name="Footer Placeholder 1"/>
          <p:cNvSpPr>
            <a:spLocks noGrp="1"/>
          </p:cNvSpPr>
          <p:nvPr>
            <p:ph type="ftr" idx="11"/>
          </p:nvPr>
        </p:nvSpPr>
        <p:spPr/>
        <p:txBody>
          <a:bodyPr/>
          <a:lstStyle/>
          <a:p>
            <a:r>
              <a:rPr lang="en-US" smtClean="0"/>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11"/>
        <p:cNvGrpSpPr/>
        <p:nvPr/>
      </p:nvGrpSpPr>
      <p:grpSpPr>
        <a:xfrm>
          <a:off x="0" y="0"/>
          <a:ext cx="0" cy="0"/>
          <a:chOff x="0" y="0"/>
          <a:chExt cx="0" cy="0"/>
        </a:xfrm>
      </p:grpSpPr>
      <p:sp>
        <p:nvSpPr>
          <p:cNvPr id="212" name="Shape 212"/>
          <p:cNvSpPr txBox="1">
            <a:spLocks noGrp="1"/>
          </p:cNvSpPr>
          <p:nvPr>
            <p:ph type="title"/>
          </p:nvPr>
        </p:nvSpPr>
        <p:spPr>
          <a:xfrm>
            <a:off x="457200" y="241325"/>
            <a:ext cx="8062800" cy="881100"/>
          </a:xfrm>
          <a:prstGeom prst="rect">
            <a:avLst/>
          </a:prstGeom>
        </p:spPr>
        <p:txBody>
          <a:bodyPr wrap="square" lIns="91425" tIns="91425" rIns="91425" bIns="91425" anchor="b" anchorCtr="0">
            <a:noAutofit/>
          </a:bodyPr>
          <a:lstStyle/>
          <a:p>
            <a:pPr lvl="0">
              <a:spcBef>
                <a:spcPts val="0"/>
              </a:spcBef>
              <a:buClr>
                <a:schemeClr val="dk1"/>
              </a:buClr>
              <a:buSzPct val="45833"/>
              <a:buFont typeface="Arial"/>
              <a:buNone/>
            </a:pPr>
            <a:r>
              <a:rPr lang="en-US" dirty="0"/>
              <a:t>Confronting Objections to the Economic </a:t>
            </a:r>
            <a:r>
              <a:rPr lang="en-US" dirty="0" smtClean="0"/>
              <a:t>Approach, </a:t>
            </a:r>
            <a:r>
              <a:rPr lang="en-US" sz="2000" dirty="0" smtClean="0"/>
              <a:t>Continued</a:t>
            </a:r>
            <a:endParaRPr lang="en-US" dirty="0"/>
          </a:p>
        </p:txBody>
      </p:sp>
      <p:sp>
        <p:nvSpPr>
          <p:cNvPr id="213" name="Shape 213"/>
          <p:cNvSpPr>
            <a:spLocks noGrp="1"/>
          </p:cNvSpPr>
          <p:nvPr>
            <p:ph type="pic" idx="2"/>
          </p:nvPr>
        </p:nvSpPr>
        <p:spPr>
          <a:xfrm>
            <a:off x="457200" y="1503375"/>
            <a:ext cx="8062800" cy="4974900"/>
          </a:xfrm>
          <a:prstGeom prst="rect">
            <a:avLst/>
          </a:prstGeom>
        </p:spPr>
        <p:txBody>
          <a:bodyPr wrap="square" lIns="91425" tIns="91425" rIns="91425" bIns="91425" anchor="t" anchorCtr="0">
            <a:noAutofit/>
          </a:bodyPr>
          <a:lstStyle/>
          <a:p>
            <a:pPr marL="457200" lvl="0" indent="-228600" rtl="0">
              <a:spcBef>
                <a:spcPts val="0"/>
              </a:spcBef>
              <a:buChar char="●"/>
            </a:pPr>
            <a:r>
              <a:rPr lang="en-US" b="1"/>
              <a:t>Invisible hand</a:t>
            </a:r>
            <a:r>
              <a:rPr lang="en-US"/>
              <a:t> - concept that individuals' self-interested behavior can lead to positive social outcomes</a:t>
            </a:r>
          </a:p>
          <a:p>
            <a:pPr lvl="0" rtl="0">
              <a:spcBef>
                <a:spcPts val="0"/>
              </a:spcBef>
              <a:buNone/>
            </a:pPr>
            <a:endParaRPr/>
          </a:p>
          <a:p>
            <a:pPr marL="914400" lvl="1" indent="-228600">
              <a:spcBef>
                <a:spcPts val="0"/>
              </a:spcBef>
            </a:pPr>
            <a:r>
              <a:rPr lang="en-US"/>
              <a:t>Identified in Adam Smith’s </a:t>
            </a:r>
            <a:r>
              <a:rPr lang="en-US" i="1"/>
              <a:t>The Wealth of Nations</a:t>
            </a:r>
            <a:r>
              <a:rPr lang="en-US"/>
              <a:t>.</a:t>
            </a:r>
          </a:p>
          <a:p>
            <a:pPr lvl="0" rtl="0">
              <a:spcBef>
                <a:spcPts val="0"/>
              </a:spcBef>
              <a:buNone/>
            </a:pPr>
            <a:endParaRPr/>
          </a:p>
          <a:p>
            <a:pPr marL="457200" lvl="0" indent="-228600" rtl="0">
              <a:spcBef>
                <a:spcPts val="0"/>
              </a:spcBef>
              <a:buChar char="●"/>
            </a:pPr>
            <a:r>
              <a:rPr lang="en-US"/>
              <a:t>Consumers will encourage businesses to offer goods and services that meet their needs.</a:t>
            </a:r>
          </a:p>
          <a:p>
            <a:pPr lvl="0" rtl="0">
              <a:spcBef>
                <a:spcPts val="0"/>
              </a:spcBef>
              <a:buNone/>
            </a:pPr>
            <a:endParaRPr/>
          </a:p>
          <a:p>
            <a:pPr marL="457200" lvl="0" indent="-228600" rtl="0">
              <a:spcBef>
                <a:spcPts val="0"/>
              </a:spcBef>
              <a:buChar char="●"/>
            </a:pPr>
            <a:r>
              <a:rPr lang="en-US"/>
              <a:t>It is possible that broader social good can emerge from selfish individual actions.</a:t>
            </a:r>
          </a:p>
          <a:p>
            <a:pPr lvl="0" rtl="0">
              <a:spcBef>
                <a:spcPts val="0"/>
              </a:spcBef>
              <a:buNone/>
            </a:pPr>
            <a:endParaRPr/>
          </a:p>
          <a:p>
            <a:pPr marL="457200" lvl="0" indent="-228600" rtl="0">
              <a:spcBef>
                <a:spcPts val="0"/>
              </a:spcBef>
              <a:buChar char="●"/>
            </a:pPr>
            <a:r>
              <a:rPr lang="en-US"/>
              <a:t>Self-interest in economics does not not imply self-interest in all aspects of life.</a:t>
            </a:r>
          </a:p>
          <a:p>
            <a:pPr lvl="0">
              <a:spcBef>
                <a:spcPts val="0"/>
              </a:spcBef>
              <a:buNone/>
            </a:pPr>
            <a:endParaRPr/>
          </a:p>
          <a:p>
            <a:pPr lvl="0">
              <a:spcBef>
                <a:spcPts val="0"/>
              </a:spcBef>
              <a:buNone/>
            </a:pPr>
            <a:endParaRPr/>
          </a:p>
        </p:txBody>
      </p:sp>
      <p:sp>
        <p:nvSpPr>
          <p:cNvPr id="2" name="Footer Placeholder 1"/>
          <p:cNvSpPr>
            <a:spLocks noGrp="1"/>
          </p:cNvSpPr>
          <p:nvPr>
            <p:ph type="ftr" idx="11"/>
          </p:nvPr>
        </p:nvSpPr>
        <p:spPr/>
        <p:txBody>
          <a:bodyPr/>
          <a:lstStyle/>
          <a:p>
            <a:r>
              <a:rPr lang="en-US" smtClean="0"/>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218"/>
        <p:cNvGrpSpPr/>
        <p:nvPr/>
      </p:nvGrpSpPr>
      <p:grpSpPr>
        <a:xfrm>
          <a:off x="0" y="0"/>
          <a:ext cx="0" cy="0"/>
          <a:chOff x="0" y="0"/>
          <a:chExt cx="0" cy="0"/>
        </a:xfrm>
      </p:grpSpPr>
      <p:sp>
        <p:nvSpPr>
          <p:cNvPr id="219" name="Shape 219"/>
          <p:cNvSpPr txBox="1">
            <a:spLocks noGrp="1"/>
          </p:cNvSpPr>
          <p:nvPr>
            <p:ph type="title"/>
          </p:nvPr>
        </p:nvSpPr>
        <p:spPr>
          <a:xfrm>
            <a:off x="457200" y="241326"/>
            <a:ext cx="8062912" cy="659535"/>
          </a:xfrm>
          <a:prstGeom prst="rect">
            <a:avLst/>
          </a:prstGeom>
          <a:noFill/>
          <a:ln>
            <a:noFill/>
          </a:ln>
        </p:spPr>
        <p:txBody>
          <a:bodyPr wrap="square" lIns="91425" tIns="45700" rIns="91425" bIns="45700" anchor="b" anchorCtr="0">
            <a:noAutofit/>
          </a:bodyPr>
          <a:lstStyle/>
          <a:p>
            <a:pPr marL="0" marR="0" lvl="0" indent="0" algn="r" rtl="0">
              <a:spcBef>
                <a:spcPts val="0"/>
              </a:spcBef>
              <a:buClr>
                <a:srgbClr val="6CB255"/>
              </a:buClr>
              <a:buSzPct val="25000"/>
              <a:buFont typeface="Arial Black"/>
              <a:buNone/>
            </a:pPr>
            <a:r>
              <a:rPr lang="en-US" sz="2400" b="0" i="0" u="none" strike="noStrike" cap="none" dirty="0" smtClean="0">
                <a:solidFill>
                  <a:srgbClr val="6CB255"/>
                </a:solidFill>
                <a:latin typeface="Arial Black"/>
                <a:ea typeface="Arial Black"/>
                <a:cs typeface="Arial Black"/>
                <a:sym typeface="Arial Black"/>
              </a:rPr>
              <a:t>Attribution</a:t>
            </a:r>
            <a:endParaRPr sz="2400" b="0" i="0" u="none" strike="noStrike" cap="none" dirty="0">
              <a:solidFill>
                <a:srgbClr val="6CB255"/>
              </a:solidFill>
              <a:latin typeface="Arial Black"/>
              <a:ea typeface="Arial Black"/>
              <a:cs typeface="Arial Black"/>
              <a:sym typeface="Arial Black"/>
            </a:endParaRPr>
          </a:p>
        </p:txBody>
      </p:sp>
      <p:sp>
        <p:nvSpPr>
          <p:cNvPr id="220" name="Shape 220"/>
          <p:cNvSpPr txBox="1">
            <a:spLocks noGrp="1"/>
          </p:cNvSpPr>
          <p:nvPr>
            <p:ph type="body" idx="1"/>
          </p:nvPr>
        </p:nvSpPr>
        <p:spPr>
          <a:xfrm>
            <a:off x="457200" y="1107617"/>
            <a:ext cx="8062912" cy="5256973"/>
          </a:xfrm>
          <a:prstGeom prst="rect">
            <a:avLst/>
          </a:prstGeom>
          <a:noFill/>
          <a:ln>
            <a:noFill/>
          </a:ln>
        </p:spPr>
        <p:txBody>
          <a:bodyPr wrap="square" lIns="91425" tIns="45700" rIns="91425" bIns="45700" anchor="ctr" anchorCtr="0">
            <a:noAutofit/>
          </a:bodyPr>
          <a:lstStyle/>
          <a:p>
            <a:pPr marL="0" marR="0" lvl="0" indent="0" algn="ctr" rtl="0">
              <a:spcBef>
                <a:spcPts val="0"/>
              </a:spcBef>
              <a:spcAft>
                <a:spcPts val="0"/>
              </a:spcAft>
              <a:buClr>
                <a:srgbClr val="6CB255"/>
              </a:buClr>
              <a:buSzPct val="25000"/>
              <a:buFont typeface="Arial"/>
              <a:buNone/>
            </a:pPr>
            <a:r>
              <a:rPr lang="en-US" sz="1600" b="0" i="0" u="none" strike="noStrike" cap="none">
                <a:solidFill>
                  <a:srgbClr val="212F62"/>
                </a:solidFill>
                <a:latin typeface="Arial"/>
                <a:ea typeface="Arial"/>
                <a:cs typeface="Arial"/>
                <a:sym typeface="Arial"/>
              </a:rPr>
              <a:t>This OpenStax ancillary resource is © Rice University under a CC-BY 4.0 International license; it may be reproduced or modified but must be attributed to OpenStax, Rice University and any changes must be noted.</a:t>
            </a:r>
          </a:p>
        </p:txBody>
      </p:sp>
      <p:sp>
        <p:nvSpPr>
          <p:cNvPr id="2" name="Footer Placeholder 1"/>
          <p:cNvSpPr>
            <a:spLocks noGrp="1"/>
          </p:cNvSpPr>
          <p:nvPr>
            <p:ph type="ftr" idx="11"/>
          </p:nvPr>
        </p:nvSpPr>
        <p:spPr/>
        <p:txBody>
          <a:bodyPr/>
          <a:lstStyle/>
          <a:p>
            <a:r>
              <a:rPr lang="en-US" smtClean="0"/>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54"/>
        <p:cNvGrpSpPr/>
        <p:nvPr/>
      </p:nvGrpSpPr>
      <p:grpSpPr>
        <a:xfrm>
          <a:off x="0" y="0"/>
          <a:ext cx="0" cy="0"/>
          <a:chOff x="0" y="0"/>
          <a:chExt cx="0" cy="0"/>
        </a:xfrm>
      </p:grpSpPr>
      <p:sp>
        <p:nvSpPr>
          <p:cNvPr id="55" name="Shape 55"/>
          <p:cNvSpPr txBox="1">
            <a:spLocks noGrp="1"/>
          </p:cNvSpPr>
          <p:nvPr>
            <p:ph type="title"/>
          </p:nvPr>
        </p:nvSpPr>
        <p:spPr>
          <a:xfrm>
            <a:off x="457200" y="241326"/>
            <a:ext cx="8062912" cy="659535"/>
          </a:xfrm>
          <a:prstGeom prst="rect">
            <a:avLst/>
          </a:prstGeom>
          <a:noFill/>
          <a:ln>
            <a:noFill/>
          </a:ln>
        </p:spPr>
        <p:txBody>
          <a:bodyPr wrap="square" lIns="91425" tIns="45700" rIns="91425" bIns="45700" anchor="b" anchorCtr="0">
            <a:noAutofit/>
          </a:bodyPr>
          <a:lstStyle/>
          <a:p>
            <a:pPr marL="0" marR="0" lvl="0" indent="0" algn="l" rtl="0">
              <a:spcBef>
                <a:spcPts val="0"/>
              </a:spcBef>
              <a:buClr>
                <a:srgbClr val="6CB255"/>
              </a:buClr>
              <a:buSzPct val="25000"/>
              <a:buFont typeface="Arial Black"/>
              <a:buNone/>
            </a:pPr>
            <a:r>
              <a:rPr lang="en-US"/>
              <a:t>Choices and Tradeoffs</a:t>
            </a:r>
          </a:p>
        </p:txBody>
      </p:sp>
      <p:sp>
        <p:nvSpPr>
          <p:cNvPr id="57" name="Shape 57"/>
          <p:cNvSpPr txBox="1">
            <a:spLocks noGrp="1"/>
          </p:cNvSpPr>
          <p:nvPr>
            <p:ph type="body" idx="1"/>
          </p:nvPr>
        </p:nvSpPr>
        <p:spPr>
          <a:xfrm>
            <a:off x="457200" y="5224974"/>
            <a:ext cx="8062800" cy="1327200"/>
          </a:xfrm>
          <a:prstGeom prst="rect">
            <a:avLst/>
          </a:prstGeom>
          <a:noFill/>
          <a:ln>
            <a:noFill/>
          </a:ln>
        </p:spPr>
        <p:txBody>
          <a:bodyPr wrap="square" lIns="91425" tIns="45700" rIns="91425" bIns="45700" anchor="t" anchorCtr="0">
            <a:noAutofit/>
          </a:bodyPr>
          <a:lstStyle/>
          <a:p>
            <a:pPr marL="0" marR="0" lvl="0" indent="0" algn="l" rtl="0">
              <a:spcBef>
                <a:spcPts val="0"/>
              </a:spcBef>
              <a:spcAft>
                <a:spcPts val="0"/>
              </a:spcAft>
              <a:buClr>
                <a:srgbClr val="6CB255"/>
              </a:buClr>
              <a:buSzPct val="25000"/>
              <a:buFont typeface="Arial"/>
              <a:buNone/>
            </a:pPr>
            <a:r>
              <a:rPr lang="en-US" b="0" i="0" u="none" strike="noStrike" cap="none">
                <a:solidFill>
                  <a:srgbClr val="000000"/>
                </a:solidFill>
                <a:latin typeface="Arial"/>
                <a:ea typeface="Arial"/>
                <a:cs typeface="Arial"/>
                <a:sym typeface="Arial"/>
              </a:rPr>
              <a:t>In general, the higher the degree, the higher the salary. So why aren’t more people pursuing higher degrees? The short answer: choices and tradeoffs.</a:t>
            </a:r>
            <a:r>
              <a:rPr lang="en-US" sz="1800" b="0" i="0" u="none" strike="noStrike" cap="none">
                <a:solidFill>
                  <a:srgbClr val="000000"/>
                </a:solidFill>
                <a:latin typeface="Arial"/>
                <a:ea typeface="Arial"/>
                <a:cs typeface="Arial"/>
                <a:sym typeface="Arial"/>
              </a:rPr>
              <a:t> </a:t>
            </a:r>
          </a:p>
        </p:txBody>
      </p:sp>
      <p:pic>
        <p:nvPicPr>
          <p:cNvPr id="56" name="Shape 56" descr="The image depicts students at a graduation."/>
          <p:cNvPicPr preferRelativeResize="0">
            <a:picLocks noGrp="1"/>
          </p:cNvPicPr>
          <p:nvPr>
            <p:ph type="pic" idx="2"/>
          </p:nvPr>
        </p:nvPicPr>
        <p:blipFill rotWithShape="1">
          <a:blip r:embed="rId3">
            <a:alphaModFix/>
          </a:blip>
          <a:srcRect/>
          <a:stretch/>
        </p:blipFill>
        <p:spPr>
          <a:xfrm>
            <a:off x="1207339" y="1122386"/>
            <a:ext cx="6562633" cy="3500071"/>
          </a:xfrm>
          <a:prstGeom prst="rect">
            <a:avLst/>
          </a:prstGeom>
          <a:noFill/>
          <a:ln>
            <a:noFill/>
          </a:ln>
        </p:spPr>
      </p:pic>
      <p:sp>
        <p:nvSpPr>
          <p:cNvPr id="59" name="Shape 59"/>
          <p:cNvSpPr txBox="1"/>
          <p:nvPr/>
        </p:nvSpPr>
        <p:spPr>
          <a:xfrm>
            <a:off x="1024750" y="4550975"/>
            <a:ext cx="6745200" cy="410700"/>
          </a:xfrm>
          <a:prstGeom prst="rect">
            <a:avLst/>
          </a:prstGeom>
          <a:noFill/>
          <a:ln>
            <a:noFill/>
          </a:ln>
        </p:spPr>
        <p:txBody>
          <a:bodyPr wrap="square" lIns="91425" tIns="91425" rIns="91425" bIns="91425" anchor="t" anchorCtr="0">
            <a:noAutofit/>
          </a:bodyPr>
          <a:lstStyle/>
          <a:p>
            <a:pPr lvl="0" rtl="0">
              <a:spcBef>
                <a:spcPts val="0"/>
              </a:spcBef>
              <a:buClr>
                <a:srgbClr val="6CB255"/>
              </a:buClr>
              <a:buSzPct val="25000"/>
              <a:buFont typeface="Arial"/>
              <a:buNone/>
            </a:pPr>
            <a:r>
              <a:rPr lang="en-US" dirty="0">
                <a:solidFill>
                  <a:schemeClr val="dk1"/>
                </a:solidFill>
              </a:rPr>
              <a:t>(Credit: modification of work by “Jim, the Photographer”/Flickr Creative Commons)</a:t>
            </a:r>
          </a:p>
        </p:txBody>
      </p:sp>
      <p:sp>
        <p:nvSpPr>
          <p:cNvPr id="2" name="Footer Placeholder 1"/>
          <p:cNvSpPr>
            <a:spLocks noGrp="1"/>
          </p:cNvSpPr>
          <p:nvPr>
            <p:ph type="ftr" idx="11"/>
          </p:nvPr>
        </p:nvSpPr>
        <p:spPr/>
        <p:txBody>
          <a:bodyPr/>
          <a:lstStyle/>
          <a:p>
            <a:r>
              <a:rPr lang="en-US" smtClean="0"/>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63"/>
        <p:cNvGrpSpPr/>
        <p:nvPr/>
      </p:nvGrpSpPr>
      <p:grpSpPr>
        <a:xfrm>
          <a:off x="0" y="0"/>
          <a:ext cx="0" cy="0"/>
          <a:chOff x="0" y="0"/>
          <a:chExt cx="0" cy="0"/>
        </a:xfrm>
      </p:grpSpPr>
      <p:sp>
        <p:nvSpPr>
          <p:cNvPr id="64" name="Shape 64"/>
          <p:cNvSpPr txBox="1">
            <a:spLocks noGrp="1"/>
          </p:cNvSpPr>
          <p:nvPr>
            <p:ph type="title"/>
          </p:nvPr>
        </p:nvSpPr>
        <p:spPr>
          <a:xfrm>
            <a:off x="457200" y="241325"/>
            <a:ext cx="8062800" cy="881100"/>
          </a:xfrm>
          <a:prstGeom prst="rect">
            <a:avLst/>
          </a:prstGeom>
        </p:spPr>
        <p:txBody>
          <a:bodyPr wrap="square" lIns="91425" tIns="91425" rIns="91425" bIns="91425" anchor="b" anchorCtr="0">
            <a:noAutofit/>
          </a:bodyPr>
          <a:lstStyle/>
          <a:p>
            <a:pPr lvl="0">
              <a:spcBef>
                <a:spcPts val="0"/>
              </a:spcBef>
              <a:buNone/>
            </a:pPr>
            <a:r>
              <a:rPr lang="en-US"/>
              <a:t>2.1 How Individuals Make Choices Based </a:t>
            </a:r>
          </a:p>
          <a:p>
            <a:pPr lvl="0">
              <a:spcBef>
                <a:spcPts val="0"/>
              </a:spcBef>
              <a:buNone/>
            </a:pPr>
            <a:r>
              <a:rPr lang="en-US"/>
              <a:t>on Their Budget Constraint</a:t>
            </a:r>
          </a:p>
        </p:txBody>
      </p:sp>
      <p:sp>
        <p:nvSpPr>
          <p:cNvPr id="65" name="Shape 65"/>
          <p:cNvSpPr>
            <a:spLocks noGrp="1"/>
          </p:cNvSpPr>
          <p:nvPr>
            <p:ph type="pic" idx="2"/>
          </p:nvPr>
        </p:nvSpPr>
        <p:spPr>
          <a:xfrm>
            <a:off x="457200" y="1305845"/>
            <a:ext cx="8062800" cy="5083800"/>
          </a:xfrm>
          <a:prstGeom prst="rect">
            <a:avLst/>
          </a:prstGeom>
        </p:spPr>
        <p:txBody>
          <a:bodyPr wrap="square" lIns="91425" tIns="91425" rIns="91425" bIns="91425" anchor="t" anchorCtr="0">
            <a:noAutofit/>
          </a:bodyPr>
          <a:lstStyle/>
          <a:p>
            <a:pPr marL="457200" lvl="0" indent="-228600" rtl="0">
              <a:spcBef>
                <a:spcPts val="0"/>
              </a:spcBef>
              <a:buChar char="●"/>
            </a:pPr>
            <a:r>
              <a:rPr lang="en-US" b="1"/>
              <a:t>Budget constraint</a:t>
            </a:r>
            <a:r>
              <a:rPr lang="en-US"/>
              <a:t> - all possible consumption combinations of goods that someone can afford, given the prices of goods, when </a:t>
            </a:r>
            <a:r>
              <a:rPr lang="en-US" u="sng"/>
              <a:t>all</a:t>
            </a:r>
            <a:r>
              <a:rPr lang="en-US"/>
              <a:t> income is spent; the boundary of the opportunity set.</a:t>
            </a:r>
          </a:p>
          <a:p>
            <a:pPr lvl="0" rtl="0">
              <a:spcBef>
                <a:spcPts val="0"/>
              </a:spcBef>
              <a:buNone/>
            </a:pPr>
            <a:endParaRPr/>
          </a:p>
          <a:p>
            <a:pPr marL="457200" lvl="0" indent="-228600" rtl="0">
              <a:spcBef>
                <a:spcPts val="0"/>
              </a:spcBef>
              <a:buChar char="●"/>
            </a:pPr>
            <a:r>
              <a:rPr lang="en-US" b="1"/>
              <a:t>Opportunity set </a:t>
            </a:r>
            <a:r>
              <a:rPr lang="en-US"/>
              <a:t>- all possible combinations of consumption that someone can afford given the prices of goods and the individual’s income (all income does not need to be spent).</a:t>
            </a:r>
          </a:p>
          <a:p>
            <a:pPr lvl="0" rtl="0">
              <a:spcBef>
                <a:spcPts val="0"/>
              </a:spcBef>
              <a:buNone/>
            </a:pPr>
            <a:endParaRPr/>
          </a:p>
          <a:p>
            <a:pPr marL="457200" lvl="0" indent="-228600" rtl="0">
              <a:spcBef>
                <a:spcPts val="0"/>
              </a:spcBef>
              <a:buChar char="●"/>
            </a:pPr>
            <a:r>
              <a:rPr lang="en-US"/>
              <a:t>Given the price of the two goods and a budget amount, a budget constraint can be illustrated graphically.</a:t>
            </a:r>
          </a:p>
          <a:p>
            <a:pPr lvl="0" rtl="0">
              <a:spcBef>
                <a:spcPts val="0"/>
              </a:spcBef>
              <a:buNone/>
            </a:pPr>
            <a:endParaRPr/>
          </a:p>
          <a:p>
            <a:pPr marL="457200" lvl="0" indent="-228600" rtl="0">
              <a:spcBef>
                <a:spcPts val="0"/>
              </a:spcBef>
              <a:buChar char="●"/>
            </a:pPr>
            <a:r>
              <a:rPr lang="en-US"/>
              <a:t>With a limited amount of income to spend on things, consumers must choose what they need and want.</a:t>
            </a:r>
          </a:p>
          <a:p>
            <a:pPr lvl="0" rtl="0">
              <a:spcBef>
                <a:spcPts val="0"/>
              </a:spcBef>
              <a:buNone/>
            </a:pPr>
            <a:endParaRPr/>
          </a:p>
          <a:p>
            <a:pPr lvl="0" rtl="0">
              <a:spcBef>
                <a:spcPts val="0"/>
              </a:spcBef>
              <a:buNone/>
            </a:pPr>
            <a:endParaRPr/>
          </a:p>
        </p:txBody>
      </p:sp>
      <p:sp>
        <p:nvSpPr>
          <p:cNvPr id="2" name="Footer Placeholder 1"/>
          <p:cNvSpPr>
            <a:spLocks noGrp="1"/>
          </p:cNvSpPr>
          <p:nvPr>
            <p:ph type="ftr" idx="11"/>
          </p:nvPr>
        </p:nvSpPr>
        <p:spPr/>
        <p:txBody>
          <a:bodyPr/>
          <a:lstStyle/>
          <a:p>
            <a:r>
              <a:rPr lang="en-US" smtClean="0"/>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0"/>
        <p:cNvGrpSpPr/>
        <p:nvPr/>
      </p:nvGrpSpPr>
      <p:grpSpPr>
        <a:xfrm>
          <a:off x="0" y="0"/>
          <a:ext cx="0" cy="0"/>
          <a:chOff x="0" y="0"/>
          <a:chExt cx="0" cy="0"/>
        </a:xfrm>
      </p:grpSpPr>
      <p:sp>
        <p:nvSpPr>
          <p:cNvPr id="71" name="Shape 71"/>
          <p:cNvSpPr txBox="1">
            <a:spLocks noGrp="1"/>
          </p:cNvSpPr>
          <p:nvPr>
            <p:ph type="title"/>
          </p:nvPr>
        </p:nvSpPr>
        <p:spPr>
          <a:xfrm>
            <a:off x="457200" y="241325"/>
            <a:ext cx="8062800" cy="833700"/>
          </a:xfrm>
          <a:prstGeom prst="rect">
            <a:avLst/>
          </a:prstGeom>
          <a:noFill/>
          <a:ln>
            <a:noFill/>
          </a:ln>
        </p:spPr>
        <p:txBody>
          <a:bodyPr wrap="square" lIns="91425" tIns="45700" rIns="91425" bIns="45700" anchor="b" anchorCtr="0">
            <a:noAutofit/>
          </a:bodyPr>
          <a:lstStyle/>
          <a:p>
            <a:pPr marL="0" marR="0" lvl="0" indent="0" algn="l" rtl="0">
              <a:spcBef>
                <a:spcPts val="0"/>
              </a:spcBef>
              <a:buClr>
                <a:srgbClr val="6CB255"/>
              </a:buClr>
              <a:buSzPct val="25000"/>
              <a:buFont typeface="Arial Black"/>
              <a:buNone/>
            </a:pPr>
            <a:r>
              <a:rPr lang="en-US"/>
              <a:t>The Budget Constraint: Alphonso’s Consumption Choice</a:t>
            </a:r>
          </a:p>
        </p:txBody>
      </p:sp>
      <p:sp>
        <p:nvSpPr>
          <p:cNvPr id="72" name="Shape 72"/>
          <p:cNvSpPr txBox="1">
            <a:spLocks noGrp="1"/>
          </p:cNvSpPr>
          <p:nvPr>
            <p:ph type="body" idx="1"/>
          </p:nvPr>
        </p:nvSpPr>
        <p:spPr>
          <a:xfrm>
            <a:off x="457198" y="3411900"/>
            <a:ext cx="8062800" cy="3446100"/>
          </a:xfrm>
          <a:prstGeom prst="rect">
            <a:avLst/>
          </a:prstGeom>
          <a:noFill/>
          <a:ln>
            <a:noFill/>
          </a:ln>
        </p:spPr>
        <p:txBody>
          <a:bodyPr wrap="square" lIns="91425" tIns="45700" rIns="91425" bIns="45700" anchor="t" anchorCtr="0">
            <a:noAutofit/>
          </a:bodyPr>
          <a:lstStyle/>
          <a:p>
            <a:pPr marL="457200" marR="0" lvl="0" indent="-228600" algn="l" rtl="0">
              <a:spcBef>
                <a:spcPts val="0"/>
              </a:spcBef>
              <a:spcAft>
                <a:spcPts val="0"/>
              </a:spcAft>
              <a:buClr>
                <a:srgbClr val="6CB255"/>
              </a:buClr>
              <a:buFont typeface="Arial"/>
              <a:buChar char="●"/>
            </a:pPr>
            <a:r>
              <a:rPr lang="en-US" sz="1800" b="0" i="0" u="none" strike="noStrike" cap="none">
                <a:solidFill>
                  <a:srgbClr val="000000"/>
                </a:solidFill>
                <a:latin typeface="Arial"/>
                <a:ea typeface="Arial"/>
                <a:cs typeface="Arial"/>
                <a:sym typeface="Arial"/>
              </a:rPr>
              <a:t>Each point on the budget constraint represents a combination of burgers and bus tickets whose total cost adds up to Alphonso’s budget of $10. </a:t>
            </a:r>
          </a:p>
          <a:p>
            <a:pPr marL="457200" marR="0" lvl="0" indent="-228600" algn="l" rtl="0">
              <a:spcBef>
                <a:spcPts val="0"/>
              </a:spcBef>
              <a:spcAft>
                <a:spcPts val="0"/>
              </a:spcAft>
              <a:buClr>
                <a:srgbClr val="6CB255"/>
              </a:buClr>
              <a:buFont typeface="Arial"/>
              <a:buChar char="●"/>
            </a:pPr>
            <a:r>
              <a:rPr lang="en-US" sz="1800" b="0" i="0" u="none" strike="noStrike" cap="none" dirty="0">
                <a:solidFill>
                  <a:srgbClr val="000000"/>
                </a:solidFill>
                <a:latin typeface="Arial"/>
                <a:ea typeface="Arial"/>
                <a:cs typeface="Arial"/>
                <a:sym typeface="Arial"/>
              </a:rPr>
              <a:t>The slope of the budget constraint is determined by the relative price of burgers and bus tickets. </a:t>
            </a:r>
          </a:p>
          <a:p>
            <a:pPr marL="457200" marR="0" lvl="0" indent="-228600" algn="l" rtl="0">
              <a:spcBef>
                <a:spcPts val="0"/>
              </a:spcBef>
              <a:spcAft>
                <a:spcPts val="0"/>
              </a:spcAft>
              <a:buClr>
                <a:srgbClr val="6CB255"/>
              </a:buClr>
              <a:buFont typeface="Arial"/>
              <a:buChar char="●"/>
            </a:pPr>
            <a:r>
              <a:rPr lang="en-US" sz="1800" dirty="0"/>
              <a:t>G</a:t>
            </a:r>
            <a:r>
              <a:rPr lang="en-US" sz="1800" b="0" i="0" u="none" strike="noStrike" cap="none" dirty="0">
                <a:solidFill>
                  <a:srgbClr val="000000"/>
                </a:solidFill>
                <a:sym typeface="Arial"/>
              </a:rPr>
              <a:t>iving up one burger means gaining four bus tickets.</a:t>
            </a:r>
          </a:p>
          <a:p>
            <a:pPr marL="457200" marR="0" lvl="0" indent="-228600" algn="l" rtl="0">
              <a:spcBef>
                <a:spcPts val="0"/>
              </a:spcBef>
              <a:spcAft>
                <a:spcPts val="0"/>
              </a:spcAft>
              <a:buClr>
                <a:srgbClr val="6CB255"/>
              </a:buClr>
              <a:buChar char="●"/>
            </a:pPr>
            <a:r>
              <a:rPr lang="en-US" sz="1800" dirty="0">
                <a:solidFill>
                  <a:schemeClr val="dk1"/>
                </a:solidFill>
              </a:rPr>
              <a:t>The opportunity set - e</a:t>
            </a:r>
            <a:r>
              <a:rPr lang="en-US" sz="1800" dirty="0"/>
              <a:t>very point on (or inside) the constraint which shows a combination of burgers and bus tickets that Alphonso can afford.</a:t>
            </a:r>
          </a:p>
          <a:p>
            <a:pPr marL="457200" marR="0" lvl="0" indent="-228600" algn="l" rtl="0">
              <a:spcBef>
                <a:spcPts val="0"/>
              </a:spcBef>
              <a:spcAft>
                <a:spcPts val="0"/>
              </a:spcAft>
              <a:buClr>
                <a:srgbClr val="6CB255"/>
              </a:buClr>
              <a:buChar char="●"/>
            </a:pPr>
            <a:r>
              <a:rPr lang="en-US" sz="1800" dirty="0"/>
              <a:t>Any point outside the constraint is not affordable, because it would cost more money than Alphonso has in his budget.</a:t>
            </a:r>
          </a:p>
        </p:txBody>
      </p:sp>
      <p:pic>
        <p:nvPicPr>
          <p:cNvPr id="73" name="Shape 73" descr="The graph shows the budget line as a downward slope representing the opportunity set of burgers and bus tickets."/>
          <p:cNvPicPr preferRelativeResize="0">
            <a:picLocks noGrp="1"/>
          </p:cNvPicPr>
          <p:nvPr>
            <p:ph type="pic" idx="2"/>
          </p:nvPr>
        </p:nvPicPr>
        <p:blipFill rotWithShape="1">
          <a:blip r:embed="rId3">
            <a:alphaModFix/>
          </a:blip>
          <a:srcRect/>
          <a:stretch/>
        </p:blipFill>
        <p:spPr>
          <a:xfrm>
            <a:off x="3187166" y="1042577"/>
            <a:ext cx="4106400" cy="2078100"/>
          </a:xfrm>
          <a:prstGeom prst="rect">
            <a:avLst/>
          </a:prstGeom>
          <a:noFill/>
          <a:ln>
            <a:noFill/>
          </a:ln>
        </p:spPr>
      </p:pic>
      <p:sp>
        <p:nvSpPr>
          <p:cNvPr id="2" name="Footer Placeholder 1"/>
          <p:cNvSpPr>
            <a:spLocks noGrp="1"/>
          </p:cNvSpPr>
          <p:nvPr>
            <p:ph type="ftr" idx="11"/>
          </p:nvPr>
        </p:nvSpPr>
        <p:spPr/>
        <p:txBody>
          <a:bodyPr/>
          <a:lstStyle/>
          <a:p>
            <a:r>
              <a:rPr lang="en-US" smtClean="0"/>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78"/>
        <p:cNvGrpSpPr/>
        <p:nvPr/>
      </p:nvGrpSpPr>
      <p:grpSpPr>
        <a:xfrm>
          <a:off x="0" y="0"/>
          <a:ext cx="0" cy="0"/>
          <a:chOff x="0" y="0"/>
          <a:chExt cx="0" cy="0"/>
        </a:xfrm>
      </p:grpSpPr>
      <p:sp>
        <p:nvSpPr>
          <p:cNvPr id="79" name="Shape 79"/>
          <p:cNvSpPr txBox="1">
            <a:spLocks noGrp="1"/>
          </p:cNvSpPr>
          <p:nvPr>
            <p:ph type="title"/>
          </p:nvPr>
        </p:nvSpPr>
        <p:spPr>
          <a:xfrm>
            <a:off x="457200" y="241326"/>
            <a:ext cx="8062800" cy="659400"/>
          </a:xfrm>
          <a:prstGeom prst="rect">
            <a:avLst/>
          </a:prstGeom>
        </p:spPr>
        <p:txBody>
          <a:bodyPr wrap="square" lIns="91425" tIns="91425" rIns="91425" bIns="91425" anchor="b" anchorCtr="0">
            <a:noAutofit/>
          </a:bodyPr>
          <a:lstStyle/>
          <a:p>
            <a:pPr lvl="0">
              <a:spcBef>
                <a:spcPts val="0"/>
              </a:spcBef>
              <a:buNone/>
            </a:pPr>
            <a:r>
              <a:rPr lang="en-US"/>
              <a:t>The Concept of Opportunity Cost</a:t>
            </a:r>
          </a:p>
        </p:txBody>
      </p:sp>
      <p:sp>
        <p:nvSpPr>
          <p:cNvPr id="80" name="Shape 80"/>
          <p:cNvSpPr>
            <a:spLocks noGrp="1"/>
          </p:cNvSpPr>
          <p:nvPr>
            <p:ph type="pic" idx="2"/>
          </p:nvPr>
        </p:nvSpPr>
        <p:spPr>
          <a:xfrm>
            <a:off x="457200" y="1122373"/>
            <a:ext cx="8062800" cy="3317100"/>
          </a:xfrm>
          <a:prstGeom prst="rect">
            <a:avLst/>
          </a:prstGeom>
        </p:spPr>
        <p:txBody>
          <a:bodyPr wrap="square" lIns="91425" tIns="91425" rIns="91425" bIns="91425" anchor="t" anchorCtr="0">
            <a:noAutofit/>
          </a:bodyPr>
          <a:lstStyle/>
          <a:p>
            <a:pPr marL="457200" lvl="0" indent="-228600" rtl="0">
              <a:spcBef>
                <a:spcPts val="0"/>
              </a:spcBef>
              <a:buChar char="●"/>
            </a:pPr>
            <a:r>
              <a:rPr lang="en-US" b="1"/>
              <a:t>Opportunity cost</a:t>
            </a:r>
            <a:r>
              <a:rPr lang="en-US"/>
              <a:t> indicates what one must give up to obtain what he or she desires.</a:t>
            </a:r>
          </a:p>
          <a:p>
            <a:pPr marL="914400" lvl="1" indent="-228600" rtl="0">
              <a:spcBef>
                <a:spcPts val="0"/>
              </a:spcBef>
            </a:pPr>
            <a:r>
              <a:rPr lang="en-US"/>
              <a:t>The cost of one item is the lost opportunity to do or consume something else.</a:t>
            </a:r>
          </a:p>
          <a:p>
            <a:pPr marL="914400" lvl="1" indent="-228600" rtl="0">
              <a:spcBef>
                <a:spcPts val="0"/>
              </a:spcBef>
            </a:pPr>
            <a:r>
              <a:rPr lang="en-US"/>
              <a:t>The opportunity cost is the value of the next best alternative.</a:t>
            </a:r>
          </a:p>
          <a:p>
            <a:pPr marL="914400" lvl="1" indent="-228600" rtl="0">
              <a:spcBef>
                <a:spcPts val="0"/>
              </a:spcBef>
            </a:pPr>
            <a:r>
              <a:rPr lang="en-US"/>
              <a:t>A fundamental principle of economics is that every choice has an opportunity cost.</a:t>
            </a:r>
          </a:p>
          <a:p>
            <a:pPr lvl="0" indent="457200" rtl="0">
              <a:spcBef>
                <a:spcPts val="0"/>
              </a:spcBef>
              <a:buNone/>
            </a:pPr>
            <a:endParaRPr/>
          </a:p>
          <a:p>
            <a:pPr marL="457200" lvl="0" indent="-228600" rtl="0">
              <a:spcBef>
                <a:spcPts val="0"/>
              </a:spcBef>
              <a:buChar char="●"/>
            </a:pPr>
            <a:r>
              <a:rPr lang="en-US"/>
              <a:t>For Alphonso, the opportunity cost of a burger is the four bus tickets he would have to give up.</a:t>
            </a:r>
          </a:p>
          <a:p>
            <a:pPr lvl="0">
              <a:spcBef>
                <a:spcPts val="0"/>
              </a:spcBef>
              <a:buNone/>
            </a:pPr>
            <a:endParaRPr/>
          </a:p>
          <a:p>
            <a:pPr lvl="0">
              <a:spcBef>
                <a:spcPts val="0"/>
              </a:spcBef>
              <a:buNone/>
            </a:pPr>
            <a:endParaRPr/>
          </a:p>
        </p:txBody>
      </p:sp>
      <p:pic>
        <p:nvPicPr>
          <p:cNvPr id="81" name="Shape 81" descr="The graph shows the budget line as a downward slope representing the opportunity set of burgers and bus tickets."/>
          <p:cNvPicPr preferRelativeResize="0">
            <a:picLocks noGrp="1"/>
          </p:cNvPicPr>
          <p:nvPr>
            <p:ph type="pic" idx="2"/>
          </p:nvPr>
        </p:nvPicPr>
        <p:blipFill rotWithShape="1">
          <a:blip r:embed="rId3">
            <a:alphaModFix/>
          </a:blip>
          <a:srcRect/>
          <a:stretch/>
        </p:blipFill>
        <p:spPr>
          <a:xfrm>
            <a:off x="4730087" y="4439473"/>
            <a:ext cx="4106400" cy="2078100"/>
          </a:xfrm>
          <a:prstGeom prst="rect">
            <a:avLst/>
          </a:prstGeom>
          <a:noFill/>
          <a:ln>
            <a:noFill/>
          </a:ln>
        </p:spPr>
      </p:pic>
      <p:sp>
        <p:nvSpPr>
          <p:cNvPr id="2" name="Footer Placeholder 1"/>
          <p:cNvSpPr>
            <a:spLocks noGrp="1"/>
          </p:cNvSpPr>
          <p:nvPr>
            <p:ph type="ftr" idx="11"/>
          </p:nvPr>
        </p:nvSpPr>
        <p:spPr>
          <a:xfrm>
            <a:off x="457198" y="5693044"/>
            <a:ext cx="3902531" cy="45719"/>
          </a:xfrm>
        </p:spPr>
        <p:txBody>
          <a:bodyPr/>
          <a:lstStyle/>
          <a:p>
            <a:r>
              <a:rPr lang="en-US" smtClean="0"/>
              <a:t>This OpenStax ancillary resource is © Rice University under a CC-BY 4.0 International license; it may be reproduced or modified but must be attributed to OpenStax, Rice University and any changes must be noted.  </a:t>
            </a:r>
            <a:r>
              <a:rPr lang="en-US" dirty="0" smtClean="0"/>
              <a:t>Any images attributed to other sources are similarly available for reproduction, but must be attributed to their sources.</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86"/>
        <p:cNvGrpSpPr/>
        <p:nvPr/>
      </p:nvGrpSpPr>
      <p:grpSpPr>
        <a:xfrm>
          <a:off x="0" y="0"/>
          <a:ext cx="0" cy="0"/>
          <a:chOff x="0" y="0"/>
          <a:chExt cx="0" cy="0"/>
        </a:xfrm>
      </p:grpSpPr>
      <p:sp>
        <p:nvSpPr>
          <p:cNvPr id="87" name="Shape 87"/>
          <p:cNvSpPr txBox="1">
            <a:spLocks noGrp="1"/>
          </p:cNvSpPr>
          <p:nvPr>
            <p:ph type="title"/>
          </p:nvPr>
        </p:nvSpPr>
        <p:spPr>
          <a:xfrm>
            <a:off x="457200" y="241326"/>
            <a:ext cx="8062800" cy="659400"/>
          </a:xfrm>
          <a:prstGeom prst="rect">
            <a:avLst/>
          </a:prstGeom>
        </p:spPr>
        <p:txBody>
          <a:bodyPr wrap="square" lIns="91425" tIns="91425" rIns="91425" bIns="91425" anchor="b" anchorCtr="0">
            <a:noAutofit/>
          </a:bodyPr>
          <a:lstStyle/>
          <a:p>
            <a:pPr lvl="0">
              <a:spcBef>
                <a:spcPts val="0"/>
              </a:spcBef>
              <a:buNone/>
            </a:pPr>
            <a:r>
              <a:rPr lang="en-US"/>
              <a:t>Identifying Opportunity Cost</a:t>
            </a:r>
          </a:p>
        </p:txBody>
      </p:sp>
      <p:sp>
        <p:nvSpPr>
          <p:cNvPr id="88" name="Shape 88"/>
          <p:cNvSpPr>
            <a:spLocks noGrp="1"/>
          </p:cNvSpPr>
          <p:nvPr>
            <p:ph type="pic" idx="2"/>
          </p:nvPr>
        </p:nvSpPr>
        <p:spPr>
          <a:xfrm>
            <a:off x="457200" y="1040724"/>
            <a:ext cx="8062800" cy="5392800"/>
          </a:xfrm>
          <a:prstGeom prst="rect">
            <a:avLst/>
          </a:prstGeom>
        </p:spPr>
        <p:txBody>
          <a:bodyPr wrap="square" lIns="91425" tIns="91425" rIns="91425" bIns="91425" anchor="t" anchorCtr="0">
            <a:noAutofit/>
          </a:bodyPr>
          <a:lstStyle/>
          <a:p>
            <a:pPr marL="457200" lvl="0" indent="-228600">
              <a:spcBef>
                <a:spcPts val="0"/>
              </a:spcBef>
              <a:buChar char="●"/>
            </a:pPr>
            <a:r>
              <a:rPr lang="en-US" dirty="0"/>
              <a:t>In many cases, it is reasonable to refer to the opportunity cost as the price.</a:t>
            </a:r>
          </a:p>
          <a:p>
            <a:pPr marL="914400" lvl="1" indent="-228600" rtl="0">
              <a:spcBef>
                <a:spcPts val="0"/>
              </a:spcBef>
            </a:pPr>
            <a:r>
              <a:rPr lang="en-US" u="sng" dirty="0"/>
              <a:t>Example</a:t>
            </a:r>
            <a:r>
              <a:rPr lang="en-US" dirty="0"/>
              <a:t>: If your cousin buys a new bicycle for $300, then $300 measures the amount of “other consumption” that he has forsaken.</a:t>
            </a:r>
          </a:p>
          <a:p>
            <a:pPr lvl="0" indent="457200" rtl="0">
              <a:spcBef>
                <a:spcPts val="0"/>
              </a:spcBef>
              <a:buNone/>
            </a:pPr>
            <a:endParaRPr dirty="0"/>
          </a:p>
          <a:p>
            <a:pPr marL="457200" lvl="0" indent="-228600" rtl="0">
              <a:spcBef>
                <a:spcPts val="0"/>
              </a:spcBef>
              <a:buChar char="●"/>
            </a:pPr>
            <a:r>
              <a:rPr lang="en-US" dirty="0"/>
              <a:t>Sometimes the price as measured in dollars may not accurately capture the true opportunity cost, such as when </a:t>
            </a:r>
            <a:r>
              <a:rPr lang="en-US" u="sng" dirty="0"/>
              <a:t>costs of time</a:t>
            </a:r>
            <a:r>
              <a:rPr lang="en-US" dirty="0"/>
              <a:t> are involved.</a:t>
            </a:r>
          </a:p>
          <a:p>
            <a:pPr marL="914400" lvl="1" indent="-228600" rtl="0">
              <a:spcBef>
                <a:spcPts val="0"/>
              </a:spcBef>
            </a:pPr>
            <a:r>
              <a:rPr lang="en-US" dirty="0"/>
              <a:t>Example: Attending college</a:t>
            </a:r>
          </a:p>
          <a:p>
            <a:pPr marL="1371600" lvl="2" indent="-355600" rtl="0">
              <a:spcBef>
                <a:spcPts val="0"/>
              </a:spcBef>
              <a:buSzPct val="100000"/>
            </a:pPr>
            <a:r>
              <a:rPr lang="en-US" sz="2000" dirty="0"/>
              <a:t>The out-of-pocket costs of attending college include tuition, books, room and board, and other expenses.</a:t>
            </a:r>
          </a:p>
          <a:p>
            <a:pPr marL="1371600" lvl="2" indent="-355600" rtl="0">
              <a:spcBef>
                <a:spcPts val="0"/>
              </a:spcBef>
              <a:buSzPct val="100000"/>
            </a:pPr>
            <a:r>
              <a:rPr lang="en-US" sz="2000" dirty="0"/>
              <a:t>Additionally, during the hours  you are attending class and studying, it is impossible to work at a paying job.</a:t>
            </a:r>
          </a:p>
          <a:p>
            <a:pPr marL="1371600" lvl="2" indent="-355600" rtl="0">
              <a:spcBef>
                <a:spcPts val="0"/>
              </a:spcBef>
              <a:buSzPct val="100000"/>
            </a:pPr>
            <a:r>
              <a:rPr lang="en-US" sz="2000" dirty="0"/>
              <a:t>So, college imposes both an out-of-pocket cost and an </a:t>
            </a:r>
            <a:r>
              <a:rPr lang="en-US" sz="2000" u="sng" dirty="0"/>
              <a:t>opportunity cost of lost earnings</a:t>
            </a:r>
            <a:r>
              <a:rPr lang="en-US" sz="2000" dirty="0"/>
              <a:t>.</a:t>
            </a:r>
          </a:p>
        </p:txBody>
      </p:sp>
      <p:sp>
        <p:nvSpPr>
          <p:cNvPr id="2" name="Footer Placeholder 1"/>
          <p:cNvSpPr>
            <a:spLocks noGrp="1"/>
          </p:cNvSpPr>
          <p:nvPr>
            <p:ph type="ftr" idx="11"/>
          </p:nvPr>
        </p:nvSpPr>
        <p:spPr/>
        <p:txBody>
          <a:bodyPr/>
          <a:lstStyle/>
          <a:p>
            <a:r>
              <a:rPr lang="en-US" smtClean="0"/>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3"/>
        <p:cNvGrpSpPr/>
        <p:nvPr/>
      </p:nvGrpSpPr>
      <p:grpSpPr>
        <a:xfrm>
          <a:off x="0" y="0"/>
          <a:ext cx="0" cy="0"/>
          <a:chOff x="0" y="0"/>
          <a:chExt cx="0" cy="0"/>
        </a:xfrm>
      </p:grpSpPr>
      <p:sp>
        <p:nvSpPr>
          <p:cNvPr id="94" name="Shape 94"/>
          <p:cNvSpPr txBox="1">
            <a:spLocks noGrp="1"/>
          </p:cNvSpPr>
          <p:nvPr>
            <p:ph type="title"/>
          </p:nvPr>
        </p:nvSpPr>
        <p:spPr>
          <a:xfrm>
            <a:off x="457200" y="241326"/>
            <a:ext cx="8062800" cy="659400"/>
          </a:xfrm>
          <a:prstGeom prst="rect">
            <a:avLst/>
          </a:prstGeom>
        </p:spPr>
        <p:txBody>
          <a:bodyPr wrap="square" lIns="91425" tIns="91425" rIns="91425" bIns="91425" anchor="b" anchorCtr="0">
            <a:noAutofit/>
          </a:bodyPr>
          <a:lstStyle/>
          <a:p>
            <a:pPr lvl="0">
              <a:spcBef>
                <a:spcPts val="0"/>
              </a:spcBef>
              <a:buNone/>
            </a:pPr>
            <a:r>
              <a:rPr lang="en-US"/>
              <a:t>Opportunity Cost Examples</a:t>
            </a:r>
          </a:p>
        </p:txBody>
      </p:sp>
      <p:sp>
        <p:nvSpPr>
          <p:cNvPr id="95" name="Shape 95"/>
          <p:cNvSpPr>
            <a:spLocks noGrp="1"/>
          </p:cNvSpPr>
          <p:nvPr>
            <p:ph type="pic" idx="2"/>
          </p:nvPr>
        </p:nvSpPr>
        <p:spPr>
          <a:xfrm>
            <a:off x="457200" y="1122372"/>
            <a:ext cx="8062800" cy="4578600"/>
          </a:xfrm>
          <a:prstGeom prst="rect">
            <a:avLst/>
          </a:prstGeom>
        </p:spPr>
        <p:txBody>
          <a:bodyPr wrap="square" lIns="91425" tIns="91425" rIns="91425" bIns="91425" anchor="t" anchorCtr="0">
            <a:noAutofit/>
          </a:bodyPr>
          <a:lstStyle/>
          <a:p>
            <a:pPr lvl="0">
              <a:spcBef>
                <a:spcPts val="0"/>
              </a:spcBef>
              <a:buNone/>
            </a:pPr>
            <a:r>
              <a:rPr lang="en-US" b="1"/>
              <a:t>Discussion Question: What are the opportunity costs of...</a:t>
            </a:r>
          </a:p>
          <a:p>
            <a:pPr lvl="0">
              <a:spcBef>
                <a:spcPts val="0"/>
              </a:spcBef>
              <a:buNone/>
            </a:pPr>
            <a:endParaRPr/>
          </a:p>
          <a:p>
            <a:pPr marL="914400" lvl="0" indent="-228600" rtl="0">
              <a:spcBef>
                <a:spcPts val="0"/>
              </a:spcBef>
              <a:buChar char="●"/>
            </a:pPr>
            <a:r>
              <a:rPr lang="en-US"/>
              <a:t>Buying vs. leasing a car</a:t>
            </a:r>
          </a:p>
          <a:p>
            <a:pPr lvl="0">
              <a:spcBef>
                <a:spcPts val="0"/>
              </a:spcBef>
              <a:buNone/>
            </a:pPr>
            <a:endParaRPr/>
          </a:p>
          <a:p>
            <a:pPr marL="914400" lvl="0" indent="-228600" rtl="0">
              <a:spcBef>
                <a:spcPts val="0"/>
              </a:spcBef>
              <a:buChar char="●"/>
            </a:pPr>
            <a:r>
              <a:rPr lang="en-US"/>
              <a:t>Investing in different ways (i.e. savings accounts, certificates of deposit, mutual funds, stocks, etc.)</a:t>
            </a:r>
          </a:p>
          <a:p>
            <a:pPr lvl="0">
              <a:spcBef>
                <a:spcPts val="0"/>
              </a:spcBef>
              <a:buNone/>
            </a:pPr>
            <a:endParaRPr/>
          </a:p>
          <a:p>
            <a:pPr marL="914400" lvl="0" indent="-228600" rtl="0">
              <a:spcBef>
                <a:spcPts val="0"/>
              </a:spcBef>
              <a:buChar char="●"/>
            </a:pPr>
            <a:r>
              <a:rPr lang="en-US"/>
              <a:t>Going out to eat vs. preparing food at home</a:t>
            </a:r>
          </a:p>
          <a:p>
            <a:pPr lvl="0" rtl="0">
              <a:spcBef>
                <a:spcPts val="0"/>
              </a:spcBef>
              <a:buNone/>
            </a:pPr>
            <a:endParaRPr/>
          </a:p>
          <a:p>
            <a:pPr marL="914400" lvl="0" indent="-228600" rtl="0">
              <a:spcBef>
                <a:spcPts val="0"/>
              </a:spcBef>
              <a:buChar char="●"/>
            </a:pPr>
            <a:r>
              <a:rPr lang="en-US"/>
              <a:t>Walking or taking public transportation</a:t>
            </a:r>
          </a:p>
        </p:txBody>
      </p:sp>
      <p:sp>
        <p:nvSpPr>
          <p:cNvPr id="2" name="Footer Placeholder 1"/>
          <p:cNvSpPr>
            <a:spLocks noGrp="1"/>
          </p:cNvSpPr>
          <p:nvPr>
            <p:ph type="ftr" idx="11"/>
          </p:nvPr>
        </p:nvSpPr>
        <p:spPr/>
        <p:txBody>
          <a:bodyPr/>
          <a:lstStyle/>
          <a:p>
            <a:r>
              <a:rPr lang="en-US" smtClean="0"/>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0"/>
        <p:cNvGrpSpPr/>
        <p:nvPr/>
      </p:nvGrpSpPr>
      <p:grpSpPr>
        <a:xfrm>
          <a:off x="0" y="0"/>
          <a:ext cx="0" cy="0"/>
          <a:chOff x="0" y="0"/>
          <a:chExt cx="0" cy="0"/>
        </a:xfrm>
      </p:grpSpPr>
      <p:sp>
        <p:nvSpPr>
          <p:cNvPr id="101" name="Shape 101"/>
          <p:cNvSpPr txBox="1">
            <a:spLocks noGrp="1"/>
          </p:cNvSpPr>
          <p:nvPr>
            <p:ph type="title"/>
          </p:nvPr>
        </p:nvSpPr>
        <p:spPr>
          <a:xfrm>
            <a:off x="457200" y="241325"/>
            <a:ext cx="8062800" cy="881100"/>
          </a:xfrm>
          <a:prstGeom prst="rect">
            <a:avLst/>
          </a:prstGeom>
        </p:spPr>
        <p:txBody>
          <a:bodyPr wrap="square" lIns="91425" tIns="91425" rIns="91425" bIns="91425" anchor="b" anchorCtr="0">
            <a:noAutofit/>
          </a:bodyPr>
          <a:lstStyle/>
          <a:p>
            <a:pPr lvl="0">
              <a:spcBef>
                <a:spcPts val="0"/>
              </a:spcBef>
              <a:buNone/>
            </a:pPr>
            <a:r>
              <a:rPr lang="en-US"/>
              <a:t>Marginal Decision-Making and Diminishing Marginal Utility</a:t>
            </a:r>
          </a:p>
        </p:txBody>
      </p:sp>
      <p:sp>
        <p:nvSpPr>
          <p:cNvPr id="102" name="Shape 102"/>
          <p:cNvSpPr>
            <a:spLocks noGrp="1"/>
          </p:cNvSpPr>
          <p:nvPr>
            <p:ph type="pic" idx="2"/>
          </p:nvPr>
        </p:nvSpPr>
        <p:spPr>
          <a:xfrm>
            <a:off x="457200" y="1198576"/>
            <a:ext cx="8062800" cy="5374500"/>
          </a:xfrm>
          <a:prstGeom prst="rect">
            <a:avLst/>
          </a:prstGeom>
        </p:spPr>
        <p:txBody>
          <a:bodyPr wrap="square" lIns="91425" tIns="91425" rIns="91425" bIns="91425" anchor="t" anchorCtr="0">
            <a:noAutofit/>
          </a:bodyPr>
          <a:lstStyle/>
          <a:p>
            <a:pPr marL="457200" lvl="0" indent="-228600">
              <a:spcBef>
                <a:spcPts val="0"/>
              </a:spcBef>
              <a:buChar char="●"/>
            </a:pPr>
            <a:r>
              <a:rPr lang="en-US" b="1"/>
              <a:t>Marginal analysis</a:t>
            </a:r>
            <a:r>
              <a:rPr lang="en-US"/>
              <a:t> - examining the benefits and costs of choosing a little more or a little less of a good.</a:t>
            </a:r>
          </a:p>
          <a:p>
            <a:pPr lvl="0">
              <a:spcBef>
                <a:spcPts val="0"/>
              </a:spcBef>
              <a:buNone/>
            </a:pPr>
            <a:endParaRPr/>
          </a:p>
          <a:p>
            <a:pPr marL="457200" lvl="0" indent="-228600">
              <a:spcBef>
                <a:spcPts val="0"/>
              </a:spcBef>
              <a:buChar char="●"/>
            </a:pPr>
            <a:r>
              <a:rPr lang="en-US" b="1"/>
              <a:t>Utility</a:t>
            </a:r>
            <a:r>
              <a:rPr lang="en-US"/>
              <a:t> - satisfaction, usefulness, or value one obtains from consuming goods and services.</a:t>
            </a:r>
          </a:p>
          <a:p>
            <a:pPr lvl="0">
              <a:spcBef>
                <a:spcPts val="0"/>
              </a:spcBef>
              <a:buNone/>
            </a:pPr>
            <a:endParaRPr/>
          </a:p>
          <a:p>
            <a:pPr marL="457200" lvl="0" indent="-228600">
              <a:spcBef>
                <a:spcPts val="0"/>
              </a:spcBef>
              <a:buChar char="●"/>
            </a:pPr>
            <a:r>
              <a:rPr lang="en-US" b="1"/>
              <a:t>Law of diminishing marginal utility</a:t>
            </a:r>
            <a:r>
              <a:rPr lang="en-US"/>
              <a:t> - as a person receives more of a good, the additional (or marginal) utility from each additional unit of the good declines.</a:t>
            </a:r>
          </a:p>
          <a:p>
            <a:pPr marL="914400" lvl="1" indent="-228600" rtl="0">
              <a:spcBef>
                <a:spcPts val="0"/>
              </a:spcBef>
            </a:pPr>
            <a:r>
              <a:rPr lang="en-US"/>
              <a:t>Example - the first slice of pizza eaten brings more satisfaction than the sixth.</a:t>
            </a:r>
          </a:p>
          <a:p>
            <a:pPr lvl="0">
              <a:spcBef>
                <a:spcPts val="0"/>
              </a:spcBef>
              <a:buNone/>
            </a:pPr>
            <a:endParaRPr/>
          </a:p>
        </p:txBody>
      </p:sp>
      <p:sp>
        <p:nvSpPr>
          <p:cNvPr id="2" name="Footer Placeholder 1"/>
          <p:cNvSpPr>
            <a:spLocks noGrp="1"/>
          </p:cNvSpPr>
          <p:nvPr>
            <p:ph type="ftr" idx="11"/>
          </p:nvPr>
        </p:nvSpPr>
        <p:spPr/>
        <p:txBody>
          <a:bodyPr/>
          <a:lstStyle/>
          <a:p>
            <a:r>
              <a:rPr lang="en-US" smtClean="0"/>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lang="en-US"/>
          </a:p>
        </p:txBody>
      </p:sp>
    </p:spTree>
  </p:cSld>
  <p:clrMapOvr>
    <a:masterClrMapping/>
  </p:clrMapOvr>
</p:sld>
</file>

<file path=ppt/theme/theme1.xml><?xml version="1.0" encoding="utf-8"?>
<a:theme xmlns:a="http://schemas.openxmlformats.org/drawingml/2006/main" name="Essential">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TotalTime>
  <Words>3077</Words>
  <Application>Microsoft Macintosh PowerPoint</Application>
  <PresentationFormat>On-screen Show (4:3)</PresentationFormat>
  <Paragraphs>178</Paragraphs>
  <Slides>25</Slides>
  <Notes>25</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25</vt:i4>
      </vt:variant>
    </vt:vector>
  </HeadingPairs>
  <TitlesOfParts>
    <vt:vector size="28" baseType="lpstr">
      <vt:lpstr>Arial Black</vt:lpstr>
      <vt:lpstr>Arial</vt:lpstr>
      <vt:lpstr>Essential</vt:lpstr>
      <vt:lpstr>PowerPoint Presentation</vt:lpstr>
      <vt:lpstr>CH.2 OUTLINE</vt:lpstr>
      <vt:lpstr>Choices and Tradeoffs</vt:lpstr>
      <vt:lpstr>2.1 How Individuals Make Choices Based  on Their Budget Constraint</vt:lpstr>
      <vt:lpstr>The Budget Constraint: Alphonso’s Consumption Choice</vt:lpstr>
      <vt:lpstr>The Concept of Opportunity Cost</vt:lpstr>
      <vt:lpstr>Identifying Opportunity Cost</vt:lpstr>
      <vt:lpstr>Opportunity Cost Examples</vt:lpstr>
      <vt:lpstr>Marginal Decision-Making and Diminishing Marginal Utility</vt:lpstr>
      <vt:lpstr>Sunk Costs</vt:lpstr>
      <vt:lpstr>2.2 The Production Possibilities Frontier  and Social Choices</vt:lpstr>
      <vt:lpstr>Healthcare vs. Education Production Possibilities Frontier, Tradeoffs</vt:lpstr>
      <vt:lpstr>Healthcare vs. Education Production Possibilities Frontier, Tradeoffs continued</vt:lpstr>
      <vt:lpstr>The Shape of the PPF and the Law of Diminishing Returns</vt:lpstr>
      <vt:lpstr>Healthcare vs. Education Production Possibilities Frontier, Adding Resources</vt:lpstr>
      <vt:lpstr>Differences - Budget Constraint and PPF</vt:lpstr>
      <vt:lpstr>Similarities - Budget Constraint and PPF</vt:lpstr>
      <vt:lpstr>Productive Efficiency and Allocative  Efficiency</vt:lpstr>
      <vt:lpstr>Healthcare vs. Education Production Possibilities Frontier, Continued</vt:lpstr>
      <vt:lpstr>The PPF and Comparative Advantage</vt:lpstr>
      <vt:lpstr>The PPF and Comparative Advantage,  Continued</vt:lpstr>
      <vt:lpstr>2.3 Confronting Objections to the  Economic Approach</vt:lpstr>
      <vt:lpstr>Confronting Objections to the Economic Approach</vt:lpstr>
      <vt:lpstr>Confronting Objections to the Economic Approach, Continued</vt:lpstr>
      <vt:lpstr>Attribution</vt:lpstr>
    </vt:vector>
  </TitlesOfParts>
  <LinksUpToDate>false</LinksUpToDate>
  <SharedDoc>false</SharedDoc>
  <HyperlinksChanged>false</HyperlinksChanged>
  <AppVersion>15.0040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Helen Graves</cp:lastModifiedBy>
  <cp:revision>7</cp:revision>
  <dcterms:modified xsi:type="dcterms:W3CDTF">2018-01-06T19:49:48Z</dcterms:modified>
</cp:coreProperties>
</file>