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2"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9" r:id="rId15"/>
    <p:sldId id="269" r:id="rId16"/>
    <p:sldId id="270" r:id="rId17"/>
    <p:sldId id="271" r:id="rId18"/>
    <p:sldId id="272" r:id="rId19"/>
    <p:sldId id="273" r:id="rId20"/>
    <p:sldId id="274" r:id="rId21"/>
    <p:sldId id="275" r:id="rId22"/>
    <p:sldId id="276" r:id="rId23"/>
    <p:sldId id="277" r:id="rId24"/>
    <p:sldId id="278" r:id="rId2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089"/>
    <p:restoredTop sz="94541"/>
  </p:normalViewPr>
  <p:slideViewPr>
    <p:cSldViewPr snapToGrid="0" snapToObjects="1">
      <p:cViewPr varScale="1">
        <p:scale>
          <a:sx n="87" d="100"/>
          <a:sy n="87" d="100"/>
        </p:scale>
        <p:origin x="208" y="8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7200"/>
          </a:xfrm>
          <a:prstGeom prst="rect">
            <a:avLst/>
          </a:prstGeom>
          <a:noFill/>
          <a:ln>
            <a:noFill/>
          </a:ln>
        </p:spPr>
        <p:txBody>
          <a:bodyPr wrap="square"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3" y="0"/>
            <a:ext cx="2971800" cy="457200"/>
          </a:xfrm>
          <a:prstGeom prst="rect">
            <a:avLst/>
          </a:prstGeom>
          <a:noFill/>
          <a:ln>
            <a:noFill/>
          </a:ln>
        </p:spPr>
        <p:txBody>
          <a:bodyPr wrap="square"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marL="0" marR="0" lvl="0" indent="0" algn="l" rtl="0">
              <a:spcBef>
                <a:spcPts val="0"/>
              </a:spcBef>
              <a:buChar char="●"/>
              <a:defRPr sz="1200" b="0" i="0" u="none" strike="noStrike" cap="none">
                <a:solidFill>
                  <a:schemeClr val="dk1"/>
                </a:solidFill>
                <a:latin typeface="Calibri"/>
                <a:ea typeface="Calibri"/>
                <a:cs typeface="Calibri"/>
                <a:sym typeface="Calibri"/>
              </a:defRPr>
            </a:lvl1pPr>
            <a:lvl2pPr marL="457200" marR="0" lvl="1" indent="0" algn="l" rtl="0">
              <a:spcBef>
                <a:spcPts val="0"/>
              </a:spcBef>
              <a:buChar char="○"/>
              <a:defRPr sz="1200" b="0" i="0" u="none" strike="noStrike" cap="none">
                <a:solidFill>
                  <a:schemeClr val="dk1"/>
                </a:solidFill>
                <a:latin typeface="Calibri"/>
                <a:ea typeface="Calibri"/>
                <a:cs typeface="Calibri"/>
                <a:sym typeface="Calibri"/>
              </a:defRPr>
            </a:lvl2pPr>
            <a:lvl3pPr marL="914400" marR="0" lvl="2" indent="0" algn="l" rtl="0">
              <a:spcBef>
                <a:spcPts val="0"/>
              </a:spcBef>
              <a:buChar char="■"/>
              <a:defRPr sz="1200" b="0" i="0" u="none" strike="noStrike" cap="none">
                <a:solidFill>
                  <a:schemeClr val="dk1"/>
                </a:solidFill>
                <a:latin typeface="Calibri"/>
                <a:ea typeface="Calibri"/>
                <a:cs typeface="Calibri"/>
                <a:sym typeface="Calibri"/>
              </a:defRPr>
            </a:lvl3pPr>
            <a:lvl4pPr marL="1371600" marR="0" lvl="3" indent="0" algn="l" rtl="0">
              <a:spcBef>
                <a:spcPts val="0"/>
              </a:spcBef>
              <a:buChar char="●"/>
              <a:defRPr sz="1200" b="0" i="0" u="none" strike="noStrike" cap="none">
                <a:solidFill>
                  <a:schemeClr val="dk1"/>
                </a:solidFill>
                <a:latin typeface="Calibri"/>
                <a:ea typeface="Calibri"/>
                <a:cs typeface="Calibri"/>
                <a:sym typeface="Calibri"/>
              </a:defRPr>
            </a:lvl4pPr>
            <a:lvl5pPr marL="1828800" marR="0" lvl="4" indent="0" algn="l" rtl="0">
              <a:spcBef>
                <a:spcPts val="0"/>
              </a:spcBef>
              <a:buChar char="○"/>
              <a:defRPr sz="1200" b="0" i="0" u="none" strike="noStrike" cap="none">
                <a:solidFill>
                  <a:schemeClr val="dk1"/>
                </a:solidFill>
                <a:latin typeface="Calibri"/>
                <a:ea typeface="Calibri"/>
                <a:cs typeface="Calibri"/>
                <a:sym typeface="Calibri"/>
              </a:defRPr>
            </a:lvl5pPr>
            <a:lvl6pPr marL="2286000" marR="0" lvl="5" indent="0" algn="l" rtl="0">
              <a:spcBef>
                <a:spcPts val="0"/>
              </a:spcBef>
              <a:buChar char="■"/>
              <a:defRPr sz="1200" b="0" i="0" u="none" strike="noStrike" cap="none">
                <a:solidFill>
                  <a:schemeClr val="dk1"/>
                </a:solidFill>
                <a:latin typeface="Calibri"/>
                <a:ea typeface="Calibri"/>
                <a:cs typeface="Calibri"/>
                <a:sym typeface="Calibri"/>
              </a:defRPr>
            </a:lvl6pPr>
            <a:lvl7pPr marL="2743200" marR="0" lvl="6" indent="0" algn="l" rtl="0">
              <a:spcBef>
                <a:spcPts val="0"/>
              </a:spcBef>
              <a:buChar char="●"/>
              <a:defRPr sz="1200" b="0" i="0" u="none" strike="noStrike" cap="none">
                <a:solidFill>
                  <a:schemeClr val="dk1"/>
                </a:solidFill>
                <a:latin typeface="Calibri"/>
                <a:ea typeface="Calibri"/>
                <a:cs typeface="Calibri"/>
                <a:sym typeface="Calibri"/>
              </a:defRPr>
            </a:lvl7pPr>
            <a:lvl8pPr marL="3200400" marR="0" lvl="7" indent="0" algn="l" rtl="0">
              <a:spcBef>
                <a:spcPts val="0"/>
              </a:spcBef>
              <a:buChar char="○"/>
              <a:defRPr sz="1200" b="0" i="0" u="none" strike="noStrike" cap="none">
                <a:solidFill>
                  <a:schemeClr val="dk1"/>
                </a:solidFill>
                <a:latin typeface="Calibri"/>
                <a:ea typeface="Calibri"/>
                <a:cs typeface="Calibri"/>
                <a:sym typeface="Calibri"/>
              </a:defRPr>
            </a:lvl8pPr>
            <a:lvl9pPr marL="3657600" marR="0" lvl="8" indent="0" algn="l" rtl="0">
              <a:spcBef>
                <a:spcPts val="0"/>
              </a:spcBef>
              <a:buChar char="■"/>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800" cy="457200"/>
          </a:xfrm>
          <a:prstGeom prst="rect">
            <a:avLst/>
          </a:prstGeom>
          <a:noFill/>
          <a:ln>
            <a:noFill/>
          </a:ln>
        </p:spPr>
        <p:txBody>
          <a:bodyPr wrap="square"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01694015"/>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43" name="Shape 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1844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19" name="Shape 119"/>
          <p:cNvSpPr txBox="1">
            <a:spLocks noGrp="1"/>
          </p:cNvSpPr>
          <p:nvPr>
            <p:ph type="sldNum" idx="12"/>
          </p:nvPr>
        </p:nvSpPr>
        <p:spPr>
          <a:xfrm>
            <a:off x="3884613" y="8685213"/>
            <a:ext cx="2971800" cy="457200"/>
          </a:xfrm>
          <a:prstGeom prst="rect">
            <a:avLst/>
          </a:prstGeom>
        </p:spPr>
        <p:txBody>
          <a:bodyPr wrap="square"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10</a:t>
            </a:fld>
            <a:endParaRPr lang="en-US"/>
          </a:p>
        </p:txBody>
      </p:sp>
    </p:spTree>
    <p:extLst>
      <p:ext uri="{BB962C8B-B14F-4D97-AF65-F5344CB8AC3E}">
        <p14:creationId xmlns:p14="http://schemas.microsoft.com/office/powerpoint/2010/main" val="8086637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26" name="Shape 1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348087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35" name="Shape 135"/>
          <p:cNvSpPr txBox="1">
            <a:spLocks noGrp="1"/>
          </p:cNvSpPr>
          <p:nvPr>
            <p:ph type="sldNum" idx="12"/>
          </p:nvPr>
        </p:nvSpPr>
        <p:spPr>
          <a:xfrm>
            <a:off x="3884613" y="8685213"/>
            <a:ext cx="2971800" cy="457200"/>
          </a:xfrm>
          <a:prstGeom prst="rect">
            <a:avLst/>
          </a:prstGeom>
        </p:spPr>
        <p:txBody>
          <a:bodyPr wrap="square"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12</a:t>
            </a:fld>
            <a:endParaRPr lang="en-US"/>
          </a:p>
        </p:txBody>
      </p:sp>
    </p:spTree>
    <p:extLst>
      <p:ext uri="{BB962C8B-B14F-4D97-AF65-F5344CB8AC3E}">
        <p14:creationId xmlns:p14="http://schemas.microsoft.com/office/powerpoint/2010/main" val="11324548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42" name="Shape 1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148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42" name="Shape 1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03128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50" name="Shape 1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431692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59" name="Shape 159"/>
          <p:cNvSpPr txBox="1">
            <a:spLocks noGrp="1"/>
          </p:cNvSpPr>
          <p:nvPr>
            <p:ph type="sldNum" idx="12"/>
          </p:nvPr>
        </p:nvSpPr>
        <p:spPr>
          <a:xfrm>
            <a:off x="3884613" y="8685213"/>
            <a:ext cx="2971800" cy="457200"/>
          </a:xfrm>
          <a:prstGeom prst="rect">
            <a:avLst/>
          </a:prstGeom>
        </p:spPr>
        <p:txBody>
          <a:bodyPr wrap="square"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16</a:t>
            </a:fld>
            <a:endParaRPr lang="en-US"/>
          </a:p>
        </p:txBody>
      </p:sp>
    </p:spTree>
    <p:extLst>
      <p:ext uri="{BB962C8B-B14F-4D97-AF65-F5344CB8AC3E}">
        <p14:creationId xmlns:p14="http://schemas.microsoft.com/office/powerpoint/2010/main" val="20622018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66" name="Shape 1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871240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74" name="Shape 174"/>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75" name="Shape 175"/>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18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8714663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3" name="Shape 18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84" name="Shape 184"/>
          <p:cNvSpPr txBox="1">
            <a:spLocks noGrp="1"/>
          </p:cNvSpPr>
          <p:nvPr>
            <p:ph type="sldNum" idx="12"/>
          </p:nvPr>
        </p:nvSpPr>
        <p:spPr>
          <a:xfrm>
            <a:off x="3884613" y="8685213"/>
            <a:ext cx="2971800" cy="457200"/>
          </a:xfrm>
          <a:prstGeom prst="rect">
            <a:avLst/>
          </a:prstGeom>
        </p:spPr>
        <p:txBody>
          <a:bodyPr wrap="square"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19</a:t>
            </a:fld>
            <a:endParaRPr lang="en-US"/>
          </a:p>
        </p:txBody>
      </p:sp>
    </p:spTree>
    <p:extLst>
      <p:ext uri="{BB962C8B-B14F-4D97-AF65-F5344CB8AC3E}">
        <p14:creationId xmlns:p14="http://schemas.microsoft.com/office/powerpoint/2010/main" val="1690055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51" name="Shape 51"/>
          <p:cNvSpPr txBox="1">
            <a:spLocks noGrp="1"/>
          </p:cNvSpPr>
          <p:nvPr>
            <p:ph type="sldNum" idx="12"/>
          </p:nvPr>
        </p:nvSpPr>
        <p:spPr>
          <a:xfrm>
            <a:off x="3884613" y="8685213"/>
            <a:ext cx="2971800" cy="457200"/>
          </a:xfrm>
          <a:prstGeom prst="rect">
            <a:avLst/>
          </a:prstGeom>
        </p:spPr>
        <p:txBody>
          <a:bodyPr wrap="square"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a:t>
            </a:fld>
            <a:endParaRPr lang="en-US"/>
          </a:p>
        </p:txBody>
      </p:sp>
    </p:spTree>
    <p:extLst>
      <p:ext uri="{BB962C8B-B14F-4D97-AF65-F5344CB8AC3E}">
        <p14:creationId xmlns:p14="http://schemas.microsoft.com/office/powerpoint/2010/main" val="17121317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1" name="Shape 19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92" name="Shape 192"/>
          <p:cNvSpPr txBox="1">
            <a:spLocks noGrp="1"/>
          </p:cNvSpPr>
          <p:nvPr>
            <p:ph type="sldNum" idx="12"/>
          </p:nvPr>
        </p:nvSpPr>
        <p:spPr>
          <a:xfrm>
            <a:off x="3884613" y="8685213"/>
            <a:ext cx="2971800" cy="457200"/>
          </a:xfrm>
          <a:prstGeom prst="rect">
            <a:avLst/>
          </a:prstGeom>
        </p:spPr>
        <p:txBody>
          <a:bodyPr wrap="square"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20</a:t>
            </a:fld>
            <a:endParaRPr lang="en-US"/>
          </a:p>
        </p:txBody>
      </p:sp>
    </p:spTree>
    <p:extLst>
      <p:ext uri="{BB962C8B-B14F-4D97-AF65-F5344CB8AC3E}">
        <p14:creationId xmlns:p14="http://schemas.microsoft.com/office/powerpoint/2010/main" val="21447455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99" name="Shape 1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255784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207" name="Shape 2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806953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215" name="Shape 2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138025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Shape 22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223" name="Shape 2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5404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58" name="Shape 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64868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67" name="Shape 67"/>
          <p:cNvSpPr txBox="1">
            <a:spLocks noGrp="1"/>
          </p:cNvSpPr>
          <p:nvPr>
            <p:ph type="sldNum" idx="12"/>
          </p:nvPr>
        </p:nvSpPr>
        <p:spPr>
          <a:xfrm>
            <a:off x="3884613" y="8685213"/>
            <a:ext cx="2971800" cy="457200"/>
          </a:xfrm>
          <a:prstGeom prst="rect">
            <a:avLst/>
          </a:prstGeom>
        </p:spPr>
        <p:txBody>
          <a:bodyPr wrap="square"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4</a:t>
            </a:fld>
            <a:endParaRPr lang="en-US"/>
          </a:p>
        </p:txBody>
      </p:sp>
    </p:spTree>
    <p:extLst>
      <p:ext uri="{BB962C8B-B14F-4D97-AF65-F5344CB8AC3E}">
        <p14:creationId xmlns:p14="http://schemas.microsoft.com/office/powerpoint/2010/main" val="1886644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78" name="Shape 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38399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87" name="Shape 87"/>
          <p:cNvSpPr txBox="1">
            <a:spLocks noGrp="1"/>
          </p:cNvSpPr>
          <p:nvPr>
            <p:ph type="sldNum" idx="12"/>
          </p:nvPr>
        </p:nvSpPr>
        <p:spPr>
          <a:xfrm>
            <a:off x="3884613" y="8685213"/>
            <a:ext cx="2971800" cy="457200"/>
          </a:xfrm>
          <a:prstGeom prst="rect">
            <a:avLst/>
          </a:prstGeom>
        </p:spPr>
        <p:txBody>
          <a:bodyPr wrap="square"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6</a:t>
            </a:fld>
            <a:endParaRPr lang="en-US"/>
          </a:p>
        </p:txBody>
      </p:sp>
    </p:spTree>
    <p:extLst>
      <p:ext uri="{BB962C8B-B14F-4D97-AF65-F5344CB8AC3E}">
        <p14:creationId xmlns:p14="http://schemas.microsoft.com/office/powerpoint/2010/main" val="3719990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95" name="Shape 95"/>
          <p:cNvSpPr txBox="1">
            <a:spLocks noGrp="1"/>
          </p:cNvSpPr>
          <p:nvPr>
            <p:ph type="sldNum" idx="12"/>
          </p:nvPr>
        </p:nvSpPr>
        <p:spPr>
          <a:xfrm>
            <a:off x="3884613" y="8685213"/>
            <a:ext cx="2971800" cy="457200"/>
          </a:xfrm>
          <a:prstGeom prst="rect">
            <a:avLst/>
          </a:prstGeom>
        </p:spPr>
        <p:txBody>
          <a:bodyPr wrap="square"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7</a:t>
            </a:fld>
            <a:endParaRPr lang="en-US"/>
          </a:p>
        </p:txBody>
      </p:sp>
    </p:spTree>
    <p:extLst>
      <p:ext uri="{BB962C8B-B14F-4D97-AF65-F5344CB8AC3E}">
        <p14:creationId xmlns:p14="http://schemas.microsoft.com/office/powerpoint/2010/main" val="8634898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03" name="Shape 103"/>
          <p:cNvSpPr txBox="1">
            <a:spLocks noGrp="1"/>
          </p:cNvSpPr>
          <p:nvPr>
            <p:ph type="sldNum" idx="12"/>
          </p:nvPr>
        </p:nvSpPr>
        <p:spPr>
          <a:xfrm>
            <a:off x="3884613" y="8685213"/>
            <a:ext cx="2971800" cy="457200"/>
          </a:xfrm>
          <a:prstGeom prst="rect">
            <a:avLst/>
          </a:prstGeom>
        </p:spPr>
        <p:txBody>
          <a:bodyPr wrap="square"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8</a:t>
            </a:fld>
            <a:endParaRPr lang="en-US"/>
          </a:p>
        </p:txBody>
      </p:sp>
    </p:spTree>
    <p:extLst>
      <p:ext uri="{BB962C8B-B14F-4D97-AF65-F5344CB8AC3E}">
        <p14:creationId xmlns:p14="http://schemas.microsoft.com/office/powerpoint/2010/main" val="19310345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10" name="Shape 1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25043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Shape 15"/>
        <p:cNvGrpSpPr/>
        <p:nvPr/>
      </p:nvGrpSpPr>
      <p:grpSpPr>
        <a:xfrm>
          <a:off x="0" y="0"/>
          <a:ext cx="0" cy="0"/>
          <a:chOff x="0" y="0"/>
          <a:chExt cx="0" cy="0"/>
        </a:xfrm>
      </p:grpSpPr>
      <p:sp>
        <p:nvSpPr>
          <p:cNvPr id="17" name="Shape 17"/>
          <p:cNvSpPr txBox="1">
            <a:spLocks noGrp="1"/>
          </p:cNvSpPr>
          <p:nvPr>
            <p:ph type="ftr" idx="11"/>
          </p:nvPr>
        </p:nvSpPr>
        <p:spPr>
          <a:xfrm>
            <a:off x="457200" y="6139853"/>
            <a:ext cx="8102184" cy="320908"/>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dirty="0"/>
          </a:p>
        </p:txBody>
      </p:sp>
      <p:sp>
        <p:nvSpPr>
          <p:cNvPr id="18" name="Shape 18"/>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500" b="0" i="0" u="none" strike="noStrike" cap="none">
                <a:solidFill>
                  <a:srgbClr val="6CB255"/>
                </a:solidFill>
                <a:latin typeface="Arial Black"/>
                <a:ea typeface="Arial Black"/>
                <a:cs typeface="Arial Black"/>
                <a:sym typeface="Arial Black"/>
              </a:rPr>
              <a:t>COLLEGE PHYSICS</a:t>
            </a:r>
          </a:p>
          <a:p>
            <a:pPr marL="0" marR="0" lvl="0" indent="0" algn="ctr" rtl="0">
              <a:spcBef>
                <a:spcPts val="0"/>
              </a:spcBef>
              <a:spcAft>
                <a:spcPts val="0"/>
              </a:spcAft>
              <a:buClr>
                <a:srgbClr val="6CB255"/>
              </a:buClr>
              <a:buFont typeface="Arial Black"/>
              <a:buNone/>
            </a:pPr>
            <a:endParaRPr sz="1800" b="0" i="0" u="none" strike="noStrike" cap="none">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a:solidFill>
                  <a:srgbClr val="212F62"/>
                </a:solidFill>
                <a:latin typeface="Arial"/>
                <a:ea typeface="Arial"/>
                <a:cs typeface="Arial"/>
                <a:sym typeface="Arial"/>
              </a:rPr>
              <a:t>Chapter # Chapter Title</a:t>
            </a:r>
          </a:p>
          <a:p>
            <a:pPr marL="0" marR="0" lvl="0" indent="0" algn="ctr" rtl="0">
              <a:spcBef>
                <a:spcPts val="0"/>
              </a:spcBef>
              <a:buClr>
                <a:schemeClr val="dk1"/>
              </a:buClr>
              <a:buSzPct val="25000"/>
              <a:buFont typeface="Arial"/>
              <a:buNone/>
            </a:pPr>
            <a:r>
              <a:rPr lang="en-US" sz="1600" b="0" i="0" u="none" strike="noStrike" cap="none">
                <a:solidFill>
                  <a:schemeClr val="dk1"/>
                </a:solidFill>
                <a:latin typeface="Arial"/>
                <a:ea typeface="Arial"/>
                <a:cs typeface="Arial"/>
                <a:sym typeface="Arial"/>
              </a:rPr>
              <a:t>PowerPoint Image Slideshow</a:t>
            </a:r>
          </a:p>
        </p:txBody>
      </p:sp>
      <p:pic>
        <p:nvPicPr>
          <p:cNvPr id="19" name="Shape 19" descr="medium_covers_Page_2.png"/>
          <p:cNvPicPr preferRelativeResize="0"/>
          <p:nvPr/>
        </p:nvPicPr>
        <p:blipFill rotWithShape="1">
          <a:blip r:embed="rId2">
            <a:alphaModFix/>
          </a:blip>
          <a:srcRect/>
          <a:stretch/>
        </p:blipFill>
        <p:spPr>
          <a:xfrm>
            <a:off x="3562758" y="2517424"/>
            <a:ext cx="2010682" cy="2603836"/>
          </a:xfrm>
          <a:prstGeom prst="rect">
            <a:avLst/>
          </a:prstGeom>
          <a:noFill/>
          <a:ln>
            <a:noFill/>
          </a:ln>
          <a:effectLst>
            <a:reflection stA="52000" endA="300" endPos="35000" sy="-100000" algn="bl" rotWithShape="0"/>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cSld name="Title and Content">
    <p:spTree>
      <p:nvGrpSpPr>
        <p:cNvPr id="1" name="Shape 20"/>
        <p:cNvGrpSpPr/>
        <p:nvPr/>
      </p:nvGrpSpPr>
      <p:grpSpPr>
        <a:xfrm>
          <a:off x="0" y="0"/>
          <a:ext cx="0" cy="0"/>
          <a:chOff x="0" y="0"/>
          <a:chExt cx="0" cy="0"/>
        </a:xfrm>
      </p:grpSpPr>
      <p:sp>
        <p:nvSpPr>
          <p:cNvPr id="22" name="Shape 22"/>
          <p:cNvSpPr txBox="1">
            <a:spLocks noGrp="1"/>
          </p:cNvSpPr>
          <p:nvPr>
            <p:ph type="ftr" idx="11"/>
          </p:nvPr>
        </p:nvSpPr>
        <p:spPr>
          <a:xfrm>
            <a:off x="457198" y="6089966"/>
            <a:ext cx="8062913" cy="460736"/>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23" name="Shape 23"/>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4" name="Shape 24"/>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5" name="Shape 25"/>
          <p:cNvSpPr>
            <a:spLocks noGrp="1"/>
          </p:cNvSpPr>
          <p:nvPr>
            <p:ph type="pic" idx="2"/>
          </p:nvPr>
        </p:nvSpPr>
        <p:spPr>
          <a:xfrm>
            <a:off x="457199" y="1122386"/>
            <a:ext cx="8062913" cy="3500071"/>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6" name="Shape 26"/>
          <p:cNvSpPr txBox="1">
            <a:spLocks noGrp="1"/>
          </p:cNvSpPr>
          <p:nvPr>
            <p:ph type="body" idx="1"/>
          </p:nvPr>
        </p:nvSpPr>
        <p:spPr>
          <a:xfrm>
            <a:off x="457200" y="4843982"/>
            <a:ext cx="8062912" cy="1166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None/>
              <a:defRPr sz="2000" b="0" i="0" u="none" strike="noStrike" cap="none">
                <a:solidFill>
                  <a:srgbClr val="000000"/>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cSld name="Two Content">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0" name="Shape 30"/>
          <p:cNvSpPr txBox="1">
            <a:spLocks noGrp="1"/>
          </p:cNvSpPr>
          <p:nvPr>
            <p:ph type="ftr" idx="11"/>
          </p:nvPr>
        </p:nvSpPr>
        <p:spPr>
          <a:xfrm>
            <a:off x="457198" y="5922064"/>
            <a:ext cx="8062913" cy="373805"/>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31" name="Shape 31"/>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32" name="Shape 32"/>
          <p:cNvSpPr>
            <a:spLocks noGrp="1"/>
          </p:cNvSpPr>
          <p:nvPr>
            <p:ph type="pic" idx="2"/>
          </p:nvPr>
        </p:nvSpPr>
        <p:spPr>
          <a:xfrm>
            <a:off x="457199" y="1107618"/>
            <a:ext cx="4031619" cy="4607689"/>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3" name="Shape 33"/>
          <p:cNvSpPr txBox="1">
            <a:spLocks noGrp="1"/>
          </p:cNvSpPr>
          <p:nvPr>
            <p:ph type="body" idx="1"/>
          </p:nvPr>
        </p:nvSpPr>
        <p:spPr>
          <a:xfrm>
            <a:off x="4606925" y="1107618"/>
            <a:ext cx="3913188" cy="4607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None/>
              <a:defRPr sz="2000" b="0" i="0" u="none" strike="noStrike" cap="none">
                <a:solidFill>
                  <a:srgbClr val="212F62"/>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Shape 34"/>
        <p:cNvGrpSpPr/>
        <p:nvPr/>
      </p:nvGrpSpPr>
      <p:grpSpPr>
        <a:xfrm>
          <a:off x="0" y="0"/>
          <a:ext cx="0" cy="0"/>
          <a:chOff x="0" y="0"/>
          <a:chExt cx="0" cy="0"/>
        </a:xfrm>
      </p:grpSpPr>
      <p:sp>
        <p:nvSpPr>
          <p:cNvPr id="35" name="Shape 35"/>
          <p:cNvSpPr txBox="1">
            <a:spLocks noGrp="1"/>
          </p:cNvSpPr>
          <p:nvPr>
            <p:ph type="body" idx="1"/>
          </p:nvPr>
        </p:nvSpPr>
        <p:spPr>
          <a:xfrm>
            <a:off x="3575050" y="1600200"/>
            <a:ext cx="5111750" cy="4480560"/>
          </a:xfrm>
          <a:prstGeom prst="rect">
            <a:avLst/>
          </a:prstGeom>
          <a:noFill/>
          <a:ln>
            <a:noFill/>
          </a:ln>
        </p:spPr>
        <p:txBody>
          <a:bodyPr wrap="square" lIns="91425" tIns="91425" rIns="91425" bIns="91425" anchor="t" anchorCtr="0"/>
          <a:lstStyle>
            <a:lvl1pPr marL="0" marR="0" lvl="0" indent="0" algn="l" rtl="0">
              <a:spcBef>
                <a:spcPts val="640"/>
              </a:spcBef>
              <a:spcAft>
                <a:spcPts val="600"/>
              </a:spcAft>
              <a:buClr>
                <a:srgbClr val="6CB255"/>
              </a:buClr>
              <a:buFont typeface="Arial"/>
              <a:buNone/>
              <a:defRPr sz="3200" b="0" i="0" u="none" strike="noStrike" cap="none">
                <a:solidFill>
                  <a:schemeClr val="dk1"/>
                </a:solidFill>
                <a:latin typeface="Arial"/>
                <a:ea typeface="Arial"/>
                <a:cs typeface="Arial"/>
                <a:sym typeface="Arial"/>
              </a:defRPr>
            </a:lvl1pPr>
            <a:lvl2pPr marL="788670" marR="0" lvl="1" indent="-344169" algn="l" rtl="0">
              <a:spcBef>
                <a:spcPts val="560"/>
              </a:spcBef>
              <a:buClr>
                <a:srgbClr val="6CB255"/>
              </a:buClr>
              <a:buSzPct val="100000"/>
              <a:buFont typeface="Arial Black"/>
              <a:buAutoNum type="alphaLcParenR"/>
              <a:defRPr sz="2800" b="0" i="0" u="none" strike="noStrike" cap="none">
                <a:solidFill>
                  <a:srgbClr val="000000"/>
                </a:solidFill>
                <a:latin typeface="Arial"/>
                <a:ea typeface="Arial"/>
                <a:cs typeface="Arial"/>
                <a:sym typeface="Arial"/>
              </a:defRPr>
            </a:lvl2pPr>
            <a:lvl3pPr marL="1371600" marR="0" lvl="2" indent="-304800" algn="l" rtl="0">
              <a:spcBef>
                <a:spcPts val="480"/>
              </a:spcBef>
              <a:buClr>
                <a:srgbClr val="6CB255"/>
              </a:buClr>
              <a:buSzPct val="100000"/>
              <a:buFont typeface="Arial Black"/>
              <a:buAutoNum type="alphaLcParenR"/>
              <a:defRPr sz="2400" b="0" i="0" u="none" strike="noStrike" cap="none">
                <a:solidFill>
                  <a:srgbClr val="000000"/>
                </a:solidFill>
                <a:latin typeface="Arial"/>
                <a:ea typeface="Arial"/>
                <a:cs typeface="Arial"/>
                <a:sym typeface="Arial"/>
              </a:defRPr>
            </a:lvl3pPr>
            <a:lvl4pPr marL="1828800" marR="0" lvl="3"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4pPr>
            <a:lvl5pPr marL="2286000" marR="0" lvl="4"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5pPr>
            <a:lvl6pPr marL="2514600" marR="0" lvl="5"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body" idx="2"/>
          </p:nvPr>
        </p:nvSpPr>
        <p:spPr>
          <a:xfrm>
            <a:off x="457200" y="1600200"/>
            <a:ext cx="3008313" cy="4480560"/>
          </a:xfrm>
          <a:prstGeom prst="rect">
            <a:avLst/>
          </a:prstGeom>
          <a:noFill/>
          <a:ln>
            <a:noFill/>
          </a:ln>
        </p:spPr>
        <p:txBody>
          <a:bodyPr wrap="square" lIns="91425" tIns="91425" rIns="91425" bIns="91425" anchor="t" anchorCtr="0"/>
          <a:lstStyle>
            <a:lvl1pPr marL="0" marR="0" lvl="0" indent="0" algn="l" rtl="0">
              <a:spcBef>
                <a:spcPts val="320"/>
              </a:spcBef>
              <a:spcAft>
                <a:spcPts val="600"/>
              </a:spcAft>
              <a:buClr>
                <a:srgbClr val="6CB255"/>
              </a:buClr>
              <a:buFont typeface="Arial"/>
              <a:buNone/>
              <a:defRPr sz="1600" b="0" i="0" u="none" strike="noStrike" cap="none">
                <a:solidFill>
                  <a:schemeClr val="dk1"/>
                </a:solidFill>
                <a:latin typeface="Arial"/>
                <a:ea typeface="Arial"/>
                <a:cs typeface="Arial"/>
                <a:sym typeface="Arial"/>
              </a:defRPr>
            </a:lvl1pPr>
            <a:lvl2pPr marL="457200" marR="0" lvl="1" indent="0" algn="l" rtl="0">
              <a:spcBef>
                <a:spcPts val="240"/>
              </a:spcBef>
              <a:buClr>
                <a:srgbClr val="6CB255"/>
              </a:buClr>
              <a:buFont typeface="Arial"/>
              <a:buNone/>
              <a:defRPr sz="1200" b="0" i="0" u="none" strike="noStrike" cap="none">
                <a:solidFill>
                  <a:srgbClr val="000000"/>
                </a:solidFill>
                <a:latin typeface="Arial"/>
                <a:ea typeface="Arial"/>
                <a:cs typeface="Arial"/>
                <a:sym typeface="Arial"/>
              </a:defRPr>
            </a:lvl2pPr>
            <a:lvl3pPr marL="914400" marR="0" lvl="2" indent="0" algn="l" rtl="0">
              <a:spcBef>
                <a:spcPts val="200"/>
              </a:spcBef>
              <a:buClr>
                <a:srgbClr val="6CB255"/>
              </a:buClr>
              <a:buFont typeface="Arial"/>
              <a:buNone/>
              <a:defRPr sz="1000" b="0" i="0" u="none" strike="noStrike" cap="none">
                <a:solidFill>
                  <a:srgbClr val="000000"/>
                </a:solidFill>
                <a:latin typeface="Arial"/>
                <a:ea typeface="Arial"/>
                <a:cs typeface="Arial"/>
                <a:sym typeface="Arial"/>
              </a:defRPr>
            </a:lvl3pPr>
            <a:lvl4pPr marL="1371600" marR="0" lvl="3" indent="0" algn="l" rtl="0">
              <a:spcBef>
                <a:spcPts val="180"/>
              </a:spcBef>
              <a:buClr>
                <a:srgbClr val="6CB255"/>
              </a:buClr>
              <a:buFont typeface="Arial"/>
              <a:buNone/>
              <a:defRPr sz="900" b="0" i="0" u="none" strike="noStrike" cap="none">
                <a:solidFill>
                  <a:srgbClr val="000000"/>
                </a:solidFill>
                <a:latin typeface="Arial"/>
                <a:ea typeface="Arial"/>
                <a:cs typeface="Arial"/>
                <a:sym typeface="Arial"/>
              </a:defRPr>
            </a:lvl4pPr>
            <a:lvl5pPr marL="1828800" marR="0" lvl="4" indent="0" algn="l" rtl="0">
              <a:spcBef>
                <a:spcPts val="180"/>
              </a:spcBef>
              <a:buClr>
                <a:srgbClr val="6CB255"/>
              </a:buClr>
              <a:buFont typeface="Arial"/>
              <a:buNone/>
              <a:defRPr sz="900" b="0" i="0" u="none" strike="noStrike" cap="none">
                <a:solidFill>
                  <a:srgbClr val="000000"/>
                </a:solidFill>
                <a:latin typeface="Arial"/>
                <a:ea typeface="Arial"/>
                <a:cs typeface="Arial"/>
                <a:sym typeface="Arial"/>
              </a:defRPr>
            </a:lvl5pPr>
            <a:lvl6pPr marL="2286000" marR="0" lvl="5"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9pPr>
          </a:lstStyle>
          <a:p>
            <a:endParaRPr dirty="0"/>
          </a:p>
        </p:txBody>
      </p:sp>
      <p:sp>
        <p:nvSpPr>
          <p:cNvPr id="38" name="Shape 38"/>
          <p:cNvSpPr txBox="1">
            <a:spLocks noGrp="1"/>
          </p:cNvSpPr>
          <p:nvPr>
            <p:ph type="ftr" idx="11"/>
          </p:nvPr>
        </p:nvSpPr>
        <p:spPr>
          <a:xfrm>
            <a:off x="457200" y="6156642"/>
            <a:ext cx="8229600" cy="454020"/>
          </a:xfrm>
          <a:prstGeom prst="rect">
            <a:avLst/>
          </a:prstGeom>
          <a:noFill/>
          <a:ln>
            <a:noFill/>
          </a:ln>
        </p:spPr>
        <p:txBody>
          <a:bodyPr wrap="square" lIns="91425" tIns="91425" rIns="91425" bIns="91425" anchor="t" anchorCtr="0"/>
          <a:lstStyle>
            <a:lvl1pPr marL="0" marR="0" lvl="0" indent="0" algn="l" rtl="0">
              <a:spcBef>
                <a:spcPts val="0"/>
              </a:spcBef>
              <a:buNone/>
              <a:defRPr sz="1000">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39" name="Shape 39"/>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a:solidFill>
                  <a:srgbClr val="FFFFFF"/>
                </a:solidFill>
                <a:latin typeface="Arial"/>
                <a:ea typeface="Arial"/>
                <a:cs typeface="Arial"/>
                <a:sym typeface="Arial"/>
              </a:rPr>
              <a:t>‹#›</a:t>
            </a:fld>
            <a:endParaRPr lang="en-US" sz="2400" b="1">
              <a:solidFill>
                <a:srgbClr val="FFFFFF"/>
              </a:solidFill>
              <a:latin typeface="Arial"/>
              <a:ea typeface="Arial"/>
              <a:cs typeface="Arial"/>
              <a:sym typeface="Arial"/>
            </a:endParaRPr>
          </a:p>
        </p:txBody>
      </p:sp>
      <p:sp>
        <p:nvSpPr>
          <p:cNvPr id="40" name="Shape 40"/>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6">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152718"/>
            <a:ext cx="5791200" cy="13716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457200" y="1752600"/>
            <a:ext cx="7620000" cy="4373563"/>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Char char="●"/>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457200" y="6212522"/>
            <a:ext cx="8062912" cy="263229"/>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14" name="Shape 14"/>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Lst>
  <p:hf sldNum="0"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image" Target="../media/image4.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8.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9.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9.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9.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0.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1.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2.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3.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14.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44"/>
        <p:cNvGrpSpPr/>
        <p:nvPr/>
      </p:nvGrpSpPr>
      <p:grpSpPr>
        <a:xfrm>
          <a:off x="0" y="0"/>
          <a:ext cx="0" cy="0"/>
          <a:chOff x="0" y="0"/>
          <a:chExt cx="0" cy="0"/>
        </a:xfrm>
      </p:grpSpPr>
      <p:sp>
        <p:nvSpPr>
          <p:cNvPr id="45" name="Shape 45"/>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600" b="0" i="0" u="none" strike="noStrike" cap="none" dirty="0">
                <a:solidFill>
                  <a:srgbClr val="6CB255"/>
                </a:solidFill>
                <a:latin typeface="Arial Black"/>
                <a:ea typeface="Arial Black"/>
                <a:cs typeface="Arial Black"/>
                <a:sym typeface="Arial Black"/>
              </a:rPr>
              <a:t>PRINCIPLES OF </a:t>
            </a:r>
            <a:endParaRPr lang="en-US" sz="3600" b="0" i="0" u="none" strike="noStrike" cap="none" dirty="0" smtClean="0">
              <a:solidFill>
                <a:srgbClr val="6CB255"/>
              </a:solidFill>
              <a:latin typeface="Arial Black"/>
              <a:ea typeface="Arial Black"/>
              <a:cs typeface="Arial Black"/>
              <a:sym typeface="Arial Black"/>
            </a:endParaRPr>
          </a:p>
          <a:p>
            <a:pPr marL="0" marR="0" lvl="0" indent="0" algn="ctr" rtl="0">
              <a:spcBef>
                <a:spcPts val="0"/>
              </a:spcBef>
              <a:spcAft>
                <a:spcPts val="0"/>
              </a:spcAft>
              <a:buClr>
                <a:srgbClr val="6CB255"/>
              </a:buClr>
              <a:buSzPct val="25000"/>
              <a:buFont typeface="Arial Black"/>
              <a:buNone/>
            </a:pPr>
            <a:r>
              <a:rPr lang="en-US" sz="3600" dirty="0" smtClean="0">
                <a:solidFill>
                  <a:srgbClr val="6CB255"/>
                </a:solidFill>
                <a:latin typeface="Arial Black"/>
                <a:ea typeface="Arial Black"/>
                <a:cs typeface="Arial Black"/>
                <a:sym typeface="Arial Black"/>
              </a:rPr>
              <a:t>MACRO</a:t>
            </a:r>
            <a:r>
              <a:rPr lang="en-US" sz="3600" b="0" i="0" u="none" strike="noStrike" cap="none" dirty="0" smtClean="0">
                <a:solidFill>
                  <a:srgbClr val="6CB255"/>
                </a:solidFill>
                <a:latin typeface="Arial Black"/>
                <a:ea typeface="Arial Black"/>
                <a:cs typeface="Arial Black"/>
                <a:sym typeface="Arial Black"/>
              </a:rPr>
              <a:t>ECONOMICS 2e</a:t>
            </a:r>
            <a:endParaRPr lang="en-US" sz="3600" b="0" i="0" u="none" strike="noStrike" cap="none" dirty="0">
              <a:solidFill>
                <a:srgbClr val="6CB255"/>
              </a:solidFill>
              <a:latin typeface="Arial Black"/>
              <a:ea typeface="Arial Black"/>
              <a:cs typeface="Arial Black"/>
              <a:sym typeface="Arial Black"/>
            </a:endParaRPr>
          </a:p>
          <a:p>
            <a:pPr marL="0" marR="0" lvl="0" indent="0" algn="ctr" rtl="0">
              <a:spcBef>
                <a:spcPts val="0"/>
              </a:spcBef>
              <a:spcAft>
                <a:spcPts val="0"/>
              </a:spcAft>
              <a:buClr>
                <a:srgbClr val="6CB255"/>
              </a:buClr>
              <a:buFont typeface="Arial Black"/>
              <a:buNone/>
            </a:pPr>
            <a:endParaRPr sz="1800" b="0" i="0" u="none" strike="noStrike" cap="none" dirty="0">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dirty="0">
                <a:solidFill>
                  <a:srgbClr val="212F62"/>
                </a:solidFill>
                <a:latin typeface="Arial"/>
                <a:ea typeface="Arial"/>
                <a:cs typeface="Arial"/>
                <a:sym typeface="Arial"/>
              </a:rPr>
              <a:t>Chapter 4 Labor and Financial Markets</a:t>
            </a:r>
          </a:p>
          <a:p>
            <a:pPr marL="0" marR="0" lvl="0" indent="0" algn="ctr" rtl="0">
              <a:spcBef>
                <a:spcPts val="0"/>
              </a:spcBef>
              <a:buClr>
                <a:schemeClr val="dk1"/>
              </a:buClr>
              <a:buSzPct val="25000"/>
              <a:buFont typeface="Arial"/>
              <a:buNone/>
            </a:pPr>
            <a:r>
              <a:rPr lang="en-US" sz="1600" b="0" i="0" u="none" strike="noStrike" cap="none" dirty="0">
                <a:solidFill>
                  <a:schemeClr val="dk1"/>
                </a:solidFill>
                <a:latin typeface="Arial"/>
                <a:ea typeface="Arial"/>
                <a:cs typeface="Arial"/>
                <a:sym typeface="Arial"/>
              </a:rPr>
              <a:t>PowerPoint Image Slideshow</a:t>
            </a:r>
          </a:p>
        </p:txBody>
      </p:sp>
      <p:pic>
        <p:nvPicPr>
          <p:cNvPr id="5" name="Picture 4" descr="macroeconomics second edition cov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36492" y="2889342"/>
            <a:ext cx="2071016" cy="2679895"/>
          </a:xfrm>
          <a:prstGeom prst="rect">
            <a:avLst/>
          </a:prstGeom>
          <a:effectLst>
            <a:reflection blurRad="6350" stA="52000" endA="300" endPos="35000" dir="5400000" sy="-100000" algn="bl" rotWithShape="0"/>
          </a:effectLst>
        </p:spPr>
      </p:pic>
      <p:pic>
        <p:nvPicPr>
          <p:cNvPr id="47" name="Shape 47" descr="OpenStax logo"/>
          <p:cNvPicPr preferRelativeResize="0"/>
          <p:nvPr/>
        </p:nvPicPr>
        <p:blipFill rotWithShape="1">
          <a:blip r:embed="rId4">
            <a:alphaModFix/>
          </a:blip>
          <a:srcRect/>
          <a:stretch/>
        </p:blipFill>
        <p:spPr>
          <a:xfrm>
            <a:off x="7610087" y="5569237"/>
            <a:ext cx="1226434" cy="83359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Price Floors in the Labor Market</a:t>
            </a:r>
          </a:p>
        </p:txBody>
      </p:sp>
      <p:sp>
        <p:nvSpPr>
          <p:cNvPr id="122" name="Shape 122"/>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lvl="0">
              <a:spcBef>
                <a:spcPts val="0"/>
              </a:spcBef>
              <a:buClr>
                <a:schemeClr val="dk1"/>
              </a:buClr>
              <a:buSzPct val="55000"/>
              <a:buFont typeface="Arial"/>
              <a:buNone/>
            </a:pPr>
            <a:r>
              <a:rPr lang="en-US" b="1"/>
              <a:t>Salary </a:t>
            </a:r>
            <a:r>
              <a:rPr lang="en-US"/>
              <a:t>or</a:t>
            </a:r>
            <a:r>
              <a:rPr lang="en-US" b="1"/>
              <a:t> wage</a:t>
            </a:r>
            <a:r>
              <a:rPr lang="en-US"/>
              <a:t> - money paid for work or a service.</a:t>
            </a:r>
          </a:p>
          <a:p>
            <a:pPr lvl="0">
              <a:spcBef>
                <a:spcPts val="0"/>
              </a:spcBef>
              <a:buClr>
                <a:schemeClr val="dk1"/>
              </a:buClr>
              <a:buSzPct val="55000"/>
              <a:buFont typeface="Arial"/>
              <a:buNone/>
            </a:pPr>
            <a:endParaRPr b="1"/>
          </a:p>
          <a:p>
            <a:pPr lvl="0">
              <a:spcBef>
                <a:spcPts val="0"/>
              </a:spcBef>
              <a:buClr>
                <a:schemeClr val="dk1"/>
              </a:buClr>
              <a:buSzPct val="55000"/>
              <a:buFont typeface="Arial"/>
              <a:buNone/>
            </a:pPr>
            <a:r>
              <a:rPr lang="en-US" b="1"/>
              <a:t>Minimum wage</a:t>
            </a:r>
            <a:r>
              <a:rPr lang="en-US"/>
              <a:t> - a price floor that makes it illegal for an</a:t>
            </a:r>
          </a:p>
          <a:p>
            <a:pPr lvl="0">
              <a:spcBef>
                <a:spcPts val="0"/>
              </a:spcBef>
              <a:buNone/>
            </a:pPr>
            <a:r>
              <a:rPr lang="en-US"/>
              <a:t>employer to pay employees less than a certain hourly rate.</a:t>
            </a:r>
          </a:p>
          <a:p>
            <a:pPr lvl="0">
              <a:spcBef>
                <a:spcPts val="0"/>
              </a:spcBef>
              <a:buNone/>
            </a:pPr>
            <a:endParaRPr/>
          </a:p>
          <a:p>
            <a:pPr lvl="0">
              <a:spcBef>
                <a:spcPts val="0"/>
              </a:spcBef>
              <a:buNone/>
            </a:pPr>
            <a:r>
              <a:rPr lang="en-US" b="1"/>
              <a:t>Living wage</a:t>
            </a:r>
            <a:r>
              <a:rPr lang="en-US"/>
              <a:t> - the amount a full-time worker would need to make to afford the essentials of life: food, clothing, shelter, and healthcare.</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A Living Wage: Example of a Price Floor</a:t>
            </a:r>
          </a:p>
        </p:txBody>
      </p:sp>
      <p:sp>
        <p:nvSpPr>
          <p:cNvPr id="129" name="Shape 129"/>
          <p:cNvSpPr txBox="1">
            <a:spLocks noGrp="1"/>
          </p:cNvSpPr>
          <p:nvPr>
            <p:ph type="body" idx="1"/>
          </p:nvPr>
        </p:nvSpPr>
        <p:spPr>
          <a:xfrm>
            <a:off x="0" y="4544617"/>
            <a:ext cx="9029700" cy="20070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b="0" i="0" u="none" strike="noStrike" cap="none">
                <a:solidFill>
                  <a:srgbClr val="000000"/>
                </a:solidFill>
                <a:latin typeface="Arial"/>
                <a:ea typeface="Arial"/>
                <a:cs typeface="Arial"/>
                <a:sym typeface="Arial"/>
              </a:rPr>
              <a:t>The original equilibrium in this labor market is a wage of $10/hour and a quantity of 1,200 workers, shown at point E. </a:t>
            </a:r>
          </a:p>
          <a:p>
            <a:pPr marL="457200" marR="0" lvl="0" indent="-228600" algn="l" rtl="0">
              <a:spcBef>
                <a:spcPts val="0"/>
              </a:spcBef>
              <a:spcAft>
                <a:spcPts val="0"/>
              </a:spcAft>
              <a:buClr>
                <a:srgbClr val="6CB255"/>
              </a:buClr>
              <a:buFont typeface="Arial"/>
              <a:buChar char="●"/>
            </a:pPr>
            <a:r>
              <a:rPr lang="en-US" b="0" i="0" u="none" strike="noStrike" cap="none" dirty="0">
                <a:solidFill>
                  <a:srgbClr val="000000"/>
                </a:solidFill>
                <a:latin typeface="Arial"/>
                <a:ea typeface="Arial"/>
                <a:cs typeface="Arial"/>
                <a:sym typeface="Arial"/>
              </a:rPr>
              <a:t>Imposing a wage floor at $12/hour leads to an excess supply of labor. </a:t>
            </a:r>
          </a:p>
          <a:p>
            <a:pPr marL="457200" marR="0" lvl="0" indent="-228600" algn="l" rtl="0">
              <a:spcBef>
                <a:spcPts val="0"/>
              </a:spcBef>
              <a:spcAft>
                <a:spcPts val="0"/>
              </a:spcAft>
              <a:buClr>
                <a:srgbClr val="6CB255"/>
              </a:buClr>
              <a:buFont typeface="Arial"/>
              <a:buChar char="●"/>
            </a:pPr>
            <a:r>
              <a:rPr lang="en-US" b="0" i="0" u="none" strike="noStrike" cap="none" dirty="0">
                <a:solidFill>
                  <a:srgbClr val="000000"/>
                </a:solidFill>
                <a:latin typeface="Arial"/>
                <a:ea typeface="Arial"/>
                <a:cs typeface="Arial"/>
                <a:sym typeface="Arial"/>
              </a:rPr>
              <a:t>At that wage, the quantity of labor supplied is 1,600 and the quantity of labor demanded is only 700.</a:t>
            </a:r>
          </a:p>
        </p:txBody>
      </p:sp>
      <p:pic>
        <p:nvPicPr>
          <p:cNvPr id="130" name="Shape 130" descr="The graph shows how a price floor results from an excess supply of labor."/>
          <p:cNvPicPr preferRelativeResize="0">
            <a:picLocks noGrp="1"/>
          </p:cNvPicPr>
          <p:nvPr>
            <p:ph type="pic" idx="2"/>
          </p:nvPr>
        </p:nvPicPr>
        <p:blipFill rotWithShape="1">
          <a:blip r:embed="rId3">
            <a:alphaModFix/>
          </a:blip>
          <a:srcRect/>
          <a:stretch/>
        </p:blipFill>
        <p:spPr>
          <a:xfrm>
            <a:off x="2198340" y="959099"/>
            <a:ext cx="4580629" cy="3500071"/>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4.2 Demand and Supply in Financial </a:t>
            </a:r>
          </a:p>
          <a:p>
            <a:pPr lvl="0">
              <a:spcBef>
                <a:spcPts val="0"/>
              </a:spcBef>
              <a:buNone/>
            </a:pPr>
            <a:r>
              <a:rPr lang="en-US"/>
              <a:t>Markets</a:t>
            </a:r>
          </a:p>
        </p:txBody>
      </p:sp>
      <p:sp>
        <p:nvSpPr>
          <p:cNvPr id="138" name="Shape 138"/>
          <p:cNvSpPr>
            <a:spLocks noGrp="1"/>
          </p:cNvSpPr>
          <p:nvPr>
            <p:ph type="pic" idx="2"/>
          </p:nvPr>
        </p:nvSpPr>
        <p:spPr>
          <a:xfrm>
            <a:off x="457200" y="1122370"/>
            <a:ext cx="8062800" cy="5232900"/>
          </a:xfrm>
          <a:prstGeom prst="rect">
            <a:avLst/>
          </a:prstGeom>
        </p:spPr>
        <p:txBody>
          <a:bodyPr wrap="square" lIns="91425" tIns="91425" rIns="91425" bIns="91425" anchor="t" anchorCtr="0">
            <a:noAutofit/>
          </a:bodyPr>
          <a:lstStyle/>
          <a:p>
            <a:pPr marL="457200" lvl="0" indent="-228600">
              <a:spcBef>
                <a:spcPts val="0"/>
              </a:spcBef>
              <a:buChar char="●"/>
            </a:pPr>
            <a:r>
              <a:rPr lang="en-US"/>
              <a:t>Savings = </a:t>
            </a:r>
            <a:r>
              <a:rPr lang="en-US" u="sng"/>
              <a:t>supply</a:t>
            </a:r>
            <a:r>
              <a:rPr lang="en-US"/>
              <a:t> of financial capital</a:t>
            </a:r>
          </a:p>
          <a:p>
            <a:pPr lvl="0">
              <a:spcBef>
                <a:spcPts val="0"/>
              </a:spcBef>
              <a:buNone/>
            </a:pPr>
            <a:endParaRPr/>
          </a:p>
          <a:p>
            <a:pPr marL="457200" lvl="0" indent="-228600">
              <a:spcBef>
                <a:spcPts val="0"/>
              </a:spcBef>
              <a:buChar char="●"/>
            </a:pPr>
            <a:r>
              <a:rPr lang="en-US"/>
              <a:t>Borrowing = </a:t>
            </a:r>
            <a:r>
              <a:rPr lang="en-US" u="sng"/>
              <a:t>demand </a:t>
            </a:r>
            <a:r>
              <a:rPr lang="en-US"/>
              <a:t>for financial capital</a:t>
            </a:r>
          </a:p>
          <a:p>
            <a:pPr lvl="0">
              <a:spcBef>
                <a:spcPts val="0"/>
              </a:spcBef>
              <a:buNone/>
            </a:pPr>
            <a:endParaRPr/>
          </a:p>
          <a:p>
            <a:pPr marL="457200" lvl="0" indent="-228600">
              <a:spcBef>
                <a:spcPts val="0"/>
              </a:spcBef>
              <a:buChar char="●"/>
            </a:pPr>
            <a:r>
              <a:rPr lang="en-US" b="1"/>
              <a:t>Financial capital</a:t>
            </a:r>
            <a:r>
              <a:rPr lang="en-US"/>
              <a:t> - economic resources measured in terms of money.</a:t>
            </a:r>
          </a:p>
          <a:p>
            <a:pPr lvl="0">
              <a:spcBef>
                <a:spcPts val="0"/>
              </a:spcBef>
              <a:buNone/>
            </a:pPr>
            <a:endParaRPr/>
          </a:p>
          <a:p>
            <a:pPr marL="457200" lvl="0" indent="-228600">
              <a:spcBef>
                <a:spcPts val="0"/>
              </a:spcBef>
              <a:buChar char="●"/>
            </a:pPr>
            <a:r>
              <a:rPr lang="en-US" b="1"/>
              <a:t>Interest rate</a:t>
            </a:r>
            <a:r>
              <a:rPr lang="en-US"/>
              <a:t> - the “price” of borrowing in the financial market; a rate of return on an investment.</a:t>
            </a:r>
          </a:p>
          <a:p>
            <a:pPr lvl="0">
              <a:spcBef>
                <a:spcPts val="0"/>
              </a:spcBef>
              <a:buNone/>
            </a:pPr>
            <a:endParaRPr/>
          </a:p>
          <a:p>
            <a:pPr marL="457200" lvl="0" indent="-228600">
              <a:spcBef>
                <a:spcPts val="0"/>
              </a:spcBef>
              <a:buChar char="●"/>
            </a:pPr>
            <a:r>
              <a:rPr lang="en-US" b="1"/>
              <a:t>Usury laws</a:t>
            </a:r>
            <a:r>
              <a:rPr lang="en-US"/>
              <a:t> - laws that impose an upper limit on the interest rate that lenders can charge.</a:t>
            </a:r>
          </a:p>
          <a:p>
            <a:pPr lvl="0">
              <a:spcBef>
                <a:spcPts val="0"/>
              </a:spcBef>
              <a:buNone/>
            </a:pPr>
            <a:endParaRP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457200" y="241325"/>
            <a:ext cx="8062800" cy="8811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Demand and Supply for Borrowing Money</a:t>
            </a:r>
          </a:p>
          <a:p>
            <a:pPr marL="0" marR="0" lvl="0" indent="0" algn="l" rtl="0">
              <a:spcBef>
                <a:spcPts val="0"/>
              </a:spcBef>
              <a:buClr>
                <a:srgbClr val="6CB255"/>
              </a:buClr>
              <a:buSzPct val="25000"/>
              <a:buFont typeface="Arial Black"/>
              <a:buNone/>
            </a:pPr>
            <a:r>
              <a:rPr lang="en-US"/>
              <a:t>with Credit Cards</a:t>
            </a:r>
          </a:p>
        </p:txBody>
      </p:sp>
      <p:pic>
        <p:nvPicPr>
          <p:cNvPr id="146" name="Shape 146" descr="The graph shows how a price set below equilibrium causes a shortage of credit and how one set above the equilibrium creates a surplus of credit"/>
          <p:cNvPicPr preferRelativeResize="0">
            <a:picLocks noGrp="1"/>
          </p:cNvPicPr>
          <p:nvPr>
            <p:ph type="pic" idx="2"/>
          </p:nvPr>
        </p:nvPicPr>
        <p:blipFill rotWithShape="1">
          <a:blip r:embed="rId3">
            <a:alphaModFix/>
          </a:blip>
          <a:srcRect/>
          <a:stretch/>
        </p:blipFill>
        <p:spPr>
          <a:xfrm>
            <a:off x="1162400" y="1487702"/>
            <a:ext cx="6724299" cy="4308941"/>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457200" y="241325"/>
            <a:ext cx="8062800" cy="8811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dirty="0"/>
              <a:t>Demand and Supply for Borrowing Money</a:t>
            </a:r>
          </a:p>
          <a:p>
            <a:pPr marL="0" marR="0" lvl="0" indent="0" algn="l" rtl="0">
              <a:spcBef>
                <a:spcPts val="0"/>
              </a:spcBef>
              <a:buClr>
                <a:srgbClr val="6CB255"/>
              </a:buClr>
              <a:buSzPct val="25000"/>
              <a:buFont typeface="Arial Black"/>
              <a:buNone/>
            </a:pPr>
            <a:r>
              <a:rPr lang="en-US" dirty="0"/>
              <a:t>with Credit </a:t>
            </a:r>
            <a:r>
              <a:rPr lang="en-US" dirty="0" smtClean="0"/>
              <a:t>Cards, </a:t>
            </a:r>
            <a:r>
              <a:rPr lang="en-US" sz="2000" dirty="0" smtClean="0"/>
              <a:t>Continued</a:t>
            </a:r>
            <a:endParaRPr lang="en-US" dirty="0"/>
          </a:p>
        </p:txBody>
      </p:sp>
      <p:sp>
        <p:nvSpPr>
          <p:cNvPr id="145" name="Shape 145"/>
          <p:cNvSpPr txBox="1">
            <a:spLocks noGrp="1"/>
          </p:cNvSpPr>
          <p:nvPr>
            <p:ph type="body" idx="1"/>
          </p:nvPr>
        </p:nvSpPr>
        <p:spPr>
          <a:xfrm>
            <a:off x="132735" y="3923069"/>
            <a:ext cx="8760542" cy="2551800"/>
          </a:xfrm>
          <a:prstGeom prst="rect">
            <a:avLst/>
          </a:prstGeom>
          <a:noFill/>
          <a:ln>
            <a:noFill/>
          </a:ln>
        </p:spPr>
        <p:txBody>
          <a:bodyPr wrap="square" lIns="91425" tIns="45700" rIns="91425" bIns="45700" anchor="t" anchorCtr="0">
            <a:noAutofit/>
          </a:bodyPr>
          <a:lstStyle/>
          <a:p>
            <a:pPr marL="457200" marR="0" lvl="0" indent="-330200" algn="l" rtl="0">
              <a:spcBef>
                <a:spcPts val="0"/>
              </a:spcBef>
              <a:spcAft>
                <a:spcPts val="0"/>
              </a:spcAft>
              <a:buSzPct val="100000"/>
              <a:buChar char="●"/>
            </a:pPr>
            <a:r>
              <a:rPr lang="en-US" sz="1600" b="0" i="0" u="none" strike="noStrike" cap="none" dirty="0">
                <a:solidFill>
                  <a:srgbClr val="000000"/>
                </a:solidFill>
                <a:latin typeface="Arial"/>
                <a:ea typeface="Arial"/>
                <a:cs typeface="Arial"/>
                <a:sym typeface="Arial"/>
              </a:rPr>
              <a:t>In this market for credit card borrowing, the demand curve (D) for borrowing financial capital intersects the supply curve (S) for lending financial capital at equilibrium (</a:t>
            </a:r>
            <a:r>
              <a:rPr lang="en-US" sz="1600" dirty="0"/>
              <a:t>E)</a:t>
            </a:r>
            <a:r>
              <a:rPr lang="en-US" sz="1600" b="0" i="0" u="none" strike="noStrike" cap="none" dirty="0">
                <a:solidFill>
                  <a:srgbClr val="000000"/>
                </a:solidFill>
                <a:latin typeface="Arial"/>
                <a:ea typeface="Arial"/>
                <a:cs typeface="Arial"/>
                <a:sym typeface="Arial"/>
              </a:rPr>
              <a:t>. </a:t>
            </a:r>
          </a:p>
          <a:p>
            <a:pPr marL="457200" marR="0" lvl="0" indent="-330200" algn="l" rtl="0">
              <a:spcBef>
                <a:spcPts val="0"/>
              </a:spcBef>
              <a:spcAft>
                <a:spcPts val="0"/>
              </a:spcAft>
              <a:buSzPct val="100000"/>
              <a:buChar char="●"/>
            </a:pPr>
            <a:r>
              <a:rPr lang="en-US" sz="1600" b="0" i="0" u="none" strike="noStrike" cap="none" dirty="0">
                <a:solidFill>
                  <a:srgbClr val="000000"/>
                </a:solidFill>
                <a:latin typeface="Arial"/>
                <a:ea typeface="Arial"/>
                <a:cs typeface="Arial"/>
                <a:sym typeface="Arial"/>
              </a:rPr>
              <a:t>At the </a:t>
            </a:r>
            <a:r>
              <a:rPr lang="en-US" sz="1600" b="0" i="0" u="sng" strike="noStrike" cap="none" dirty="0">
                <a:solidFill>
                  <a:srgbClr val="000000"/>
                </a:solidFill>
                <a:latin typeface="Arial"/>
                <a:ea typeface="Arial"/>
                <a:cs typeface="Arial"/>
                <a:sym typeface="Arial"/>
              </a:rPr>
              <a:t>equilibrium</a:t>
            </a:r>
            <a:r>
              <a:rPr lang="en-US" sz="1600" b="0" i="0" u="none" strike="noStrike" cap="none" dirty="0">
                <a:solidFill>
                  <a:srgbClr val="000000"/>
                </a:solidFill>
                <a:latin typeface="Arial"/>
                <a:ea typeface="Arial"/>
                <a:cs typeface="Arial"/>
                <a:sym typeface="Arial"/>
              </a:rPr>
              <a:t>, the interest rate (the “price” in this market) is 15% and the quantity of financial capital being loaned and borrowed is $600 billion. </a:t>
            </a:r>
          </a:p>
          <a:p>
            <a:pPr marL="457200" marR="0" lvl="0" indent="-330200" algn="l" rtl="0">
              <a:spcBef>
                <a:spcPts val="0"/>
              </a:spcBef>
              <a:spcAft>
                <a:spcPts val="0"/>
              </a:spcAft>
              <a:buSzPct val="100000"/>
              <a:buChar char="●"/>
            </a:pPr>
            <a:r>
              <a:rPr lang="en-US" sz="1600" b="0" i="0" u="none" strike="noStrike" cap="none" dirty="0">
                <a:solidFill>
                  <a:srgbClr val="000000"/>
                </a:solidFill>
                <a:latin typeface="Arial"/>
                <a:ea typeface="Arial"/>
                <a:cs typeface="Arial"/>
                <a:sym typeface="Arial"/>
              </a:rPr>
              <a:t>At an </a:t>
            </a:r>
            <a:r>
              <a:rPr lang="en-US" sz="1600" b="0" u="sng" strike="noStrike" cap="none" dirty="0">
                <a:solidFill>
                  <a:srgbClr val="000000"/>
                </a:solidFill>
                <a:latin typeface="Arial"/>
                <a:ea typeface="Arial"/>
                <a:cs typeface="Arial"/>
                <a:sym typeface="Arial"/>
              </a:rPr>
              <a:t>above-equilibrium</a:t>
            </a:r>
            <a:r>
              <a:rPr lang="en-US" sz="1600" b="0" i="0" u="none" strike="noStrike" cap="none" dirty="0">
                <a:solidFill>
                  <a:srgbClr val="000000"/>
                </a:solidFill>
                <a:latin typeface="Arial"/>
                <a:ea typeface="Arial"/>
                <a:cs typeface="Arial"/>
                <a:sym typeface="Arial"/>
              </a:rPr>
              <a:t> interest rate like 21%, the quantity of financial capital supplied would increase to $750 billion, but the quantity demanded would decrease to $480 billion.</a:t>
            </a:r>
          </a:p>
          <a:p>
            <a:pPr marL="457200" marR="0" lvl="0" indent="-330200" algn="l" rtl="0">
              <a:spcBef>
                <a:spcPts val="0"/>
              </a:spcBef>
              <a:spcAft>
                <a:spcPts val="0"/>
              </a:spcAft>
              <a:buSzPct val="100000"/>
              <a:buChar char="●"/>
            </a:pPr>
            <a:r>
              <a:rPr lang="en-US" sz="1600" b="0" i="0" u="none" strike="noStrike" cap="none" dirty="0">
                <a:solidFill>
                  <a:srgbClr val="000000"/>
                </a:solidFill>
                <a:latin typeface="Arial"/>
                <a:ea typeface="Arial"/>
                <a:cs typeface="Arial"/>
                <a:sym typeface="Arial"/>
              </a:rPr>
              <a:t>At a </a:t>
            </a:r>
            <a:r>
              <a:rPr lang="en-US" sz="1600" b="0" i="0" u="sng" strike="noStrike" cap="none" dirty="0">
                <a:solidFill>
                  <a:srgbClr val="000000"/>
                </a:solidFill>
                <a:latin typeface="Arial"/>
                <a:ea typeface="Arial"/>
                <a:cs typeface="Arial"/>
                <a:sym typeface="Arial"/>
              </a:rPr>
              <a:t>below-equilibrium</a:t>
            </a:r>
            <a:r>
              <a:rPr lang="en-US" sz="1600" b="0" i="0" u="none" strike="noStrike" cap="none" dirty="0">
                <a:solidFill>
                  <a:srgbClr val="000000"/>
                </a:solidFill>
                <a:latin typeface="Arial"/>
                <a:ea typeface="Arial"/>
                <a:cs typeface="Arial"/>
                <a:sym typeface="Arial"/>
              </a:rPr>
              <a:t> interest rate like 13%, the quantity of financial capital demanded would increase to $700 billion, but the quantity of financial capital supplied would decrease to $510 billion.</a:t>
            </a:r>
          </a:p>
        </p:txBody>
      </p:sp>
      <p:pic>
        <p:nvPicPr>
          <p:cNvPr id="146" name="Shape 146" descr="The graph shows how a price set below equilibrium causes a shortage of credit and how one set above the equilibrium creates a surplus of credit"/>
          <p:cNvPicPr preferRelativeResize="0">
            <a:picLocks noGrp="1"/>
          </p:cNvPicPr>
          <p:nvPr>
            <p:ph type="pic" idx="2"/>
          </p:nvPr>
        </p:nvPicPr>
        <p:blipFill rotWithShape="1">
          <a:blip r:embed="rId3">
            <a:alphaModFix/>
          </a:blip>
          <a:srcRect/>
          <a:stretch/>
        </p:blipFill>
        <p:spPr>
          <a:xfrm>
            <a:off x="3038168" y="1074917"/>
            <a:ext cx="5564449" cy="2848152"/>
          </a:xfrm>
          <a:prstGeom prst="rect">
            <a:avLst/>
          </a:prstGeom>
          <a:noFill/>
          <a:ln>
            <a:noFill/>
          </a:ln>
        </p:spPr>
      </p:pic>
      <p:sp>
        <p:nvSpPr>
          <p:cNvPr id="2" name="Footer Placeholder 1"/>
          <p:cNvSpPr>
            <a:spLocks noGrp="1"/>
          </p:cNvSpPr>
          <p:nvPr>
            <p:ph type="ftr" idx="11"/>
          </p:nvPr>
        </p:nvSpPr>
        <p:spPr>
          <a:xfrm>
            <a:off x="457198" y="6236924"/>
            <a:ext cx="8062913" cy="460736"/>
          </a:xfrm>
        </p:spPr>
        <p:txBody>
          <a:bodyPr/>
          <a:lstStyle/>
          <a:p>
            <a:r>
              <a:rPr lang="en-US" smtClean="0"/>
              <a:t>This OpenStax ancillary resource is © Rice University under a CC-BY 4.0 International license; it may be reproduced or modified but must be attributed to OpenStax, Rice University and any changes must be noted.  </a:t>
            </a:r>
            <a:r>
              <a:rPr lang="en-US" dirty="0" smtClean="0"/>
              <a:t>Any images attributed to other sources are similarly available for reproduction, but must be attributed to their sources.</a:t>
            </a:r>
            <a:endParaRPr lang="en-US" dirty="0"/>
          </a:p>
        </p:txBody>
      </p:sp>
    </p:spTree>
    <p:extLst>
      <p:ext uri="{BB962C8B-B14F-4D97-AF65-F5344CB8AC3E}">
        <p14:creationId xmlns:p14="http://schemas.microsoft.com/office/powerpoint/2010/main" val="1341640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sz="2400" b="0" i="0" u="none" strike="noStrike" cap="none">
                <a:solidFill>
                  <a:srgbClr val="6CB255"/>
                </a:solidFill>
                <a:latin typeface="Arial Black"/>
                <a:ea typeface="Arial Black"/>
                <a:cs typeface="Arial Black"/>
                <a:sym typeface="Arial Black"/>
              </a:rPr>
              <a:t>Credit Card Interest Rates: Another Price Ceiling Example</a:t>
            </a:r>
          </a:p>
        </p:txBody>
      </p:sp>
      <p:sp>
        <p:nvSpPr>
          <p:cNvPr id="153" name="Shape 153"/>
          <p:cNvSpPr txBox="1">
            <a:spLocks noGrp="1"/>
          </p:cNvSpPr>
          <p:nvPr>
            <p:ph type="body" idx="1"/>
          </p:nvPr>
        </p:nvSpPr>
        <p:spPr>
          <a:xfrm>
            <a:off x="179614" y="4276160"/>
            <a:ext cx="8964386" cy="2049000"/>
          </a:xfrm>
          <a:prstGeom prst="rect">
            <a:avLst/>
          </a:prstGeom>
          <a:noFill/>
          <a:ln>
            <a:noFill/>
          </a:ln>
        </p:spPr>
        <p:txBody>
          <a:bodyPr wrap="square" lIns="91425" tIns="45700" rIns="91425" bIns="45700" anchor="t" anchorCtr="0">
            <a:noAutofit/>
          </a:bodyPr>
          <a:lstStyle/>
          <a:p>
            <a:pPr marL="457200" marR="0" lvl="0" indent="-342900" algn="l" rtl="0">
              <a:spcBef>
                <a:spcPts val="0"/>
              </a:spcBef>
              <a:spcAft>
                <a:spcPts val="0"/>
              </a:spcAft>
              <a:buClr>
                <a:srgbClr val="6CB255"/>
              </a:buClr>
              <a:buSzPct val="100000"/>
              <a:buFont typeface="Arial"/>
              <a:buChar char="●"/>
            </a:pPr>
            <a:r>
              <a:rPr lang="en-US" sz="1800" b="0" i="0" u="none" strike="noStrike" cap="none" dirty="0">
                <a:solidFill>
                  <a:srgbClr val="000000"/>
                </a:solidFill>
                <a:latin typeface="Arial"/>
                <a:ea typeface="Arial"/>
                <a:cs typeface="Arial"/>
                <a:sym typeface="Arial"/>
              </a:rPr>
              <a:t>The original intersection of demand D and supply S occurs at equilibrium E</a:t>
            </a:r>
            <a:r>
              <a:rPr lang="en-US" sz="1800" b="0" i="0" u="none" strike="noStrike" cap="none" baseline="-25000" dirty="0">
                <a:solidFill>
                  <a:srgbClr val="000000"/>
                </a:solidFill>
                <a:latin typeface="Arial"/>
                <a:ea typeface="Arial"/>
                <a:cs typeface="Arial"/>
                <a:sym typeface="Arial"/>
              </a:rPr>
              <a:t>0</a:t>
            </a:r>
            <a:r>
              <a:rPr lang="en-US" sz="1800" b="0" i="0" u="none" strike="noStrike" cap="none" dirty="0">
                <a:solidFill>
                  <a:srgbClr val="000000"/>
                </a:solidFill>
                <a:latin typeface="Arial"/>
                <a:ea typeface="Arial"/>
                <a:cs typeface="Arial"/>
                <a:sym typeface="Arial"/>
              </a:rPr>
              <a:t>. </a:t>
            </a:r>
          </a:p>
          <a:p>
            <a:pPr marL="457200" marR="0" lvl="0" indent="-342900" algn="l" rtl="0">
              <a:spcBef>
                <a:spcPts val="0"/>
              </a:spcBef>
              <a:spcAft>
                <a:spcPts val="0"/>
              </a:spcAft>
              <a:buClr>
                <a:srgbClr val="6CB255"/>
              </a:buClr>
              <a:buSzPct val="100000"/>
              <a:buFont typeface="Arial"/>
              <a:buChar char="●"/>
            </a:pPr>
            <a:r>
              <a:rPr lang="en-US" sz="1800" b="0" i="0" u="none" strike="noStrike" cap="none" dirty="0">
                <a:solidFill>
                  <a:srgbClr val="000000"/>
                </a:solidFill>
                <a:latin typeface="Arial"/>
                <a:ea typeface="Arial"/>
                <a:cs typeface="Arial"/>
                <a:sym typeface="Arial"/>
              </a:rPr>
              <a:t>However, a </a:t>
            </a:r>
            <a:r>
              <a:rPr lang="en-US" sz="1800" b="0" i="0" u="sng" strike="noStrike" cap="none" dirty="0">
                <a:solidFill>
                  <a:srgbClr val="000000"/>
                </a:solidFill>
                <a:latin typeface="Arial"/>
                <a:ea typeface="Arial"/>
                <a:cs typeface="Arial"/>
                <a:sym typeface="Arial"/>
              </a:rPr>
              <a:t>price ceiling</a:t>
            </a:r>
            <a:r>
              <a:rPr lang="en-US" sz="1800" b="0" i="0" u="none" strike="noStrike" cap="none" dirty="0">
                <a:solidFill>
                  <a:srgbClr val="000000"/>
                </a:solidFill>
                <a:latin typeface="Arial"/>
                <a:ea typeface="Arial"/>
                <a:cs typeface="Arial"/>
                <a:sym typeface="Arial"/>
              </a:rPr>
              <a:t> is set at the interest rate </a:t>
            </a:r>
            <a:r>
              <a:rPr lang="en-US" sz="1800" b="0" i="0" u="none" strike="noStrike" cap="none" dirty="0" err="1">
                <a:solidFill>
                  <a:srgbClr val="000000"/>
                </a:solidFill>
                <a:latin typeface="Arial"/>
                <a:ea typeface="Arial"/>
                <a:cs typeface="Arial"/>
                <a:sym typeface="Arial"/>
              </a:rPr>
              <a:t>R</a:t>
            </a:r>
            <a:r>
              <a:rPr lang="en-US" sz="2400" b="0" i="0" u="none" strike="noStrike" cap="none" baseline="-25000" dirty="0" err="1">
                <a:solidFill>
                  <a:srgbClr val="000000"/>
                </a:solidFill>
                <a:latin typeface="Arial"/>
                <a:ea typeface="Arial"/>
                <a:cs typeface="Arial"/>
                <a:sym typeface="Arial"/>
              </a:rPr>
              <a:t>c</a:t>
            </a:r>
            <a:r>
              <a:rPr lang="en-US" sz="1800" b="0" i="0" u="none" strike="noStrike" cap="none" dirty="0">
                <a:solidFill>
                  <a:srgbClr val="000000"/>
                </a:solidFill>
                <a:latin typeface="Arial"/>
                <a:ea typeface="Arial"/>
                <a:cs typeface="Arial"/>
                <a:sym typeface="Arial"/>
              </a:rPr>
              <a:t>, </a:t>
            </a:r>
            <a:r>
              <a:rPr lang="en-US" sz="1800" b="0" i="1" u="none" strike="noStrike" cap="none" dirty="0">
                <a:solidFill>
                  <a:srgbClr val="000000"/>
                </a:solidFill>
                <a:latin typeface="Arial"/>
                <a:ea typeface="Arial"/>
                <a:cs typeface="Arial"/>
                <a:sym typeface="Arial"/>
              </a:rPr>
              <a:t>below</a:t>
            </a:r>
            <a:r>
              <a:rPr lang="en-US" sz="1800" b="0" i="0" u="none" strike="noStrike" cap="none" dirty="0">
                <a:solidFill>
                  <a:srgbClr val="000000"/>
                </a:solidFill>
                <a:latin typeface="Arial"/>
                <a:ea typeface="Arial"/>
                <a:cs typeface="Arial"/>
                <a:sym typeface="Arial"/>
              </a:rPr>
              <a:t> the equilibrium interest rate R</a:t>
            </a:r>
            <a:r>
              <a:rPr lang="en-US" sz="1800" b="0" i="0" u="none" strike="noStrike" cap="none" baseline="-25000" dirty="0">
                <a:solidFill>
                  <a:srgbClr val="000000"/>
                </a:solidFill>
                <a:latin typeface="Arial"/>
                <a:ea typeface="Arial"/>
                <a:cs typeface="Arial"/>
                <a:sym typeface="Arial"/>
              </a:rPr>
              <a:t>0</a:t>
            </a:r>
            <a:r>
              <a:rPr lang="en-US" sz="1800" b="0" i="0" u="none" strike="noStrike" cap="none" dirty="0">
                <a:solidFill>
                  <a:srgbClr val="000000"/>
                </a:solidFill>
                <a:latin typeface="Arial"/>
                <a:ea typeface="Arial"/>
                <a:cs typeface="Arial"/>
                <a:sym typeface="Arial"/>
              </a:rPr>
              <a:t>, and so the interest rate cannot adjust upward to the equilibrium. </a:t>
            </a:r>
          </a:p>
          <a:p>
            <a:pPr marL="457200" marR="0" lvl="0" indent="-342900" algn="l" rtl="0">
              <a:spcBef>
                <a:spcPts val="0"/>
              </a:spcBef>
              <a:spcAft>
                <a:spcPts val="0"/>
              </a:spcAft>
              <a:buClr>
                <a:srgbClr val="6CB255"/>
              </a:buClr>
              <a:buSzPct val="100000"/>
              <a:buFont typeface="Arial"/>
              <a:buChar char="●"/>
            </a:pPr>
            <a:r>
              <a:rPr lang="en-US" sz="1800" b="0" i="0" u="none" strike="noStrike" cap="none" dirty="0">
                <a:solidFill>
                  <a:srgbClr val="000000"/>
                </a:solidFill>
                <a:latin typeface="Arial"/>
                <a:ea typeface="Arial"/>
                <a:cs typeface="Arial"/>
                <a:sym typeface="Arial"/>
              </a:rPr>
              <a:t>At the price ceiling, the quantity demanded, </a:t>
            </a:r>
            <a:r>
              <a:rPr lang="en-US" sz="1800" b="0" i="0" u="none" strike="noStrike" cap="none" dirty="0" err="1">
                <a:solidFill>
                  <a:srgbClr val="000000"/>
                </a:solidFill>
                <a:latin typeface="Arial"/>
                <a:ea typeface="Arial"/>
                <a:cs typeface="Arial"/>
                <a:sym typeface="Arial"/>
              </a:rPr>
              <a:t>Q</a:t>
            </a:r>
            <a:r>
              <a:rPr lang="en-US" sz="1800" b="0" i="0" u="none" strike="noStrike" cap="none" baseline="-25000" dirty="0" err="1">
                <a:solidFill>
                  <a:srgbClr val="000000"/>
                </a:solidFill>
                <a:latin typeface="Arial"/>
                <a:ea typeface="Arial"/>
                <a:cs typeface="Arial"/>
                <a:sym typeface="Arial"/>
              </a:rPr>
              <a:t>d</a:t>
            </a:r>
            <a:r>
              <a:rPr lang="en-US" sz="1800" b="0" i="0" u="none" strike="noStrike" cap="none" dirty="0">
                <a:solidFill>
                  <a:srgbClr val="000000"/>
                </a:solidFill>
                <a:latin typeface="Arial"/>
                <a:ea typeface="Arial"/>
                <a:cs typeface="Arial"/>
                <a:sym typeface="Arial"/>
              </a:rPr>
              <a:t>, exceeds the quantity supplied, Q</a:t>
            </a:r>
            <a:r>
              <a:rPr lang="en-US" sz="1800" b="0" i="0" u="none" strike="noStrike" cap="none" baseline="-25000" dirty="0">
                <a:solidFill>
                  <a:srgbClr val="000000"/>
                </a:solidFill>
                <a:latin typeface="Arial"/>
                <a:ea typeface="Arial"/>
                <a:cs typeface="Arial"/>
                <a:sym typeface="Arial"/>
              </a:rPr>
              <a:t>s</a:t>
            </a:r>
            <a:r>
              <a:rPr lang="en-US" sz="1800" b="0" i="0" u="none" strike="noStrike" cap="none" dirty="0">
                <a:solidFill>
                  <a:srgbClr val="000000"/>
                </a:solidFill>
                <a:latin typeface="Arial"/>
                <a:ea typeface="Arial"/>
                <a:cs typeface="Arial"/>
                <a:sym typeface="Arial"/>
              </a:rPr>
              <a:t>. There is </a:t>
            </a:r>
            <a:r>
              <a:rPr lang="en-US" sz="1800" b="0" i="0" u="sng" strike="noStrike" cap="none" dirty="0">
                <a:solidFill>
                  <a:srgbClr val="000000"/>
                </a:solidFill>
                <a:latin typeface="Arial"/>
                <a:ea typeface="Arial"/>
                <a:cs typeface="Arial"/>
                <a:sym typeface="Arial"/>
              </a:rPr>
              <a:t>excess demand</a:t>
            </a:r>
            <a:r>
              <a:rPr lang="en-US" sz="1800" b="0" i="0" u="none" strike="noStrike" cap="none" dirty="0">
                <a:solidFill>
                  <a:srgbClr val="000000"/>
                </a:solidFill>
                <a:latin typeface="Arial"/>
                <a:ea typeface="Arial"/>
                <a:cs typeface="Arial"/>
                <a:sym typeface="Arial"/>
              </a:rPr>
              <a:t>, also called a </a:t>
            </a:r>
            <a:r>
              <a:rPr lang="en-US" sz="1800" i="0" u="sng" strike="noStrike" cap="none" dirty="0">
                <a:solidFill>
                  <a:srgbClr val="000000"/>
                </a:solidFill>
              </a:rPr>
              <a:t>shortage</a:t>
            </a:r>
            <a:r>
              <a:rPr lang="en-US" sz="1800" b="0" i="0" u="none" strike="noStrike" cap="none" dirty="0">
                <a:solidFill>
                  <a:srgbClr val="000000"/>
                </a:solidFill>
                <a:latin typeface="Arial"/>
                <a:ea typeface="Arial"/>
                <a:cs typeface="Arial"/>
                <a:sym typeface="Arial"/>
              </a:rPr>
              <a:t>.</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pic>
        <p:nvPicPr>
          <p:cNvPr id="7" name="Shape 146" descr="The graph shows how a price set below equilibrium causes a shortage of credit and how one set above the equilibrium creates a surplus of credit"/>
          <p:cNvPicPr preferRelativeResize="0">
            <a:picLocks noGrp="1"/>
          </p:cNvPicPr>
          <p:nvPr>
            <p:ph type="pic" idx="2"/>
          </p:nvPr>
        </p:nvPicPr>
        <p:blipFill rotWithShape="1">
          <a:blip r:embed="rId3">
            <a:alphaModFix/>
          </a:blip>
          <a:srcRect/>
          <a:stretch/>
        </p:blipFill>
        <p:spPr>
          <a:xfrm>
            <a:off x="2875935" y="1074917"/>
            <a:ext cx="5726681" cy="3084128"/>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Financial Decisions Across Time</a:t>
            </a:r>
          </a:p>
        </p:txBody>
      </p:sp>
      <p:sp>
        <p:nvSpPr>
          <p:cNvPr id="162" name="Shape 162"/>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lvl="0">
              <a:spcBef>
                <a:spcPts val="0"/>
              </a:spcBef>
              <a:buNone/>
            </a:pPr>
            <a:r>
              <a:rPr lang="en-US" b="1"/>
              <a:t>Intertemporal decision making</a:t>
            </a:r>
            <a:r>
              <a:rPr lang="en-US"/>
              <a:t> - deciding when to consume goods: now or in the future.</a:t>
            </a:r>
          </a:p>
          <a:p>
            <a:pPr lvl="0">
              <a:spcBef>
                <a:spcPts val="0"/>
              </a:spcBef>
              <a:buNone/>
            </a:pPr>
            <a:endParaRPr/>
          </a:p>
          <a:p>
            <a:pPr lvl="0">
              <a:spcBef>
                <a:spcPts val="0"/>
              </a:spcBef>
              <a:buNone/>
            </a:pPr>
            <a:r>
              <a:rPr lang="en-US"/>
              <a:t>Discussion question: What are examples of intertemporal decision making?</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The Effect of Growing U.S. Debt</a:t>
            </a:r>
          </a:p>
        </p:txBody>
      </p:sp>
      <p:sp>
        <p:nvSpPr>
          <p:cNvPr id="169" name="Shape 169"/>
          <p:cNvSpPr txBox="1">
            <a:spLocks noGrp="1"/>
          </p:cNvSpPr>
          <p:nvPr>
            <p:ph type="body" idx="1"/>
          </p:nvPr>
        </p:nvSpPr>
        <p:spPr>
          <a:xfrm>
            <a:off x="457197" y="4193856"/>
            <a:ext cx="8379323" cy="20568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b="0" i="0" u="none" strike="noStrike" cap="none">
                <a:solidFill>
                  <a:srgbClr val="000000"/>
                </a:solidFill>
                <a:latin typeface="Arial"/>
                <a:ea typeface="Arial"/>
                <a:cs typeface="Arial"/>
                <a:sym typeface="Arial"/>
              </a:rPr>
              <a:t>The graph shows the demand for financial capital from and supply of financial capital into the U.S. </a:t>
            </a:r>
            <a:r>
              <a:rPr lang="en-US" b="0" i="0" u="none" strike="noStrike" cap="none" dirty="0">
                <a:solidFill>
                  <a:srgbClr val="000000"/>
                </a:solidFill>
                <a:latin typeface="Arial"/>
                <a:ea typeface="Arial"/>
                <a:cs typeface="Arial"/>
                <a:sym typeface="Arial"/>
              </a:rPr>
              <a:t>financial markets by the foreign sector </a:t>
            </a:r>
            <a:r>
              <a:rPr lang="en-US" i="0" u="sng" strike="noStrike" cap="none" dirty="0">
                <a:solidFill>
                  <a:srgbClr val="000000"/>
                </a:solidFill>
              </a:rPr>
              <a:t>before</a:t>
            </a:r>
            <a:r>
              <a:rPr lang="en-US" b="0" i="0" u="none" strike="noStrike" cap="none" dirty="0">
                <a:solidFill>
                  <a:srgbClr val="000000"/>
                </a:solidFill>
                <a:latin typeface="Arial"/>
                <a:ea typeface="Arial"/>
                <a:cs typeface="Arial"/>
                <a:sym typeface="Arial"/>
              </a:rPr>
              <a:t> the increase in uncertainty regarding U.S. public debt. </a:t>
            </a:r>
          </a:p>
          <a:p>
            <a:pPr marL="457200" marR="0" lvl="0" indent="-228600" algn="l" rtl="0">
              <a:spcBef>
                <a:spcPts val="0"/>
              </a:spcBef>
              <a:spcAft>
                <a:spcPts val="0"/>
              </a:spcAft>
              <a:buClr>
                <a:srgbClr val="6CB255"/>
              </a:buClr>
              <a:buFont typeface="Arial"/>
              <a:buChar char="●"/>
            </a:pPr>
            <a:r>
              <a:rPr lang="en-US" b="0" i="0" u="none" strike="noStrike" cap="none" dirty="0">
                <a:solidFill>
                  <a:srgbClr val="000000"/>
                </a:solidFill>
                <a:latin typeface="Arial"/>
                <a:ea typeface="Arial"/>
                <a:cs typeface="Arial"/>
                <a:sym typeface="Arial"/>
              </a:rPr>
              <a:t>The original equilibrium (E</a:t>
            </a:r>
            <a:r>
              <a:rPr lang="en-US" b="0" i="0" u="none" strike="noStrike" cap="none" baseline="-25000" dirty="0">
                <a:solidFill>
                  <a:srgbClr val="000000"/>
                </a:solidFill>
                <a:latin typeface="Arial"/>
                <a:ea typeface="Arial"/>
                <a:cs typeface="Arial"/>
                <a:sym typeface="Arial"/>
              </a:rPr>
              <a:t>0</a:t>
            </a:r>
            <a:r>
              <a:rPr lang="en-US" b="0" i="0" u="none" strike="noStrike" cap="none" dirty="0">
                <a:solidFill>
                  <a:srgbClr val="000000"/>
                </a:solidFill>
                <a:latin typeface="Arial"/>
                <a:ea typeface="Arial"/>
                <a:cs typeface="Arial"/>
                <a:sym typeface="Arial"/>
              </a:rPr>
              <a:t>) occurs at an equilibrium rate of return (R</a:t>
            </a:r>
            <a:r>
              <a:rPr lang="en-US" b="0" i="0" u="none" strike="noStrike" cap="none" baseline="-25000" dirty="0">
                <a:solidFill>
                  <a:srgbClr val="000000"/>
                </a:solidFill>
                <a:latin typeface="Arial"/>
                <a:ea typeface="Arial"/>
                <a:cs typeface="Arial"/>
                <a:sym typeface="Arial"/>
              </a:rPr>
              <a:t>0</a:t>
            </a:r>
            <a:r>
              <a:rPr lang="en-US" b="0" i="0" u="none" strike="noStrike" cap="none" dirty="0">
                <a:solidFill>
                  <a:srgbClr val="000000"/>
                </a:solidFill>
                <a:latin typeface="Arial"/>
                <a:ea typeface="Arial"/>
                <a:cs typeface="Arial"/>
                <a:sym typeface="Arial"/>
              </a:rPr>
              <a:t>) and the equilibrium quantity is at Q</a:t>
            </a:r>
            <a:r>
              <a:rPr lang="en-US" b="0" i="0" u="none" strike="noStrike" cap="none" baseline="-25000" dirty="0">
                <a:solidFill>
                  <a:srgbClr val="000000"/>
                </a:solidFill>
                <a:latin typeface="Arial"/>
                <a:ea typeface="Arial"/>
                <a:cs typeface="Arial"/>
                <a:sym typeface="Arial"/>
              </a:rPr>
              <a:t>0</a:t>
            </a:r>
            <a:r>
              <a:rPr lang="en-US" b="0" i="0" u="none" strike="noStrike" cap="none" dirty="0">
                <a:solidFill>
                  <a:srgbClr val="000000"/>
                </a:solidFill>
                <a:latin typeface="Arial"/>
                <a:ea typeface="Arial"/>
                <a:cs typeface="Arial"/>
                <a:sym typeface="Arial"/>
              </a:rPr>
              <a:t>.</a:t>
            </a:r>
          </a:p>
        </p:txBody>
      </p:sp>
      <p:pic>
        <p:nvPicPr>
          <p:cNvPr id="170" name="Shape 170" descr="The graph shows the supply and demand for financial capital that includes the foreign sector."/>
          <p:cNvPicPr preferRelativeResize="0">
            <a:picLocks noGrp="1"/>
          </p:cNvPicPr>
          <p:nvPr>
            <p:ph type="pic" idx="2"/>
          </p:nvPr>
        </p:nvPicPr>
        <p:blipFill rotWithShape="1">
          <a:blip r:embed="rId3">
            <a:alphaModFix/>
          </a:blip>
          <a:srcRect/>
          <a:stretch/>
        </p:blipFill>
        <p:spPr>
          <a:xfrm>
            <a:off x="3053442" y="1046186"/>
            <a:ext cx="3687791" cy="28890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lvl="0" rtl="0">
              <a:spcBef>
                <a:spcPts val="0"/>
              </a:spcBef>
              <a:buClr>
                <a:srgbClr val="6CB255"/>
              </a:buClr>
              <a:buSzPct val="25000"/>
              <a:buFont typeface="Arial Black"/>
              <a:buNone/>
            </a:pPr>
            <a:r>
              <a:rPr lang="en-US" dirty="0"/>
              <a:t>The Effect of Growing U.S. </a:t>
            </a:r>
            <a:r>
              <a:rPr lang="en-US" dirty="0" smtClean="0"/>
              <a:t>Debt, </a:t>
            </a:r>
            <a:r>
              <a:rPr lang="en-US" sz="2000" dirty="0" smtClean="0"/>
              <a:t>Continued</a:t>
            </a:r>
            <a:endParaRPr lang="en-US" dirty="0"/>
          </a:p>
        </p:txBody>
      </p:sp>
      <p:sp>
        <p:nvSpPr>
          <p:cNvPr id="178" name="Shape 178"/>
          <p:cNvSpPr txBox="1">
            <a:spLocks noGrp="1"/>
          </p:cNvSpPr>
          <p:nvPr>
            <p:ph type="body" idx="1"/>
          </p:nvPr>
        </p:nvSpPr>
        <p:spPr>
          <a:xfrm>
            <a:off x="195943" y="4503803"/>
            <a:ext cx="8784771" cy="18774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har char="●"/>
            </a:pPr>
            <a:r>
              <a:rPr lang="en-US"/>
              <a:t>When the enthusiasm of foreign investors for investing their money in the U.S. </a:t>
            </a:r>
            <a:r>
              <a:rPr lang="en-US" dirty="0"/>
              <a:t>economy diminishes, the </a:t>
            </a:r>
            <a:r>
              <a:rPr lang="en-US" u="sng" dirty="0"/>
              <a:t>supply</a:t>
            </a:r>
            <a:r>
              <a:rPr lang="en-US" dirty="0"/>
              <a:t> of financial capital shifts to the left </a:t>
            </a:r>
            <a:r>
              <a:rPr lang="en-US" dirty="0">
                <a:solidFill>
                  <a:schemeClr val="dk1"/>
                </a:solidFill>
              </a:rPr>
              <a:t>(S</a:t>
            </a:r>
            <a:r>
              <a:rPr lang="en-US" baseline="-25000" dirty="0">
                <a:solidFill>
                  <a:schemeClr val="dk1"/>
                </a:solidFill>
              </a:rPr>
              <a:t>1</a:t>
            </a:r>
            <a:r>
              <a:rPr lang="en-US" dirty="0">
                <a:solidFill>
                  <a:schemeClr val="dk1"/>
                </a:solidFill>
              </a:rPr>
              <a:t>). </a:t>
            </a:r>
          </a:p>
          <a:p>
            <a:pPr marL="457200" marR="0" lvl="0" indent="-228600" algn="l" rtl="0">
              <a:spcBef>
                <a:spcPts val="0"/>
              </a:spcBef>
              <a:spcAft>
                <a:spcPts val="0"/>
              </a:spcAft>
              <a:buChar char="●"/>
            </a:pPr>
            <a:r>
              <a:rPr lang="en-US" dirty="0">
                <a:solidFill>
                  <a:schemeClr val="dk1"/>
                </a:solidFill>
              </a:rPr>
              <a:t>This leads to a new equilibrium, E</a:t>
            </a:r>
            <a:r>
              <a:rPr lang="en-US" baseline="-25000" dirty="0">
                <a:solidFill>
                  <a:schemeClr val="dk1"/>
                </a:solidFill>
              </a:rPr>
              <a:t>1</a:t>
            </a:r>
            <a:r>
              <a:rPr lang="en-US" dirty="0">
                <a:solidFill>
                  <a:schemeClr val="dk1"/>
                </a:solidFill>
              </a:rPr>
              <a:t>, which occurs at the higher interest rate, R</a:t>
            </a:r>
            <a:r>
              <a:rPr lang="en-US" baseline="-25000" dirty="0">
                <a:solidFill>
                  <a:schemeClr val="dk1"/>
                </a:solidFill>
              </a:rPr>
              <a:t>1</a:t>
            </a:r>
            <a:r>
              <a:rPr lang="en-US" dirty="0">
                <a:solidFill>
                  <a:schemeClr val="dk1"/>
                </a:solidFill>
              </a:rPr>
              <a:t>, and the lower quantity of financial investment, Q</a:t>
            </a:r>
            <a:r>
              <a:rPr lang="en-US" baseline="-25000" dirty="0">
                <a:solidFill>
                  <a:schemeClr val="dk1"/>
                </a:solidFill>
              </a:rPr>
              <a:t>1</a:t>
            </a:r>
            <a:r>
              <a:rPr lang="en-US" dirty="0">
                <a:solidFill>
                  <a:schemeClr val="dk1"/>
                </a:solidFill>
              </a:rPr>
              <a:t>.</a:t>
            </a:r>
          </a:p>
        </p:txBody>
      </p:sp>
      <p:pic>
        <p:nvPicPr>
          <p:cNvPr id="179" name="Shape 179" descr="The graph shows the supply and demand for financial capital that includes the foreign sector."/>
          <p:cNvPicPr preferRelativeResize="0">
            <a:picLocks noGrp="1"/>
          </p:cNvPicPr>
          <p:nvPr>
            <p:ph type="pic" idx="2"/>
          </p:nvPr>
        </p:nvPicPr>
        <p:blipFill rotWithShape="1">
          <a:blip r:embed="rId3">
            <a:alphaModFix/>
          </a:blip>
          <a:srcRect/>
          <a:stretch/>
        </p:blipFill>
        <p:spPr>
          <a:xfrm>
            <a:off x="2367643" y="1122386"/>
            <a:ext cx="4373532" cy="3090385"/>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457200" y="241325"/>
            <a:ext cx="8062800" cy="801600"/>
          </a:xfrm>
          <a:prstGeom prst="rect">
            <a:avLst/>
          </a:prstGeom>
        </p:spPr>
        <p:txBody>
          <a:bodyPr wrap="square" lIns="91425" tIns="91425" rIns="91425" bIns="91425" anchor="b" anchorCtr="0">
            <a:noAutofit/>
          </a:bodyPr>
          <a:lstStyle/>
          <a:p>
            <a:pPr lvl="0">
              <a:spcBef>
                <a:spcPts val="0"/>
              </a:spcBef>
              <a:buNone/>
            </a:pPr>
            <a:r>
              <a:rPr lang="en-US"/>
              <a:t>4.3 The Market System as an Efficient Mechanism for Information</a:t>
            </a:r>
          </a:p>
        </p:txBody>
      </p:sp>
      <p:sp>
        <p:nvSpPr>
          <p:cNvPr id="187" name="Shape 187"/>
          <p:cNvSpPr>
            <a:spLocks noGrp="1"/>
          </p:cNvSpPr>
          <p:nvPr>
            <p:ph type="pic" idx="2"/>
          </p:nvPr>
        </p:nvSpPr>
        <p:spPr>
          <a:xfrm>
            <a:off x="457200" y="1122368"/>
            <a:ext cx="8062800" cy="5622300"/>
          </a:xfrm>
          <a:prstGeom prst="rect">
            <a:avLst/>
          </a:prstGeom>
        </p:spPr>
        <p:txBody>
          <a:bodyPr wrap="square" lIns="91425" tIns="91425" rIns="91425" bIns="91425" anchor="t" anchorCtr="0">
            <a:noAutofit/>
          </a:bodyPr>
          <a:lstStyle/>
          <a:p>
            <a:pPr marL="457200" lvl="0" indent="-228600" rtl="0">
              <a:spcBef>
                <a:spcPts val="0"/>
              </a:spcBef>
              <a:buChar char="●"/>
            </a:pPr>
            <a:r>
              <a:rPr lang="en-US" b="1" dirty="0"/>
              <a:t>Demand and supply models</a:t>
            </a:r>
            <a:r>
              <a:rPr lang="en-US" dirty="0"/>
              <a:t> - </a:t>
            </a:r>
          </a:p>
          <a:p>
            <a:pPr marL="914400" lvl="1" indent="-228600" rtl="0">
              <a:spcBef>
                <a:spcPts val="0"/>
              </a:spcBef>
            </a:pPr>
            <a:r>
              <a:rPr lang="en-US" dirty="0"/>
              <a:t>Second fundamental diagram for this course (the first was the budget constraint/opportunity set model).</a:t>
            </a:r>
          </a:p>
          <a:p>
            <a:pPr marL="914400" lvl="1" indent="-228600" rtl="0">
              <a:spcBef>
                <a:spcPts val="0"/>
              </a:spcBef>
            </a:pPr>
            <a:r>
              <a:rPr lang="en-US" dirty="0"/>
              <a:t>Demand and supply curves explain existing levels of, and how economic events will cause changes in, prices and quantities</a:t>
            </a:r>
            <a:r>
              <a:rPr lang="en-US" dirty="0" smtClean="0"/>
              <a:t>.</a:t>
            </a:r>
            <a:endParaRPr dirty="0"/>
          </a:p>
          <a:p>
            <a:pPr marL="457200" lvl="0" indent="-228600" rtl="0">
              <a:spcBef>
                <a:spcPts val="0"/>
              </a:spcBef>
              <a:buChar char="●"/>
            </a:pPr>
            <a:r>
              <a:rPr lang="en-US" dirty="0"/>
              <a:t>The </a:t>
            </a:r>
            <a:r>
              <a:rPr lang="en-US" u="sng" dirty="0"/>
              <a:t>horizontal</a:t>
            </a:r>
            <a:r>
              <a:rPr lang="en-US" dirty="0"/>
              <a:t> axis shows the different measures of </a:t>
            </a:r>
            <a:r>
              <a:rPr lang="en-US" u="sng" dirty="0"/>
              <a:t>quantity</a:t>
            </a:r>
            <a:r>
              <a:rPr lang="en-US" dirty="0"/>
              <a:t> of : </a:t>
            </a:r>
          </a:p>
          <a:p>
            <a:pPr marL="914400" lvl="1" indent="-228600" rtl="0">
              <a:spcBef>
                <a:spcPts val="0"/>
              </a:spcBef>
            </a:pPr>
            <a:r>
              <a:rPr lang="en-US" dirty="0"/>
              <a:t>a good or service</a:t>
            </a:r>
          </a:p>
          <a:p>
            <a:pPr marL="914400" lvl="1" indent="-228600" rtl="0">
              <a:spcBef>
                <a:spcPts val="0"/>
              </a:spcBef>
            </a:pPr>
            <a:r>
              <a:rPr lang="en-US" dirty="0"/>
              <a:t>labor for a given job</a:t>
            </a:r>
          </a:p>
          <a:p>
            <a:pPr marL="914400" lvl="1" indent="-228600" rtl="0">
              <a:spcBef>
                <a:spcPts val="0"/>
              </a:spcBef>
            </a:pPr>
            <a:r>
              <a:rPr lang="en-US" dirty="0"/>
              <a:t>financial </a:t>
            </a:r>
            <a:r>
              <a:rPr lang="en-US" dirty="0" smtClean="0"/>
              <a:t>capital</a:t>
            </a:r>
            <a:endParaRPr dirty="0"/>
          </a:p>
          <a:p>
            <a:pPr marL="457200" lvl="0" indent="-228600" rtl="0">
              <a:spcBef>
                <a:spcPts val="0"/>
              </a:spcBef>
              <a:buChar char="●"/>
            </a:pPr>
            <a:r>
              <a:rPr lang="en-US" dirty="0"/>
              <a:t>The </a:t>
            </a:r>
            <a:r>
              <a:rPr lang="en-US" u="sng" dirty="0"/>
              <a:t>vertical</a:t>
            </a:r>
            <a:r>
              <a:rPr lang="en-US" dirty="0"/>
              <a:t> axis shows a measure of the </a:t>
            </a:r>
            <a:r>
              <a:rPr lang="en-US" u="sng" dirty="0"/>
              <a:t>price</a:t>
            </a:r>
            <a:r>
              <a:rPr lang="en-US" dirty="0"/>
              <a:t> of:</a:t>
            </a:r>
          </a:p>
          <a:p>
            <a:pPr marL="914400" lvl="1" indent="-228600" rtl="0">
              <a:spcBef>
                <a:spcPts val="0"/>
              </a:spcBef>
            </a:pPr>
            <a:r>
              <a:rPr lang="en-US" dirty="0"/>
              <a:t>a good or service </a:t>
            </a:r>
          </a:p>
          <a:p>
            <a:pPr marL="914400" lvl="1" indent="-228600" rtl="0">
              <a:spcBef>
                <a:spcPts val="0"/>
              </a:spcBef>
            </a:pPr>
            <a:r>
              <a:rPr lang="en-US" dirty="0"/>
              <a:t>the wage in the labor market </a:t>
            </a:r>
          </a:p>
          <a:p>
            <a:pPr marL="914400" lvl="1" indent="-228600" rtl="0">
              <a:spcBef>
                <a:spcPts val="0"/>
              </a:spcBef>
            </a:pPr>
            <a:r>
              <a:rPr lang="en-US" dirty="0"/>
              <a:t>the rate of return (like the interest rate) in the financial market.</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CH.4 OUTLINE</a:t>
            </a:r>
          </a:p>
        </p:txBody>
      </p:sp>
      <p:sp>
        <p:nvSpPr>
          <p:cNvPr id="54" name="Shape 54"/>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lvl="0" rtl="0">
              <a:lnSpc>
                <a:spcPct val="115000"/>
              </a:lnSpc>
              <a:spcBef>
                <a:spcPts val="0"/>
              </a:spcBef>
              <a:buNone/>
            </a:pPr>
            <a:r>
              <a:rPr lang="en-US" sz="2800"/>
              <a:t>4.1: Demand and Supply at Work in Labor </a:t>
            </a:r>
          </a:p>
          <a:p>
            <a:pPr lvl="0" indent="457200" rtl="0">
              <a:lnSpc>
                <a:spcPct val="150000"/>
              </a:lnSpc>
              <a:spcBef>
                <a:spcPts val="0"/>
              </a:spcBef>
              <a:buNone/>
            </a:pPr>
            <a:r>
              <a:rPr lang="en-US" sz="2800"/>
              <a:t>  Markets</a:t>
            </a:r>
          </a:p>
          <a:p>
            <a:pPr lvl="0">
              <a:lnSpc>
                <a:spcPct val="150000"/>
              </a:lnSpc>
              <a:spcBef>
                <a:spcPts val="0"/>
              </a:spcBef>
              <a:buNone/>
            </a:pPr>
            <a:r>
              <a:rPr lang="en-US" sz="2800"/>
              <a:t>4.2: Demand and Supply in Financial Markets</a:t>
            </a:r>
          </a:p>
          <a:p>
            <a:pPr lvl="0" rtl="0">
              <a:lnSpc>
                <a:spcPct val="115000"/>
              </a:lnSpc>
              <a:spcBef>
                <a:spcPts val="0"/>
              </a:spcBef>
              <a:buNone/>
            </a:pPr>
            <a:r>
              <a:rPr lang="en-US" sz="2800"/>
              <a:t>4.3: The Market System as an Efficient </a:t>
            </a:r>
          </a:p>
          <a:p>
            <a:pPr lvl="0" indent="457200">
              <a:lnSpc>
                <a:spcPct val="115000"/>
              </a:lnSpc>
              <a:spcBef>
                <a:spcPts val="0"/>
              </a:spcBef>
              <a:buNone/>
            </a:pPr>
            <a:r>
              <a:rPr lang="en-US" sz="2800"/>
              <a:t>   Mechanism for Information</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Effects of price controls on the equilibrium of prices and quantities</a:t>
            </a:r>
          </a:p>
        </p:txBody>
      </p:sp>
      <p:sp>
        <p:nvSpPr>
          <p:cNvPr id="195" name="Shape 195"/>
          <p:cNvSpPr>
            <a:spLocks noGrp="1"/>
          </p:cNvSpPr>
          <p:nvPr>
            <p:ph type="pic" idx="2"/>
          </p:nvPr>
        </p:nvSpPr>
        <p:spPr>
          <a:xfrm>
            <a:off x="457200" y="1122370"/>
            <a:ext cx="8062800" cy="5152800"/>
          </a:xfrm>
          <a:prstGeom prst="rect">
            <a:avLst/>
          </a:prstGeom>
        </p:spPr>
        <p:txBody>
          <a:bodyPr wrap="square" lIns="91425" tIns="91425" rIns="91425" bIns="91425" anchor="t" anchorCtr="0">
            <a:noAutofit/>
          </a:bodyPr>
          <a:lstStyle/>
          <a:p>
            <a:pPr lvl="0">
              <a:spcBef>
                <a:spcPts val="0"/>
              </a:spcBef>
              <a:buNone/>
            </a:pPr>
            <a:endParaRPr/>
          </a:p>
          <a:p>
            <a:pPr marL="457200" lvl="0" indent="-228600">
              <a:spcBef>
                <a:spcPts val="0"/>
              </a:spcBef>
              <a:buChar char="●"/>
            </a:pPr>
            <a:r>
              <a:rPr lang="en-US"/>
              <a:t>Changes in demand and supply reveal themselves through consumers’ and producers’ behavior.</a:t>
            </a:r>
          </a:p>
          <a:p>
            <a:pPr lvl="0">
              <a:spcBef>
                <a:spcPts val="0"/>
              </a:spcBef>
              <a:buNone/>
            </a:pPr>
            <a:endParaRPr/>
          </a:p>
          <a:p>
            <a:pPr marL="457200" lvl="0" indent="-228600">
              <a:spcBef>
                <a:spcPts val="0"/>
              </a:spcBef>
              <a:buChar char="●"/>
            </a:pPr>
            <a:r>
              <a:rPr lang="en-US"/>
              <a:t>Price controls </a:t>
            </a:r>
            <a:r>
              <a:rPr lang="en-US" u="sng"/>
              <a:t>may</a:t>
            </a:r>
            <a:r>
              <a:rPr lang="en-US"/>
              <a:t> deprive everyone in the economy of this critical information.</a:t>
            </a:r>
          </a:p>
          <a:p>
            <a:pPr lvl="0">
              <a:spcBef>
                <a:spcPts val="0"/>
              </a:spcBef>
              <a:buNone/>
            </a:pPr>
            <a:endParaRPr/>
          </a:p>
          <a:p>
            <a:pPr marL="457200" lvl="0" indent="-228600">
              <a:spcBef>
                <a:spcPts val="0"/>
              </a:spcBef>
              <a:buChar char="●"/>
            </a:pPr>
            <a:r>
              <a:rPr lang="en-US"/>
              <a:t>Without this information, it becomes difficult for buyers and sellers to react as changes occur throughout the economy.</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A Generic Demand and Supply Curve</a:t>
            </a:r>
          </a:p>
        </p:txBody>
      </p:sp>
      <p:sp>
        <p:nvSpPr>
          <p:cNvPr id="202" name="Shape 202"/>
          <p:cNvSpPr txBox="1">
            <a:spLocks noGrp="1"/>
          </p:cNvSpPr>
          <p:nvPr>
            <p:ph type="body" idx="1"/>
          </p:nvPr>
        </p:nvSpPr>
        <p:spPr>
          <a:xfrm>
            <a:off x="457200" y="4478125"/>
            <a:ext cx="8062800" cy="20037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har char="●"/>
            </a:pPr>
            <a:r>
              <a:rPr lang="en-US" b="0" i="0" u="none" strike="noStrike" cap="none" dirty="0">
                <a:solidFill>
                  <a:srgbClr val="000000"/>
                </a:solidFill>
                <a:latin typeface="Arial"/>
                <a:ea typeface="Arial"/>
                <a:cs typeface="Arial"/>
                <a:sym typeface="Arial"/>
              </a:rPr>
              <a:t>The horizontal axis shows the different measures of quantity. </a:t>
            </a:r>
            <a:endParaRPr dirty="0"/>
          </a:p>
          <a:p>
            <a:pPr marL="457200" marR="0" lvl="0" indent="-228600" algn="l" rtl="0">
              <a:spcBef>
                <a:spcPts val="0"/>
              </a:spcBef>
              <a:spcAft>
                <a:spcPts val="0"/>
              </a:spcAft>
              <a:buChar char="●"/>
            </a:pPr>
            <a:r>
              <a:rPr lang="en-US" b="0" i="0" u="none" strike="noStrike" cap="none" dirty="0">
                <a:solidFill>
                  <a:srgbClr val="000000"/>
                </a:solidFill>
                <a:latin typeface="Arial"/>
                <a:ea typeface="Arial"/>
                <a:cs typeface="Arial"/>
                <a:sym typeface="Arial"/>
              </a:rPr>
              <a:t>The vertical axis shows a measure of price</a:t>
            </a:r>
            <a:r>
              <a:rPr lang="en-US" dirty="0"/>
              <a:t>. </a:t>
            </a:r>
            <a:endParaRPr dirty="0"/>
          </a:p>
          <a:p>
            <a:pPr marL="457200" marR="0" lvl="0" indent="-228600" algn="l" rtl="0">
              <a:spcBef>
                <a:spcPts val="0"/>
              </a:spcBef>
              <a:spcAft>
                <a:spcPts val="0"/>
              </a:spcAft>
              <a:buChar char="●"/>
            </a:pPr>
            <a:r>
              <a:rPr lang="en-US" dirty="0"/>
              <a:t>T</a:t>
            </a:r>
            <a:r>
              <a:rPr lang="en-US" b="0" i="0" u="none" strike="noStrike" cap="none" dirty="0">
                <a:solidFill>
                  <a:srgbClr val="000000"/>
                </a:solidFill>
                <a:latin typeface="Arial"/>
                <a:ea typeface="Arial"/>
                <a:cs typeface="Arial"/>
                <a:sym typeface="Arial"/>
              </a:rPr>
              <a:t>he demand and supply curves can be used to explain how economic events will cause changes in prices, wages, and rates of return.</a:t>
            </a:r>
          </a:p>
        </p:txBody>
      </p:sp>
      <p:pic>
        <p:nvPicPr>
          <p:cNvPr id="203" name="Shape 203" descr="The graph shows a straightforward example of standard supply and demand curves that intersect at equilibrium."/>
          <p:cNvPicPr preferRelativeResize="0">
            <a:picLocks noGrp="1"/>
          </p:cNvPicPr>
          <p:nvPr>
            <p:ph type="pic" idx="2"/>
          </p:nvPr>
        </p:nvPicPr>
        <p:blipFill rotWithShape="1">
          <a:blip r:embed="rId3">
            <a:alphaModFix/>
          </a:blip>
          <a:srcRect/>
          <a:stretch/>
        </p:blipFill>
        <p:spPr>
          <a:xfrm>
            <a:off x="2445200" y="969986"/>
            <a:ext cx="4086900" cy="35001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457200" y="241325"/>
            <a:ext cx="8062800" cy="833700"/>
          </a:xfrm>
          <a:prstGeom prst="rect">
            <a:avLst/>
          </a:prstGeom>
          <a:noFill/>
          <a:ln>
            <a:noFill/>
          </a:ln>
        </p:spPr>
        <p:txBody>
          <a:bodyPr wrap="square" lIns="91425" tIns="45700" rIns="91425" bIns="45700" anchor="b" anchorCtr="0">
            <a:noAutofit/>
          </a:bodyPr>
          <a:lstStyle/>
          <a:p>
            <a:pPr lvl="0" rtl="0">
              <a:spcBef>
                <a:spcPts val="0"/>
              </a:spcBef>
              <a:buClr>
                <a:srgbClr val="6CB255"/>
              </a:buClr>
              <a:buSzPct val="25000"/>
              <a:buFont typeface="Arial Black"/>
              <a:buNone/>
            </a:pPr>
            <a:r>
              <a:rPr lang="en-US"/>
              <a:t>Demand for Nurses as Baby Boomers </a:t>
            </a:r>
          </a:p>
          <a:p>
            <a:pPr lvl="0" rtl="0">
              <a:spcBef>
                <a:spcPts val="0"/>
              </a:spcBef>
              <a:buClr>
                <a:srgbClr val="6CB255"/>
              </a:buClr>
              <a:buSzPct val="25000"/>
              <a:buFont typeface="Arial Black"/>
              <a:buNone/>
            </a:pPr>
            <a:r>
              <a:rPr lang="en-US"/>
              <a:t>Come of Age</a:t>
            </a:r>
          </a:p>
        </p:txBody>
      </p:sp>
      <p:sp>
        <p:nvSpPr>
          <p:cNvPr id="210" name="Shape 210"/>
          <p:cNvSpPr txBox="1">
            <a:spLocks noGrp="1"/>
          </p:cNvSpPr>
          <p:nvPr>
            <p:ph type="body" idx="1"/>
          </p:nvPr>
        </p:nvSpPr>
        <p:spPr>
          <a:xfrm>
            <a:off x="457200" y="4381792"/>
            <a:ext cx="8062800" cy="16947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b="0" i="0" u="none" strike="noStrike" cap="none" dirty="0">
                <a:solidFill>
                  <a:srgbClr val="000000"/>
                </a:solidFill>
                <a:latin typeface="Arial"/>
                <a:ea typeface="Arial"/>
                <a:cs typeface="Arial"/>
                <a:sym typeface="Arial"/>
              </a:rPr>
              <a:t>In 2010, the median salary for nurses was $64,690. </a:t>
            </a:r>
          </a:p>
          <a:p>
            <a:pPr marL="457200" marR="0" lvl="0" indent="-228600" algn="l" rtl="0">
              <a:spcBef>
                <a:spcPts val="0"/>
              </a:spcBef>
              <a:spcAft>
                <a:spcPts val="0"/>
              </a:spcAft>
              <a:buClr>
                <a:srgbClr val="6CB255"/>
              </a:buClr>
              <a:buFont typeface="Arial"/>
              <a:buChar char="●"/>
            </a:pPr>
            <a:r>
              <a:rPr lang="en-US" b="0" i="0" u="none" strike="noStrike" cap="none" dirty="0">
                <a:solidFill>
                  <a:srgbClr val="000000"/>
                </a:solidFill>
                <a:latin typeface="Arial"/>
                <a:ea typeface="Arial"/>
                <a:cs typeface="Arial"/>
                <a:sym typeface="Arial"/>
              </a:rPr>
              <a:t>As demand for services increases, the demand curve shifts to the right (from D</a:t>
            </a:r>
            <a:r>
              <a:rPr lang="en-US" b="0" i="0" u="none" strike="noStrike" cap="none" baseline="-25000" dirty="0">
                <a:solidFill>
                  <a:srgbClr val="000000"/>
                </a:solidFill>
                <a:latin typeface="Arial"/>
                <a:ea typeface="Arial"/>
                <a:cs typeface="Arial"/>
                <a:sym typeface="Arial"/>
              </a:rPr>
              <a:t>0</a:t>
            </a:r>
            <a:r>
              <a:rPr lang="en-US" b="0" i="0" u="none" strike="noStrike" cap="none" dirty="0">
                <a:solidFill>
                  <a:srgbClr val="000000"/>
                </a:solidFill>
                <a:latin typeface="Arial"/>
                <a:ea typeface="Arial"/>
                <a:cs typeface="Arial"/>
                <a:sym typeface="Arial"/>
              </a:rPr>
              <a:t> to D</a:t>
            </a:r>
            <a:r>
              <a:rPr lang="en-US" b="0" i="0" u="none" strike="noStrike" cap="none" baseline="-25000" dirty="0">
                <a:solidFill>
                  <a:srgbClr val="000000"/>
                </a:solidFill>
                <a:latin typeface="Arial"/>
                <a:ea typeface="Arial"/>
                <a:cs typeface="Arial"/>
                <a:sym typeface="Arial"/>
              </a:rPr>
              <a:t>1</a:t>
            </a:r>
            <a:r>
              <a:rPr lang="en-US" b="0" i="0" u="none" strike="noStrike" cap="none" dirty="0">
                <a:solidFill>
                  <a:srgbClr val="000000"/>
                </a:solidFill>
                <a:latin typeface="Arial"/>
                <a:ea typeface="Arial"/>
                <a:cs typeface="Arial"/>
                <a:sym typeface="Arial"/>
              </a:rPr>
              <a:t>) and the equilibrium quantity of nurses increases from Qe</a:t>
            </a:r>
            <a:r>
              <a:rPr lang="en-US" b="0" i="0" u="none" strike="noStrike" cap="none" baseline="-25000" dirty="0">
                <a:solidFill>
                  <a:srgbClr val="000000"/>
                </a:solidFill>
                <a:latin typeface="Arial"/>
                <a:ea typeface="Arial"/>
                <a:cs typeface="Arial"/>
                <a:sym typeface="Arial"/>
              </a:rPr>
              <a:t>0</a:t>
            </a:r>
            <a:r>
              <a:rPr lang="en-US" b="0" i="0" u="none" strike="noStrike" cap="none" dirty="0">
                <a:solidFill>
                  <a:srgbClr val="000000"/>
                </a:solidFill>
                <a:latin typeface="Arial"/>
                <a:ea typeface="Arial"/>
                <a:cs typeface="Arial"/>
                <a:sym typeface="Arial"/>
              </a:rPr>
              <a:t> to Qe</a:t>
            </a:r>
            <a:r>
              <a:rPr lang="en-US" b="0" i="0" u="none" strike="noStrike" cap="none" baseline="-25000" dirty="0">
                <a:solidFill>
                  <a:srgbClr val="000000"/>
                </a:solidFill>
                <a:latin typeface="Arial"/>
                <a:ea typeface="Arial"/>
                <a:cs typeface="Arial"/>
                <a:sym typeface="Arial"/>
              </a:rPr>
              <a:t>1</a:t>
            </a:r>
            <a:r>
              <a:rPr lang="en-US" b="0" i="0" u="none" strike="noStrike" cap="none" dirty="0">
                <a:solidFill>
                  <a:srgbClr val="000000"/>
                </a:solidFill>
                <a:latin typeface="Arial"/>
                <a:ea typeface="Arial"/>
                <a:cs typeface="Arial"/>
                <a:sym typeface="Arial"/>
              </a:rPr>
              <a:t>. </a:t>
            </a:r>
          </a:p>
          <a:p>
            <a:pPr marL="457200" marR="0" lvl="0" indent="-228600" algn="l" rtl="0">
              <a:spcBef>
                <a:spcPts val="0"/>
              </a:spcBef>
              <a:spcAft>
                <a:spcPts val="0"/>
              </a:spcAft>
              <a:buClr>
                <a:srgbClr val="6CB255"/>
              </a:buClr>
              <a:buFont typeface="Arial"/>
              <a:buChar char="●"/>
            </a:pPr>
            <a:r>
              <a:rPr lang="en-US" b="0" i="0" u="none" strike="noStrike" cap="none" dirty="0">
                <a:solidFill>
                  <a:srgbClr val="000000"/>
                </a:solidFill>
                <a:latin typeface="Arial"/>
                <a:ea typeface="Arial"/>
                <a:cs typeface="Arial"/>
                <a:sym typeface="Arial"/>
              </a:rPr>
              <a:t>The equilibrium salary increases from Pe</a:t>
            </a:r>
            <a:r>
              <a:rPr lang="en-US" b="0" i="0" u="none" strike="noStrike" cap="none" baseline="-25000" dirty="0">
                <a:solidFill>
                  <a:srgbClr val="000000"/>
                </a:solidFill>
                <a:latin typeface="Arial"/>
                <a:ea typeface="Arial"/>
                <a:cs typeface="Arial"/>
                <a:sym typeface="Arial"/>
              </a:rPr>
              <a:t>0</a:t>
            </a:r>
            <a:r>
              <a:rPr lang="en-US" b="0" i="0" u="none" strike="noStrike" cap="none" dirty="0">
                <a:solidFill>
                  <a:srgbClr val="000000"/>
                </a:solidFill>
                <a:latin typeface="Arial"/>
                <a:ea typeface="Arial"/>
                <a:cs typeface="Arial"/>
                <a:sym typeface="Arial"/>
              </a:rPr>
              <a:t> to Pe</a:t>
            </a:r>
            <a:r>
              <a:rPr lang="en-US" b="0" i="0" u="none" strike="noStrike" cap="none" baseline="-25000" dirty="0">
                <a:solidFill>
                  <a:srgbClr val="000000"/>
                </a:solidFill>
                <a:latin typeface="Arial"/>
                <a:ea typeface="Arial"/>
                <a:cs typeface="Arial"/>
                <a:sym typeface="Arial"/>
              </a:rPr>
              <a:t>1</a:t>
            </a:r>
            <a:r>
              <a:rPr lang="en-US" b="0" i="0" u="none" strike="noStrike" cap="none" dirty="0">
                <a:solidFill>
                  <a:srgbClr val="000000"/>
                </a:solidFill>
                <a:latin typeface="Arial"/>
                <a:ea typeface="Arial"/>
                <a:cs typeface="Arial"/>
                <a:sym typeface="Arial"/>
              </a:rPr>
              <a:t>.</a:t>
            </a:r>
          </a:p>
        </p:txBody>
      </p:sp>
      <p:pic>
        <p:nvPicPr>
          <p:cNvPr id="211" name="Shape 211" descr="The graph shows an increase in the demand for and nurses from D0 to D1."/>
          <p:cNvPicPr preferRelativeResize="0">
            <a:picLocks noGrp="1"/>
          </p:cNvPicPr>
          <p:nvPr>
            <p:ph type="pic" idx="2"/>
          </p:nvPr>
        </p:nvPicPr>
        <p:blipFill rotWithShape="1">
          <a:blip r:embed="rId3">
            <a:alphaModFix/>
          </a:blip>
          <a:srcRect/>
          <a:stretch/>
        </p:blipFill>
        <p:spPr>
          <a:xfrm>
            <a:off x="2579914" y="1122386"/>
            <a:ext cx="4161261" cy="3074057"/>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Shape 217"/>
          <p:cNvSpPr txBox="1">
            <a:spLocks noGrp="1"/>
          </p:cNvSpPr>
          <p:nvPr>
            <p:ph type="title"/>
          </p:nvPr>
        </p:nvSpPr>
        <p:spPr>
          <a:xfrm>
            <a:off x="457200" y="241325"/>
            <a:ext cx="8062800" cy="7674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sz="2400" b="0" i="0" u="none" strike="noStrike" cap="none">
                <a:solidFill>
                  <a:srgbClr val="6CB255"/>
                </a:solidFill>
                <a:latin typeface="Arial Black"/>
                <a:ea typeface="Arial Black"/>
                <a:cs typeface="Arial Black"/>
                <a:sym typeface="Arial Black"/>
              </a:rPr>
              <a:t>Impact of Decreasing Supply of Nurses </a:t>
            </a:r>
            <a:r>
              <a:rPr lang="en-US"/>
              <a:t>B</a:t>
            </a:r>
            <a:r>
              <a:rPr lang="en-US" sz="2400" b="0" i="0" u="none" strike="noStrike" cap="none">
                <a:solidFill>
                  <a:srgbClr val="6CB255"/>
                </a:solidFill>
                <a:latin typeface="Arial Black"/>
                <a:ea typeface="Arial Black"/>
                <a:cs typeface="Arial Black"/>
                <a:sym typeface="Arial Black"/>
              </a:rPr>
              <a:t>etween 2014 and 2024</a:t>
            </a:r>
          </a:p>
        </p:txBody>
      </p:sp>
      <p:sp>
        <p:nvSpPr>
          <p:cNvPr id="218" name="Shape 218"/>
          <p:cNvSpPr txBox="1">
            <a:spLocks noGrp="1"/>
          </p:cNvSpPr>
          <p:nvPr>
            <p:ph type="body" idx="1"/>
          </p:nvPr>
        </p:nvSpPr>
        <p:spPr>
          <a:xfrm>
            <a:off x="457198" y="4250232"/>
            <a:ext cx="8379300" cy="2113800"/>
          </a:xfrm>
          <a:prstGeom prst="rect">
            <a:avLst/>
          </a:prstGeom>
          <a:noFill/>
          <a:ln>
            <a:noFill/>
          </a:ln>
        </p:spPr>
        <p:txBody>
          <a:bodyPr wrap="square" lIns="91425" tIns="45700" rIns="91425" bIns="45700" anchor="t" anchorCtr="0">
            <a:noAutofit/>
          </a:bodyPr>
          <a:lstStyle/>
          <a:p>
            <a:pPr marL="457200" marR="0" lvl="0" indent="-342900" algn="l" rtl="0">
              <a:spcBef>
                <a:spcPts val="0"/>
              </a:spcBef>
              <a:spcAft>
                <a:spcPts val="0"/>
              </a:spcAft>
              <a:buClr>
                <a:srgbClr val="6CB255"/>
              </a:buClr>
              <a:buSzPct val="100000"/>
              <a:buChar char="●"/>
            </a:pPr>
            <a:r>
              <a:rPr lang="en-US" sz="1800" dirty="0"/>
              <a:t>Suppose that as the </a:t>
            </a:r>
            <a:r>
              <a:rPr lang="en-US" sz="1800" u="sng" dirty="0"/>
              <a:t>demand</a:t>
            </a:r>
            <a:r>
              <a:rPr lang="en-US" sz="1800" dirty="0"/>
              <a:t> for nurses </a:t>
            </a:r>
            <a:r>
              <a:rPr lang="en-US" sz="1800" u="sng" dirty="0"/>
              <a:t>increases</a:t>
            </a:r>
            <a:r>
              <a:rPr lang="en-US" sz="1800" dirty="0"/>
              <a:t>, the </a:t>
            </a:r>
            <a:r>
              <a:rPr lang="en-US" sz="1800" u="sng" dirty="0"/>
              <a:t>supply shrinks</a:t>
            </a:r>
            <a:r>
              <a:rPr lang="en-US" sz="1800" dirty="0"/>
              <a:t> due to an increasing number of nurses entering retirement and increases in the tuition of nursing degrees.</a:t>
            </a:r>
          </a:p>
          <a:p>
            <a:pPr marL="457200" marR="0" lvl="0" indent="-342900" algn="l" rtl="0">
              <a:spcBef>
                <a:spcPts val="0"/>
              </a:spcBef>
              <a:spcAft>
                <a:spcPts val="0"/>
              </a:spcAft>
              <a:buClr>
                <a:srgbClr val="6CB255"/>
              </a:buClr>
              <a:buSzPct val="100000"/>
              <a:buFont typeface="Arial"/>
              <a:buChar char="●"/>
            </a:pPr>
            <a:r>
              <a:rPr lang="en-US" sz="1800" b="0" i="0" u="none" strike="noStrike" cap="none" dirty="0">
                <a:solidFill>
                  <a:srgbClr val="000000"/>
                </a:solidFill>
                <a:latin typeface="Arial"/>
                <a:ea typeface="Arial"/>
                <a:cs typeface="Arial"/>
                <a:sym typeface="Arial"/>
              </a:rPr>
              <a:t>Th</a:t>
            </a:r>
            <a:r>
              <a:rPr lang="en-US" sz="1800" dirty="0"/>
              <a:t>is </a:t>
            </a:r>
            <a:r>
              <a:rPr lang="en-US" sz="1800" b="0" i="0" u="none" strike="noStrike" cap="none" dirty="0">
                <a:solidFill>
                  <a:srgbClr val="000000"/>
                </a:solidFill>
                <a:latin typeface="Arial"/>
                <a:ea typeface="Arial"/>
                <a:cs typeface="Arial"/>
                <a:sym typeface="Arial"/>
              </a:rPr>
              <a:t>causes a </a:t>
            </a:r>
            <a:r>
              <a:rPr lang="en-US" sz="1800" b="0" i="1" u="none" strike="noStrike" cap="none" dirty="0">
                <a:solidFill>
                  <a:srgbClr val="000000"/>
                </a:solidFill>
                <a:latin typeface="Arial"/>
                <a:ea typeface="Arial"/>
                <a:cs typeface="Arial"/>
                <a:sym typeface="Arial"/>
              </a:rPr>
              <a:t>leftward</a:t>
            </a:r>
            <a:r>
              <a:rPr lang="en-US" sz="1800" b="0" i="0" u="none" strike="noStrike" cap="none" dirty="0">
                <a:solidFill>
                  <a:srgbClr val="000000"/>
                </a:solidFill>
                <a:latin typeface="Arial"/>
                <a:ea typeface="Arial"/>
                <a:cs typeface="Arial"/>
                <a:sym typeface="Arial"/>
              </a:rPr>
              <a:t> shift of the </a:t>
            </a:r>
            <a:r>
              <a:rPr lang="en-US" sz="1800" b="0" i="0" u="sng" strike="noStrike" cap="none" dirty="0">
                <a:solidFill>
                  <a:srgbClr val="000000"/>
                </a:solidFill>
                <a:latin typeface="Arial"/>
                <a:ea typeface="Arial"/>
                <a:cs typeface="Arial"/>
                <a:sym typeface="Arial"/>
              </a:rPr>
              <a:t>supply</a:t>
            </a:r>
            <a:r>
              <a:rPr lang="en-US" sz="1800" b="0" i="0" u="none" strike="noStrike" cap="none" dirty="0">
                <a:solidFill>
                  <a:srgbClr val="000000"/>
                </a:solidFill>
                <a:latin typeface="Arial"/>
                <a:ea typeface="Arial"/>
                <a:cs typeface="Arial"/>
                <a:sym typeface="Arial"/>
              </a:rPr>
              <a:t> curve resulting in even higher salaries for nurses, at Pe</a:t>
            </a:r>
            <a:r>
              <a:rPr lang="en-US" sz="1800" b="0" i="0" u="none" strike="noStrike" cap="none" baseline="-25000" dirty="0">
                <a:solidFill>
                  <a:srgbClr val="000000"/>
                </a:solidFill>
                <a:latin typeface="Arial"/>
                <a:ea typeface="Arial"/>
                <a:cs typeface="Arial"/>
                <a:sym typeface="Arial"/>
              </a:rPr>
              <a:t>2</a:t>
            </a:r>
            <a:r>
              <a:rPr lang="en-US" sz="1800" i="1" dirty="0"/>
              <a:t>.</a:t>
            </a:r>
          </a:p>
          <a:p>
            <a:pPr marL="457200" marR="0" lvl="0" indent="-342900" algn="l" rtl="0">
              <a:spcBef>
                <a:spcPts val="0"/>
              </a:spcBef>
              <a:spcAft>
                <a:spcPts val="0"/>
              </a:spcAft>
              <a:buClr>
                <a:srgbClr val="6CB255"/>
              </a:buClr>
              <a:buSzPct val="100000"/>
              <a:buChar char="●"/>
            </a:pPr>
            <a:r>
              <a:rPr lang="en-US" sz="1800" dirty="0"/>
              <a:t>While we do not know if the number of nurses will increase or decrease relative to their initial employment, we know they will have </a:t>
            </a:r>
            <a:r>
              <a:rPr lang="en-US" sz="1800" i="1" dirty="0"/>
              <a:t>higher </a:t>
            </a:r>
            <a:r>
              <a:rPr lang="en-US" sz="1800" dirty="0"/>
              <a:t>salaries.</a:t>
            </a:r>
          </a:p>
        </p:txBody>
      </p:sp>
      <p:pic>
        <p:nvPicPr>
          <p:cNvPr id="219" name="Shape 219" descr="Graph showing increased demand for nurses, Demand shift right from D0-D1.  The result is higher wage and higher quantity supplied for nurses. As the demand for nurses increases the demand for nursing education increases which means the supply of nurses decreases as tuition goes up. This results in Supply of nurses shifts left.  This results the wage of nurses increasing again but the equilibrium quantity of nurses falls as demanders move up and to left on the existing demand curve because hiring nurses are now more expensive. " title="Supply and Demand of Nurses"/>
          <p:cNvPicPr preferRelativeResize="0">
            <a:picLocks noGrp="1"/>
          </p:cNvPicPr>
          <p:nvPr>
            <p:ph type="pic" idx="2"/>
          </p:nvPr>
        </p:nvPicPr>
        <p:blipFill rotWithShape="1">
          <a:blip r:embed="rId3">
            <a:alphaModFix/>
          </a:blip>
          <a:srcRect/>
          <a:stretch/>
        </p:blipFill>
        <p:spPr>
          <a:xfrm>
            <a:off x="2694214" y="1046186"/>
            <a:ext cx="4047020" cy="3166585"/>
          </a:xfrm>
          <a:prstGeom prst="rect">
            <a:avLst/>
          </a:prstGeom>
          <a:noFill/>
          <a:ln>
            <a:noFill/>
          </a:ln>
        </p:spPr>
      </p:pic>
      <p:sp>
        <p:nvSpPr>
          <p:cNvPr id="2" name="Footer Placeholder 1"/>
          <p:cNvSpPr>
            <a:spLocks noGrp="1"/>
          </p:cNvSpPr>
          <p:nvPr>
            <p:ph type="ftr" idx="11"/>
          </p:nvPr>
        </p:nvSpPr>
        <p:spPr>
          <a:xfrm>
            <a:off x="457198" y="6236927"/>
            <a:ext cx="8062913" cy="460736"/>
          </a:xfrm>
        </p:spPr>
        <p:txBody>
          <a:bodyPr/>
          <a:lstStyle/>
          <a:p>
            <a:r>
              <a:rPr lang="en-US" smtClean="0"/>
              <a:t>This OpenStax ancillary resource is © Rice University under a CC-BY 4.0 International license; it may be reproduced or modified but must be attributed to OpenStax, Rice University and any changes must be noted.  </a:t>
            </a:r>
            <a:r>
              <a:rPr lang="en-US" dirty="0" smtClean="0"/>
              <a:t>Any images attributed to other sources are similarly available for reproduction, but must be attributed to their sources.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Shape 225"/>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r" rtl="0">
              <a:spcBef>
                <a:spcPts val="0"/>
              </a:spcBef>
              <a:buClr>
                <a:srgbClr val="6CB255"/>
              </a:buClr>
              <a:buSzPct val="25000"/>
              <a:buFont typeface="Arial Black"/>
              <a:buNone/>
            </a:pPr>
            <a:r>
              <a:rPr lang="en-US" sz="2400" b="0" i="0" u="none" strike="noStrike" cap="none" dirty="0" smtClean="0">
                <a:solidFill>
                  <a:srgbClr val="6CB255"/>
                </a:solidFill>
                <a:latin typeface="Arial Black"/>
                <a:ea typeface="Arial Black"/>
                <a:cs typeface="Arial Black"/>
                <a:sym typeface="Arial Black"/>
              </a:rPr>
              <a:t>Attribution</a:t>
            </a:r>
            <a:endParaRPr sz="2400" b="0" i="0" u="none" strike="noStrike" cap="none" dirty="0">
              <a:solidFill>
                <a:srgbClr val="6CB255"/>
              </a:solidFill>
              <a:latin typeface="Arial Black"/>
              <a:ea typeface="Arial Black"/>
              <a:cs typeface="Arial Black"/>
              <a:sym typeface="Arial Black"/>
            </a:endParaRPr>
          </a:p>
        </p:txBody>
      </p:sp>
      <p:sp>
        <p:nvSpPr>
          <p:cNvPr id="226" name="Shape 226"/>
          <p:cNvSpPr txBox="1">
            <a:spLocks noGrp="1"/>
          </p:cNvSpPr>
          <p:nvPr>
            <p:ph type="body" idx="1"/>
          </p:nvPr>
        </p:nvSpPr>
        <p:spPr>
          <a:xfrm>
            <a:off x="457200" y="1107617"/>
            <a:ext cx="8062912" cy="5256973"/>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Clr>
                <a:srgbClr val="6CB255"/>
              </a:buClr>
              <a:buSzPct val="25000"/>
              <a:buFont typeface="Arial"/>
              <a:buNone/>
            </a:pPr>
            <a:r>
              <a:rPr lang="en-US" sz="1600" b="0" i="0" u="none" strike="noStrike" cap="none">
                <a:solidFill>
                  <a:srgbClr val="212F62"/>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Other Types of Markets</a:t>
            </a:r>
          </a:p>
        </p:txBody>
      </p:sp>
      <p:pic>
        <p:nvPicPr>
          <p:cNvPr id="61" name="Shape 61" descr="Image depicts a medical profesional attending to patients.  "/>
          <p:cNvPicPr preferRelativeResize="0">
            <a:picLocks noGrp="1"/>
          </p:cNvPicPr>
          <p:nvPr>
            <p:ph type="pic" idx="2"/>
          </p:nvPr>
        </p:nvPicPr>
        <p:blipFill rotWithShape="1">
          <a:blip r:embed="rId3">
            <a:alphaModFix/>
          </a:blip>
          <a:srcRect/>
          <a:stretch/>
        </p:blipFill>
        <p:spPr>
          <a:xfrm>
            <a:off x="1596648" y="1122386"/>
            <a:ext cx="5784015" cy="3500071"/>
          </a:xfrm>
          <a:prstGeom prst="rect">
            <a:avLst/>
          </a:prstGeom>
          <a:noFill/>
          <a:ln>
            <a:noFill/>
          </a:ln>
        </p:spPr>
      </p:pic>
      <p:sp>
        <p:nvSpPr>
          <p:cNvPr id="62" name="Shape 62"/>
          <p:cNvSpPr txBox="1">
            <a:spLocks noGrp="1"/>
          </p:cNvSpPr>
          <p:nvPr>
            <p:ph type="body" idx="1"/>
          </p:nvPr>
        </p:nvSpPr>
        <p:spPr>
          <a:xfrm>
            <a:off x="457200" y="4843974"/>
            <a:ext cx="8062800" cy="14073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Clr>
                <a:srgbClr val="6CB255"/>
              </a:buClr>
              <a:buSzPct val="25000"/>
              <a:buFont typeface="Arial"/>
              <a:buNone/>
            </a:pPr>
            <a:r>
              <a:rPr lang="en-US" b="0" i="0" u="none" strike="noStrike" cap="none">
                <a:solidFill>
                  <a:srgbClr val="000000"/>
                </a:solidFill>
                <a:latin typeface="Arial"/>
                <a:ea typeface="Arial"/>
                <a:cs typeface="Arial"/>
                <a:sym typeface="Arial"/>
              </a:rPr>
              <a:t>People often think of demand and supply in relation to goods, but labor markets, such as the nursing profession, can also apply to this analysis. </a:t>
            </a:r>
            <a:r>
              <a:rPr lang="en-US" sz="1800" b="0" i="0" u="none" strike="noStrike" cap="none">
                <a:solidFill>
                  <a:srgbClr val="000000"/>
                </a:solidFill>
                <a:latin typeface="Arial"/>
                <a:ea typeface="Arial"/>
                <a:cs typeface="Arial"/>
                <a:sym typeface="Arial"/>
              </a:rPr>
              <a:t>(Credit: modification of work by "Fotos GOVBA"/Flickr Creative Commons)</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4.1 Demand and Supply at Work in Labor Markets</a:t>
            </a:r>
          </a:p>
        </p:txBody>
      </p:sp>
      <p:sp>
        <p:nvSpPr>
          <p:cNvPr id="70" name="Shape 70"/>
          <p:cNvSpPr>
            <a:spLocks noGrp="1"/>
          </p:cNvSpPr>
          <p:nvPr>
            <p:ph type="pic" idx="2"/>
          </p:nvPr>
        </p:nvSpPr>
        <p:spPr>
          <a:xfrm>
            <a:off x="457200" y="1122369"/>
            <a:ext cx="8062800" cy="5518800"/>
          </a:xfrm>
          <a:prstGeom prst="rect">
            <a:avLst/>
          </a:prstGeom>
        </p:spPr>
        <p:txBody>
          <a:bodyPr wrap="square" lIns="91425" tIns="91425" rIns="91425" bIns="91425" anchor="t" anchorCtr="0">
            <a:noAutofit/>
          </a:bodyPr>
          <a:lstStyle/>
          <a:p>
            <a:pPr marL="457200" lvl="0" indent="-228600" rtl="0">
              <a:spcBef>
                <a:spcPts val="0"/>
              </a:spcBef>
              <a:buClr>
                <a:srgbClr val="6CB255"/>
              </a:buClr>
              <a:buChar char="●"/>
            </a:pPr>
            <a:r>
              <a:rPr lang="en-US" b="1" dirty="0"/>
              <a:t>Labor market </a:t>
            </a:r>
            <a:r>
              <a:rPr lang="en-US" dirty="0"/>
              <a:t>- the supply and demand for labor</a:t>
            </a:r>
            <a:r>
              <a:rPr lang="en-US" dirty="0" smtClean="0"/>
              <a:t>.</a:t>
            </a:r>
            <a:endParaRPr dirty="0"/>
          </a:p>
          <a:p>
            <a:pPr marL="457200" lvl="0" indent="-228600" rtl="0">
              <a:spcBef>
                <a:spcPts val="0"/>
              </a:spcBef>
              <a:buClr>
                <a:srgbClr val="6CB255"/>
              </a:buClr>
              <a:buChar char="●"/>
            </a:pPr>
            <a:r>
              <a:rPr lang="en-US" dirty="0"/>
              <a:t>Law of </a:t>
            </a:r>
            <a:r>
              <a:rPr lang="en-US" u="sng" dirty="0"/>
              <a:t>demand</a:t>
            </a:r>
            <a:r>
              <a:rPr lang="en-US" dirty="0"/>
              <a:t> in labor markets:</a:t>
            </a:r>
          </a:p>
          <a:p>
            <a:pPr marL="914400" lvl="1" indent="-228600" rtl="0">
              <a:spcBef>
                <a:spcPts val="0"/>
              </a:spcBef>
            </a:pPr>
            <a:r>
              <a:rPr lang="en-US" dirty="0"/>
              <a:t>Higher </a:t>
            </a:r>
            <a:r>
              <a:rPr lang="en-US" dirty="0">
                <a:solidFill>
                  <a:schemeClr val="dk1"/>
                </a:solidFill>
              </a:rPr>
              <a:t>salary or wage (price) </a:t>
            </a:r>
            <a:r>
              <a:rPr lang="en-US" dirty="0"/>
              <a:t>in the labor market =</a:t>
            </a:r>
            <a:r>
              <a:rPr lang="en-US" dirty="0" smtClean="0"/>
              <a:t> </a:t>
            </a:r>
            <a:r>
              <a:rPr lang="en-US" dirty="0"/>
              <a:t>decrease in the quantity of labor demanded by employers.</a:t>
            </a:r>
          </a:p>
          <a:p>
            <a:pPr marL="914400" lvl="1" indent="-228600" rtl="0">
              <a:spcBef>
                <a:spcPts val="0"/>
              </a:spcBef>
            </a:pPr>
            <a:r>
              <a:rPr lang="en-US" dirty="0"/>
              <a:t>Lower salary or wage (price) =</a:t>
            </a:r>
            <a:r>
              <a:rPr lang="en-US" dirty="0" smtClean="0"/>
              <a:t> </a:t>
            </a:r>
            <a:r>
              <a:rPr lang="en-US" dirty="0"/>
              <a:t>increase in the quantity of labor demanded</a:t>
            </a:r>
            <a:r>
              <a:rPr lang="en-US" dirty="0" smtClean="0"/>
              <a:t>.</a:t>
            </a:r>
            <a:endParaRPr dirty="0"/>
          </a:p>
          <a:p>
            <a:pPr marL="457200" lvl="0" indent="-228600" rtl="0">
              <a:spcBef>
                <a:spcPts val="0"/>
              </a:spcBef>
              <a:buClr>
                <a:srgbClr val="6CB255"/>
              </a:buClr>
              <a:buChar char="●"/>
            </a:pPr>
            <a:r>
              <a:rPr lang="en-US" dirty="0">
                <a:solidFill>
                  <a:srgbClr val="000000"/>
                </a:solidFill>
              </a:rPr>
              <a:t>Law of </a:t>
            </a:r>
            <a:r>
              <a:rPr lang="en-US" u="sng" dirty="0">
                <a:solidFill>
                  <a:srgbClr val="000000"/>
                </a:solidFill>
              </a:rPr>
              <a:t>supply</a:t>
            </a:r>
            <a:r>
              <a:rPr lang="en-US" dirty="0">
                <a:solidFill>
                  <a:srgbClr val="000000"/>
                </a:solidFill>
              </a:rPr>
              <a:t> labor markets:</a:t>
            </a:r>
          </a:p>
          <a:p>
            <a:pPr marL="914400" lvl="1" indent="-228600" rtl="0">
              <a:spcBef>
                <a:spcPts val="0"/>
              </a:spcBef>
            </a:pPr>
            <a:r>
              <a:rPr lang="en-US" dirty="0"/>
              <a:t>H</a:t>
            </a:r>
            <a:r>
              <a:rPr lang="en-US" dirty="0">
                <a:solidFill>
                  <a:srgbClr val="000000"/>
                </a:solidFill>
              </a:rPr>
              <a:t>igher price for </a:t>
            </a:r>
            <a:r>
              <a:rPr lang="en-US" dirty="0" smtClean="0">
                <a:solidFill>
                  <a:srgbClr val="000000"/>
                </a:solidFill>
              </a:rPr>
              <a:t>labor = </a:t>
            </a:r>
            <a:r>
              <a:rPr lang="en-US" dirty="0">
                <a:solidFill>
                  <a:srgbClr val="000000"/>
                </a:solidFill>
              </a:rPr>
              <a:t>higher quantity of</a:t>
            </a:r>
            <a:r>
              <a:rPr lang="en-US" dirty="0"/>
              <a:t> </a:t>
            </a:r>
            <a:r>
              <a:rPr lang="en-US" dirty="0">
                <a:solidFill>
                  <a:srgbClr val="000000"/>
                </a:solidFill>
              </a:rPr>
              <a:t>labor supplied.</a:t>
            </a:r>
          </a:p>
          <a:p>
            <a:pPr marL="914400" lvl="1" indent="-228600" rtl="0">
              <a:spcBef>
                <a:spcPts val="0"/>
              </a:spcBef>
            </a:pPr>
            <a:r>
              <a:rPr lang="en-US" dirty="0"/>
              <a:t>L</a:t>
            </a:r>
            <a:r>
              <a:rPr lang="en-US" dirty="0">
                <a:solidFill>
                  <a:srgbClr val="000000"/>
                </a:solidFill>
              </a:rPr>
              <a:t>ower price for labor </a:t>
            </a:r>
            <a:r>
              <a:rPr lang="en-US" dirty="0" smtClean="0">
                <a:solidFill>
                  <a:srgbClr val="000000"/>
                </a:solidFill>
              </a:rPr>
              <a:t>= </a:t>
            </a:r>
            <a:r>
              <a:rPr lang="en-US" dirty="0">
                <a:solidFill>
                  <a:srgbClr val="000000"/>
                </a:solidFill>
              </a:rPr>
              <a:t>lower quantity supplied</a:t>
            </a:r>
            <a:r>
              <a:rPr lang="en-US" dirty="0" smtClean="0">
                <a:solidFill>
                  <a:srgbClr val="000000"/>
                </a:solidFill>
              </a:rPr>
              <a:t>.</a:t>
            </a:r>
            <a:endParaRPr dirty="0"/>
          </a:p>
          <a:p>
            <a:pPr marL="457200" lvl="0" indent="-228600" rtl="0">
              <a:spcBef>
                <a:spcPts val="0"/>
              </a:spcBef>
              <a:buClr>
                <a:srgbClr val="6CB255"/>
              </a:buClr>
              <a:buChar char="●"/>
            </a:pPr>
            <a:r>
              <a:rPr lang="en-US" b="1" dirty="0"/>
              <a:t>Equilibrium</a:t>
            </a:r>
            <a:r>
              <a:rPr lang="en-US" dirty="0"/>
              <a:t> - the quantity supplied and the quantity demanded are equal.  </a:t>
            </a:r>
          </a:p>
          <a:p>
            <a:pPr marL="914400" lvl="1" indent="-228600" rtl="0">
              <a:spcBef>
                <a:spcPts val="0"/>
              </a:spcBef>
            </a:pPr>
            <a:r>
              <a:rPr lang="en-US" dirty="0"/>
              <a:t>At the equilibrium wage, employers can find workers, and workers can find jobs.</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241325"/>
            <a:ext cx="8062800" cy="8337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Labor Market Example: Demand and </a:t>
            </a:r>
          </a:p>
          <a:p>
            <a:pPr marL="0" marR="0" lvl="0" indent="0" algn="l" rtl="0">
              <a:spcBef>
                <a:spcPts val="0"/>
              </a:spcBef>
              <a:buClr>
                <a:srgbClr val="6CB255"/>
              </a:buClr>
              <a:buSzPct val="25000"/>
              <a:buFont typeface="Arial Black"/>
              <a:buNone/>
            </a:pPr>
            <a:r>
              <a:rPr lang="en-US"/>
              <a:t>Supply for Nurses</a:t>
            </a:r>
          </a:p>
        </p:txBody>
      </p:sp>
      <p:sp>
        <p:nvSpPr>
          <p:cNvPr id="81" name="Shape 81"/>
          <p:cNvSpPr txBox="1">
            <a:spLocks noGrp="1"/>
          </p:cNvSpPr>
          <p:nvPr>
            <p:ph type="body" idx="1"/>
          </p:nvPr>
        </p:nvSpPr>
        <p:spPr>
          <a:xfrm>
            <a:off x="0" y="4359075"/>
            <a:ext cx="9144000" cy="2358000"/>
          </a:xfrm>
          <a:prstGeom prst="rect">
            <a:avLst/>
          </a:prstGeom>
          <a:noFill/>
          <a:ln>
            <a:noFill/>
          </a:ln>
        </p:spPr>
        <p:txBody>
          <a:bodyPr wrap="square" lIns="91425" tIns="45700" rIns="91425" bIns="45700" anchor="t" anchorCtr="0">
            <a:noAutofit/>
          </a:bodyPr>
          <a:lstStyle/>
          <a:p>
            <a:pPr marL="457200" marR="0" lvl="0" indent="-330200" algn="l" rtl="0">
              <a:spcBef>
                <a:spcPts val="0"/>
              </a:spcBef>
              <a:spcAft>
                <a:spcPts val="0"/>
              </a:spcAft>
              <a:buClr>
                <a:srgbClr val="6CB255"/>
              </a:buClr>
              <a:buSzPct val="100000"/>
              <a:buFont typeface="Arial"/>
              <a:buChar char="●"/>
            </a:pPr>
            <a:r>
              <a:rPr lang="en-US" sz="1400" b="0" i="0" u="none" strike="noStrike" cap="none" dirty="0">
                <a:solidFill>
                  <a:srgbClr val="000000"/>
                </a:solidFill>
                <a:sym typeface="Arial"/>
              </a:rPr>
              <a:t>The demand curve (D) employers who want to hire nurses intersects with the supply curve (S) of those who are qualified and willing to work as nurses at the equilibrium point (E). </a:t>
            </a:r>
          </a:p>
          <a:p>
            <a:pPr marL="457200" marR="0" lvl="0" indent="-330200" algn="l" rtl="0">
              <a:spcBef>
                <a:spcPts val="0"/>
              </a:spcBef>
              <a:spcAft>
                <a:spcPts val="0"/>
              </a:spcAft>
              <a:buClr>
                <a:srgbClr val="6CB255"/>
              </a:buClr>
              <a:buSzPct val="100000"/>
              <a:buFont typeface="Arial"/>
              <a:buChar char="●"/>
            </a:pPr>
            <a:r>
              <a:rPr lang="en-US" sz="1400" b="0" i="0" u="none" strike="noStrike" cap="none" dirty="0">
                <a:solidFill>
                  <a:srgbClr val="000000"/>
                </a:solidFill>
                <a:sym typeface="Arial"/>
              </a:rPr>
              <a:t>At an above-equilibrium salary of $75,000, quantity supplied increases to 38,000, but the quantity of nurses demanded at the higher pay declines to 33,000. At this above-equilibrium salary, an excess supply or </a:t>
            </a:r>
            <a:r>
              <a:rPr lang="en-US" sz="1400" b="0" i="0" u="sng" strike="noStrike" cap="none" dirty="0">
                <a:solidFill>
                  <a:srgbClr val="000000"/>
                </a:solidFill>
                <a:sym typeface="Arial"/>
              </a:rPr>
              <a:t>surplus</a:t>
            </a:r>
            <a:r>
              <a:rPr lang="en-US" sz="1400" b="0" i="0" u="none" strike="noStrike" cap="none" dirty="0">
                <a:solidFill>
                  <a:srgbClr val="000000"/>
                </a:solidFill>
                <a:sym typeface="Arial"/>
              </a:rPr>
              <a:t> of nurses would exist. </a:t>
            </a:r>
          </a:p>
          <a:p>
            <a:pPr marL="457200" marR="0" lvl="0" indent="-330200" algn="l" rtl="0">
              <a:spcBef>
                <a:spcPts val="0"/>
              </a:spcBef>
              <a:spcAft>
                <a:spcPts val="0"/>
              </a:spcAft>
              <a:buClr>
                <a:srgbClr val="6CB255"/>
              </a:buClr>
              <a:buSzPct val="100000"/>
              <a:buFont typeface="Arial"/>
              <a:buChar char="●"/>
            </a:pPr>
            <a:r>
              <a:rPr lang="en-US" sz="1400" b="0" i="0" u="none" strike="noStrike" cap="none" dirty="0">
                <a:solidFill>
                  <a:srgbClr val="000000"/>
                </a:solidFill>
                <a:sym typeface="Arial"/>
              </a:rPr>
              <a:t>At a below-equilibrium salary of $60,000, quantity supplied declines to 27,000, while the quantity demanded at the lower wage increases to 40,000 nurses. At this below-equilibrium salary, excess demand or a </a:t>
            </a:r>
            <a:r>
              <a:rPr lang="en-US" sz="1400" b="0" i="0" u="sng" strike="noStrike" cap="none" dirty="0">
                <a:solidFill>
                  <a:srgbClr val="000000"/>
                </a:solidFill>
                <a:sym typeface="Arial"/>
              </a:rPr>
              <a:t>s</a:t>
            </a:r>
            <a:r>
              <a:rPr lang="en-US" sz="1400" u="sng" dirty="0"/>
              <a:t>hortage</a:t>
            </a:r>
            <a:r>
              <a:rPr lang="en-US" sz="1400" dirty="0"/>
              <a:t> </a:t>
            </a:r>
            <a:r>
              <a:rPr lang="en-US" sz="1400" b="0" i="0" u="none" strike="noStrike" cap="none" dirty="0">
                <a:solidFill>
                  <a:srgbClr val="000000"/>
                </a:solidFill>
                <a:sym typeface="Arial"/>
              </a:rPr>
              <a:t>exists.</a:t>
            </a:r>
          </a:p>
        </p:txBody>
      </p:sp>
      <p:pic>
        <p:nvPicPr>
          <p:cNvPr id="82" name="Shape 82" descr="This graph shows how equilibrium is affected by demand and supply. The downward- sloping demand curve and the upward-sloping supply curve intersect at equilibrium salary."/>
          <p:cNvPicPr preferRelativeResize="0">
            <a:picLocks noGrp="1"/>
          </p:cNvPicPr>
          <p:nvPr>
            <p:ph type="pic" idx="2"/>
          </p:nvPr>
        </p:nvPicPr>
        <p:blipFill rotWithShape="1">
          <a:blip r:embed="rId3">
            <a:alphaModFix/>
          </a:blip>
          <a:srcRect l="-16539" r="-16539"/>
          <a:stretch/>
        </p:blipFill>
        <p:spPr>
          <a:xfrm>
            <a:off x="797789" y="1069100"/>
            <a:ext cx="7708200" cy="33462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Shifts in Labor Demand</a:t>
            </a:r>
          </a:p>
        </p:txBody>
      </p:sp>
      <p:sp>
        <p:nvSpPr>
          <p:cNvPr id="90" name="Shape 90"/>
          <p:cNvSpPr>
            <a:spLocks noGrp="1"/>
          </p:cNvSpPr>
          <p:nvPr>
            <p:ph type="pic" idx="2"/>
          </p:nvPr>
        </p:nvSpPr>
        <p:spPr>
          <a:xfrm>
            <a:off x="457199" y="1271461"/>
            <a:ext cx="8062800" cy="3500100"/>
          </a:xfrm>
          <a:prstGeom prst="rect">
            <a:avLst/>
          </a:prstGeom>
        </p:spPr>
        <p:txBody>
          <a:bodyPr wrap="square" lIns="91425" tIns="91425" rIns="91425" bIns="91425" anchor="t" anchorCtr="0">
            <a:noAutofit/>
          </a:bodyPr>
          <a:lstStyle/>
          <a:p>
            <a:pPr marL="457200" lvl="0" indent="-228600" rtl="0">
              <a:spcBef>
                <a:spcPts val="0"/>
              </a:spcBef>
              <a:buChar char="●"/>
            </a:pPr>
            <a:r>
              <a:rPr lang="en-US"/>
              <a:t>Factors that can shift the </a:t>
            </a:r>
            <a:r>
              <a:rPr lang="en-US" u="sng"/>
              <a:t>demand</a:t>
            </a:r>
            <a:r>
              <a:rPr lang="en-US"/>
              <a:t> curve for labor:</a:t>
            </a:r>
          </a:p>
          <a:p>
            <a:pPr marL="914400" lvl="1" indent="-228600" rtl="0">
              <a:spcBef>
                <a:spcPts val="0"/>
              </a:spcBef>
            </a:pPr>
            <a:r>
              <a:rPr lang="en-US"/>
              <a:t>Demand for Output</a:t>
            </a:r>
          </a:p>
          <a:p>
            <a:pPr marL="914400" lvl="1" indent="-228600" rtl="0">
              <a:spcBef>
                <a:spcPts val="0"/>
              </a:spcBef>
            </a:pPr>
            <a:r>
              <a:rPr lang="en-US"/>
              <a:t>Education and Training</a:t>
            </a:r>
          </a:p>
          <a:p>
            <a:pPr marL="914400" lvl="1" indent="-228600" rtl="0">
              <a:spcBef>
                <a:spcPts val="0"/>
              </a:spcBef>
            </a:pPr>
            <a:r>
              <a:rPr lang="en-US"/>
              <a:t>Technology</a:t>
            </a:r>
          </a:p>
          <a:p>
            <a:pPr marL="914400" lvl="1" indent="-228600" rtl="0">
              <a:spcBef>
                <a:spcPts val="0"/>
              </a:spcBef>
            </a:pPr>
            <a:r>
              <a:rPr lang="en-US"/>
              <a:t>Number of Companies</a:t>
            </a:r>
          </a:p>
          <a:p>
            <a:pPr marL="914400" lvl="1" indent="-228600" rtl="0">
              <a:spcBef>
                <a:spcPts val="0"/>
              </a:spcBef>
            </a:pPr>
            <a:r>
              <a:rPr lang="en-US"/>
              <a:t>Government Regulations</a:t>
            </a:r>
          </a:p>
          <a:p>
            <a:pPr marL="914400" lvl="1" indent="-228600">
              <a:spcBef>
                <a:spcPts val="0"/>
              </a:spcBef>
            </a:pPr>
            <a:r>
              <a:rPr lang="en-US"/>
              <a:t>Price and Availability of Other Inputs</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Shifts in Labor Supply</a:t>
            </a:r>
          </a:p>
        </p:txBody>
      </p:sp>
      <p:sp>
        <p:nvSpPr>
          <p:cNvPr id="98" name="Shape 98"/>
          <p:cNvSpPr>
            <a:spLocks noGrp="1"/>
          </p:cNvSpPr>
          <p:nvPr>
            <p:ph type="pic" idx="2"/>
          </p:nvPr>
        </p:nvSpPr>
        <p:spPr>
          <a:xfrm>
            <a:off x="457199" y="1427186"/>
            <a:ext cx="8062800" cy="3500100"/>
          </a:xfrm>
          <a:prstGeom prst="rect">
            <a:avLst/>
          </a:prstGeom>
        </p:spPr>
        <p:txBody>
          <a:bodyPr wrap="square" lIns="91425" tIns="91425" rIns="91425" bIns="91425" anchor="t" anchorCtr="0">
            <a:noAutofit/>
          </a:bodyPr>
          <a:lstStyle/>
          <a:p>
            <a:pPr marL="457200" lvl="0" indent="-228600" rtl="0">
              <a:spcBef>
                <a:spcPts val="0"/>
              </a:spcBef>
              <a:buChar char="●"/>
            </a:pPr>
            <a:r>
              <a:rPr lang="en-US"/>
              <a:t>Factors that can shift the </a:t>
            </a:r>
            <a:r>
              <a:rPr lang="en-US" u="sng"/>
              <a:t>supply</a:t>
            </a:r>
            <a:r>
              <a:rPr lang="en-US"/>
              <a:t> curve of labor:</a:t>
            </a:r>
          </a:p>
          <a:p>
            <a:pPr marL="914400" lvl="1" indent="-228600" rtl="0">
              <a:spcBef>
                <a:spcPts val="0"/>
              </a:spcBef>
              <a:buClr>
                <a:srgbClr val="6CB255"/>
              </a:buClr>
            </a:pPr>
            <a:r>
              <a:rPr lang="en-US">
                <a:solidFill>
                  <a:schemeClr val="dk1"/>
                </a:solidFill>
              </a:rPr>
              <a:t>Number of Workers</a:t>
            </a:r>
          </a:p>
          <a:p>
            <a:pPr marL="914400" lvl="1" indent="-228600" rtl="0">
              <a:spcBef>
                <a:spcPts val="0"/>
              </a:spcBef>
              <a:buClr>
                <a:srgbClr val="6CB255"/>
              </a:buClr>
            </a:pPr>
            <a:r>
              <a:rPr lang="en-US">
                <a:solidFill>
                  <a:schemeClr val="dk1"/>
                </a:solidFill>
              </a:rPr>
              <a:t>Required Education</a:t>
            </a:r>
          </a:p>
          <a:p>
            <a:pPr marL="914400" lvl="1" indent="-228600" rtl="0">
              <a:spcBef>
                <a:spcPts val="0"/>
              </a:spcBef>
              <a:buClr>
                <a:srgbClr val="6CB255"/>
              </a:buClr>
            </a:pPr>
            <a:r>
              <a:rPr lang="en-US">
                <a:solidFill>
                  <a:schemeClr val="dk1"/>
                </a:solidFill>
              </a:rPr>
              <a:t>Government Policies</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Technology and Wage Inequality</a:t>
            </a:r>
          </a:p>
        </p:txBody>
      </p:sp>
      <p:sp>
        <p:nvSpPr>
          <p:cNvPr id="106" name="Shape 106"/>
          <p:cNvSpPr>
            <a:spLocks noGrp="1"/>
          </p:cNvSpPr>
          <p:nvPr>
            <p:ph type="pic" idx="2"/>
          </p:nvPr>
        </p:nvSpPr>
        <p:spPr>
          <a:xfrm>
            <a:off x="457199" y="1655786"/>
            <a:ext cx="8062800" cy="3500100"/>
          </a:xfrm>
          <a:prstGeom prst="rect">
            <a:avLst/>
          </a:prstGeom>
        </p:spPr>
        <p:txBody>
          <a:bodyPr wrap="square" lIns="91425" tIns="91425" rIns="91425" bIns="91425" anchor="t" anchorCtr="0">
            <a:noAutofit/>
          </a:bodyPr>
          <a:lstStyle/>
          <a:p>
            <a:pPr lvl="0">
              <a:spcBef>
                <a:spcPts val="0"/>
              </a:spcBef>
              <a:buNone/>
            </a:pPr>
            <a:r>
              <a:rPr lang="en-US" b="1"/>
              <a:t>Discussion Question</a:t>
            </a:r>
            <a:r>
              <a:rPr lang="en-US"/>
              <a:t>: How will new technologies affect the wages of high-skill and low-skill workers?</a:t>
            </a:r>
          </a:p>
          <a:p>
            <a:pPr lvl="0">
              <a:spcBef>
                <a:spcPts val="0"/>
              </a:spcBef>
              <a:buNone/>
            </a:pPr>
            <a:endParaRPr/>
          </a:p>
          <a:p>
            <a:pPr lvl="0">
              <a:spcBef>
                <a:spcPts val="0"/>
              </a:spcBef>
              <a:buNone/>
            </a:pPr>
            <a:r>
              <a:rPr lang="en-US" b="1"/>
              <a:t>Hint</a:t>
            </a:r>
            <a:r>
              <a:rPr lang="en-US"/>
              <a:t> - use the four-step process of analyzing how shifts in supply or demand affect a market.</a:t>
            </a:r>
          </a:p>
          <a:p>
            <a:pPr lvl="0">
              <a:spcBef>
                <a:spcPts val="0"/>
              </a:spcBef>
              <a:buNone/>
            </a:pPr>
            <a:endParaRPr/>
          </a:p>
          <a:p>
            <a:pPr lvl="0">
              <a:spcBef>
                <a:spcPts val="0"/>
              </a:spcBef>
              <a:buNone/>
            </a:pPr>
            <a:endParaRP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457200" y="241325"/>
            <a:ext cx="8062800" cy="8337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Technology and Wages: Applying Demand and Supply</a:t>
            </a:r>
          </a:p>
        </p:txBody>
      </p:sp>
      <p:sp>
        <p:nvSpPr>
          <p:cNvPr id="113" name="Shape 113"/>
          <p:cNvSpPr txBox="1">
            <a:spLocks noGrp="1"/>
          </p:cNvSpPr>
          <p:nvPr>
            <p:ph type="body" idx="1"/>
          </p:nvPr>
        </p:nvSpPr>
        <p:spPr>
          <a:xfrm>
            <a:off x="457200" y="4462975"/>
            <a:ext cx="8062800" cy="2075100"/>
          </a:xfrm>
          <a:prstGeom prst="rect">
            <a:avLst/>
          </a:prstGeom>
          <a:noFill/>
          <a:ln>
            <a:noFill/>
          </a:ln>
        </p:spPr>
        <p:txBody>
          <a:bodyPr wrap="square" lIns="91425" tIns="45700" rIns="91425" bIns="45700" anchor="t" anchorCtr="0">
            <a:noAutofit/>
          </a:bodyPr>
          <a:lstStyle/>
          <a:p>
            <a:pPr marL="342900" marR="0" lvl="0" indent="-368300" algn="l" rtl="0">
              <a:lnSpc>
                <a:spcPct val="90000"/>
              </a:lnSpc>
              <a:spcBef>
                <a:spcPts val="0"/>
              </a:spcBef>
              <a:spcAft>
                <a:spcPts val="0"/>
              </a:spcAft>
              <a:buClr>
                <a:schemeClr val="accent1"/>
              </a:buClr>
              <a:buSzPct val="100000"/>
              <a:buFont typeface="Arial"/>
              <a:buAutoNum type="alphaLcParenBoth"/>
            </a:pPr>
            <a:r>
              <a:rPr lang="en-US" b="0" i="0" u="none" strike="noStrike" cap="none" dirty="0">
                <a:solidFill>
                  <a:srgbClr val="000000"/>
                </a:solidFill>
                <a:latin typeface="Arial"/>
                <a:ea typeface="Arial"/>
                <a:cs typeface="Arial"/>
                <a:sym typeface="Arial"/>
              </a:rPr>
              <a:t>The demand for low-skill labor shifts to the left when technology can do the job previously done by these workers. </a:t>
            </a:r>
            <a:endParaRPr dirty="0"/>
          </a:p>
          <a:p>
            <a:pPr marL="342900" marR="0" lvl="0" indent="-368300" algn="l" rtl="0">
              <a:lnSpc>
                <a:spcPct val="90000"/>
              </a:lnSpc>
              <a:spcBef>
                <a:spcPts val="920"/>
              </a:spcBef>
              <a:spcAft>
                <a:spcPts val="0"/>
              </a:spcAft>
              <a:buClr>
                <a:schemeClr val="accent1"/>
              </a:buClr>
              <a:buSzPct val="100000"/>
              <a:buFont typeface="Arial"/>
              <a:buAutoNum type="alphaLcParenBoth"/>
            </a:pPr>
            <a:r>
              <a:rPr lang="en-US" b="0" i="0" u="none" strike="noStrike" cap="none" dirty="0">
                <a:solidFill>
                  <a:srgbClr val="000000"/>
                </a:solidFill>
                <a:latin typeface="Arial"/>
                <a:ea typeface="Arial"/>
                <a:cs typeface="Arial"/>
                <a:sym typeface="Arial"/>
              </a:rPr>
              <a:t>New technologies can also increase the demand for high-skill labor in fields such as information technology and network administration.</a:t>
            </a:r>
          </a:p>
        </p:txBody>
      </p:sp>
      <p:pic>
        <p:nvPicPr>
          <p:cNvPr id="114" name="Shape 114" descr="The two graphs show how new technology influences supply and demand. The graph on the left represents low-skill labor, and the graph on the right represents high-skill labor."/>
          <p:cNvPicPr preferRelativeResize="0">
            <a:picLocks noGrp="1"/>
          </p:cNvPicPr>
          <p:nvPr>
            <p:ph type="pic" idx="2"/>
          </p:nvPr>
        </p:nvPicPr>
        <p:blipFill rotWithShape="1">
          <a:blip r:embed="rId3">
            <a:alphaModFix/>
          </a:blip>
          <a:srcRect/>
          <a:stretch/>
        </p:blipFill>
        <p:spPr>
          <a:xfrm>
            <a:off x="1109874" y="1390956"/>
            <a:ext cx="6757562" cy="2962931"/>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theme/theme1.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2822</Words>
  <Application>Microsoft Macintosh PowerPoint</Application>
  <PresentationFormat>On-screen Show (4:3)</PresentationFormat>
  <Paragraphs>160</Paragraphs>
  <Slides>24</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Arial Black</vt:lpstr>
      <vt:lpstr>Calibri</vt:lpstr>
      <vt:lpstr>Essential</vt:lpstr>
      <vt:lpstr>PowerPoint Presentation</vt:lpstr>
      <vt:lpstr>CH.4 OUTLINE</vt:lpstr>
      <vt:lpstr>Other Types of Markets</vt:lpstr>
      <vt:lpstr>4.1 Demand and Supply at Work in Labor Markets</vt:lpstr>
      <vt:lpstr>Labor Market Example: Demand and  Supply for Nurses</vt:lpstr>
      <vt:lpstr>Shifts in Labor Demand</vt:lpstr>
      <vt:lpstr>Shifts in Labor Supply</vt:lpstr>
      <vt:lpstr>Technology and Wage Inequality</vt:lpstr>
      <vt:lpstr>Technology and Wages: Applying Demand and Supply</vt:lpstr>
      <vt:lpstr>Price Floors in the Labor Market</vt:lpstr>
      <vt:lpstr>A Living Wage: Example of a Price Floor</vt:lpstr>
      <vt:lpstr>4.2 Demand and Supply in Financial  Markets</vt:lpstr>
      <vt:lpstr>Demand and Supply for Borrowing Money with Credit Cards</vt:lpstr>
      <vt:lpstr>Demand and Supply for Borrowing Money with Credit Cards, Continued</vt:lpstr>
      <vt:lpstr>Credit Card Interest Rates: Another Price Ceiling Example</vt:lpstr>
      <vt:lpstr>Financial Decisions Across Time</vt:lpstr>
      <vt:lpstr>The Effect of Growing U.S. Debt</vt:lpstr>
      <vt:lpstr>The Effect of Growing U.S. Debt, Continued</vt:lpstr>
      <vt:lpstr>4.3 The Market System as an Efficient Mechanism for Information</vt:lpstr>
      <vt:lpstr>Effects of price controls on the equilibrium of prices and quantities</vt:lpstr>
      <vt:lpstr>A Generic Demand and Supply Curve</vt:lpstr>
      <vt:lpstr>Demand for Nurses as Baby Boomers  Come of Age</vt:lpstr>
      <vt:lpstr>Impact of Decreasing Supply of Nurses Between 2014 and 2024</vt:lpstr>
      <vt:lpstr>Attribution</vt:lpstr>
    </vt:vector>
  </TitlesOfParts>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Helen Graves</cp:lastModifiedBy>
  <cp:revision>8</cp:revision>
  <dcterms:modified xsi:type="dcterms:W3CDTF">2018-02-07T21:45:36Z</dcterms:modified>
</cp:coreProperties>
</file>