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embeddedFontLst>
    <p:embeddedFont>
      <p:font typeface="Arial Black" panose="020B0A04020102020204" pitchFamily="34" charset="0"/>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710985050"/>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9" name="Shape 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 name="Shape 4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53" name="Shape 5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57" name="Shape 25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p:nvPr/>
        </p:nvSpPr>
        <p:spPr>
          <a:xfrm>
            <a:off x="0" y="789677"/>
            <a:ext cx="9144000" cy="709154"/>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rgbClr val="6CB255"/>
              </a:buClr>
              <a:buSzPct val="25000"/>
              <a:buFont typeface="Arial Black"/>
              <a:buNone/>
            </a:pPr>
            <a:r>
              <a:rPr lang="en-US" sz="3500" b="0" i="0" u="none" strike="noStrike" cap="none">
                <a:solidFill>
                  <a:srgbClr val="6CB255"/>
                </a:solidFill>
                <a:latin typeface="Arial Black"/>
                <a:ea typeface="Arial Black"/>
                <a:cs typeface="Arial Black"/>
                <a:sym typeface="Arial Black"/>
              </a:rPr>
              <a:t>COLLEGE PHYSICS</a:t>
            </a:r>
          </a:p>
          <a:p>
            <a:pPr marL="0" marR="0" lvl="0" indent="0" algn="ctr" rtl="0">
              <a:spcBef>
                <a:spcPts val="0"/>
              </a:spcBef>
              <a:spcAft>
                <a:spcPts val="0"/>
              </a:spcAft>
              <a:buClr>
                <a:srgbClr val="6CB255"/>
              </a:buClr>
              <a:buFont typeface="Arial Black"/>
              <a:buNone/>
            </a:pPr>
            <a:endParaRPr sz="1800" b="0" i="0" u="none" strike="noStrike" cap="none">
              <a:solidFill>
                <a:srgbClr val="EAF1DD"/>
              </a:solidFill>
              <a:latin typeface="Arial"/>
              <a:ea typeface="Arial"/>
              <a:cs typeface="Arial"/>
              <a:sym typeface="Arial"/>
            </a:endParaRPr>
          </a:p>
          <a:p>
            <a:pPr marL="0" marR="0" lvl="0" indent="0" algn="ctr" rtl="0">
              <a:spcBef>
                <a:spcPts val="0"/>
              </a:spcBef>
              <a:spcAft>
                <a:spcPts val="0"/>
              </a:spcAft>
              <a:buClr>
                <a:srgbClr val="212F62"/>
              </a:buClr>
              <a:buSzPct val="25000"/>
              <a:buFont typeface="Arial"/>
              <a:buNone/>
            </a:pPr>
            <a:r>
              <a:rPr lang="en-US" sz="2000" b="1" i="0" u="none" strike="noStrike" cap="none">
                <a:solidFill>
                  <a:srgbClr val="212F62"/>
                </a:solidFill>
                <a:latin typeface="Arial"/>
                <a:ea typeface="Arial"/>
                <a:cs typeface="Arial"/>
                <a:sym typeface="Arial"/>
              </a:rPr>
              <a:t>Chapter # Chapter Title</a:t>
            </a:r>
          </a:p>
          <a:p>
            <a:pPr marL="0" marR="0" lvl="0" indent="0" algn="ctr" rtl="0">
              <a:spcBef>
                <a:spcPts val="0"/>
              </a:spcBef>
              <a:buClr>
                <a:schemeClr val="dk1"/>
              </a:buClr>
              <a:buSzPct val="25000"/>
              <a:buFont typeface="Arial"/>
              <a:buNone/>
            </a:pPr>
            <a:r>
              <a:rPr lang="en-US" sz="1600" b="0" i="0" u="none" strike="noStrike" cap="none">
                <a:solidFill>
                  <a:schemeClr val="dk1"/>
                </a:solidFill>
                <a:latin typeface="Arial"/>
                <a:ea typeface="Arial"/>
                <a:cs typeface="Arial"/>
                <a:sym typeface="Arial"/>
              </a:rPr>
              <a:t>PowerPoint Image Slideshow</a:t>
            </a:r>
          </a:p>
        </p:txBody>
      </p:sp>
      <p:pic>
        <p:nvPicPr>
          <p:cNvPr id="15" name="Shape 15" descr="medium_covers_Page_2.png"/>
          <p:cNvPicPr preferRelativeResize="0"/>
          <p:nvPr/>
        </p:nvPicPr>
        <p:blipFill rotWithShape="1">
          <a:blip r:embed="rId2">
            <a:alphaModFix/>
          </a:blip>
          <a:srcRect/>
          <a:stretch/>
        </p:blipFill>
        <p:spPr>
          <a:xfrm>
            <a:off x="3562758" y="2517424"/>
            <a:ext cx="2010682" cy="2603836"/>
          </a:xfrm>
          <a:prstGeom prst="rect">
            <a:avLst/>
          </a:prstGeom>
          <a:noFill/>
          <a:ln>
            <a:noFill/>
          </a:ln>
          <a:effectLst>
            <a:reflection stA="52000" endA="300" endPos="35000" sy="-100000" algn="bl" rotWithShape="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Shape 16"/>
        <p:cNvGrpSpPr/>
        <p:nvPr/>
      </p:nvGrpSpPr>
      <p:grpSpPr>
        <a:xfrm>
          <a:off x="0" y="0"/>
          <a:ext cx="0" cy="0"/>
          <a:chOff x="0" y="0"/>
          <a:chExt cx="0" cy="0"/>
        </a:xfrm>
      </p:grpSpPr>
      <p:sp>
        <p:nvSpPr>
          <p:cNvPr id="17" name="Shape 17"/>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sldNum" idx="12"/>
          </p:nvPr>
        </p:nvSpPr>
        <p:spPr>
          <a:xfrm rot="-5400000">
            <a:off x="8044814" y="683895"/>
            <a:ext cx="1315721"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400" b="1" i="0" u="none" strike="noStrike" cap="none">
                <a:solidFill>
                  <a:srgbClr val="FFFFFF"/>
                </a:solidFill>
                <a:latin typeface="Arial"/>
                <a:ea typeface="Arial"/>
                <a:cs typeface="Arial"/>
                <a:sym typeface="Arial"/>
              </a:rPr>
              <a:t>‹#›</a:t>
            </a:fld>
            <a:endParaRPr lang="en-US" sz="2400" b="1" i="0" u="none" strike="noStrike" cap="none">
              <a:solidFill>
                <a:srgbClr val="FFFFFF"/>
              </a:solidFill>
              <a:latin typeface="Arial"/>
              <a:ea typeface="Arial"/>
              <a:cs typeface="Arial"/>
              <a:sym typeface="Arial"/>
            </a:endParaRPr>
          </a:p>
        </p:txBody>
      </p:sp>
      <p:sp>
        <p:nvSpPr>
          <p:cNvPr id="20" name="Shape 20"/>
          <p:cNvSpPr txBox="1">
            <a:spLocks noGrp="1"/>
          </p:cNvSpPr>
          <p:nvPr>
            <p:ph type="title"/>
          </p:nvPr>
        </p:nvSpPr>
        <p:spPr>
          <a:xfrm>
            <a:off x="457200" y="241326"/>
            <a:ext cx="8062912" cy="659535"/>
          </a:xfrm>
          <a:prstGeom prst="rect">
            <a:avLst/>
          </a:prstGeom>
          <a:noFill/>
          <a:ln>
            <a:noFill/>
          </a:ln>
        </p:spPr>
        <p:txBody>
          <a:bodyPr wrap="square" lIns="91425" tIns="91425" rIns="91425" bIns="91425" anchor="b" anchorCtr="0"/>
          <a:lstStyle>
            <a:lvl1pPr marL="0" marR="0" lvl="0" indent="0" algn="l" rtl="0">
              <a:spcBef>
                <a:spcPts val="0"/>
              </a:spcBef>
              <a:buClr>
                <a:srgbClr val="6CB255"/>
              </a:buClr>
              <a:buFont typeface="Arial Black"/>
              <a:buNone/>
              <a:defRPr sz="2400" b="0" i="0" u="none" strike="noStrike" cap="none">
                <a:solidFill>
                  <a:srgbClr val="6CB255"/>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a:spLocks noGrp="1"/>
          </p:cNvSpPr>
          <p:nvPr>
            <p:ph type="pic" idx="2"/>
          </p:nvPr>
        </p:nvSpPr>
        <p:spPr>
          <a:xfrm>
            <a:off x="457199" y="1122386"/>
            <a:ext cx="8062913" cy="3500071"/>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None/>
              <a:defRPr sz="2000" b="0" i="0" u="none" strike="noStrike" cap="none">
                <a:solidFill>
                  <a:schemeClr val="dk1"/>
                </a:solidFill>
                <a:latin typeface="Arial"/>
                <a:ea typeface="Arial"/>
                <a:cs typeface="Arial"/>
                <a:sym typeface="Arial"/>
              </a:defRPr>
            </a:lvl1pPr>
            <a:lvl2pPr marL="457200" marR="0" lvl="1" indent="-63500" algn="l" rtl="0">
              <a:spcBef>
                <a:spcPts val="400"/>
              </a:spcBef>
              <a:buClr>
                <a:srgbClr val="6CB255"/>
              </a:buClr>
              <a:buSzPct val="100000"/>
              <a:buFont typeface="Arial"/>
              <a:buChar char="•"/>
              <a:defRPr sz="2000" b="0" i="0" u="none" strike="noStrike" cap="none">
                <a:solidFill>
                  <a:srgbClr val="000000"/>
                </a:solidFill>
                <a:latin typeface="Arial"/>
                <a:ea typeface="Arial"/>
                <a:cs typeface="Arial"/>
                <a:sym typeface="Arial"/>
              </a:defRPr>
            </a:lvl2pPr>
            <a:lvl3pPr marL="1143000" marR="0" lvl="2"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3pPr>
            <a:lvl4pPr marL="1600200" marR="0" lvl="3"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4pPr>
            <a:lvl5pPr marL="2057400" marR="0" lvl="4"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body" idx="1"/>
          </p:nvPr>
        </p:nvSpPr>
        <p:spPr>
          <a:xfrm>
            <a:off x="457200" y="4843982"/>
            <a:ext cx="8062912" cy="1166382"/>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None/>
              <a:defRPr sz="2000" b="0" i="0" u="none" strike="noStrike" cap="none">
                <a:solidFill>
                  <a:srgbClr val="000000"/>
                </a:solidFill>
                <a:latin typeface="Arial"/>
                <a:ea typeface="Arial"/>
                <a:cs typeface="Arial"/>
                <a:sym typeface="Arial"/>
              </a:defRPr>
            </a:lvl1pPr>
            <a:lvl2pPr marL="731520" marR="0" lvl="1" indent="-337819" algn="l" rtl="0">
              <a:spcBef>
                <a:spcPts val="400"/>
              </a:spcBef>
              <a:buClr>
                <a:srgbClr val="6CB255"/>
              </a:buClr>
              <a:buSzPct val="100000"/>
              <a:buFont typeface="Arial Black"/>
              <a:buAutoNum type="alphaLcParenR"/>
              <a:defRPr sz="2000" b="0" i="0" u="none" strike="noStrike" cap="none">
                <a:solidFill>
                  <a:schemeClr val="dk1"/>
                </a:solidFill>
                <a:latin typeface="Arial"/>
                <a:ea typeface="Arial"/>
                <a:cs typeface="Arial"/>
                <a:sym typeface="Arial"/>
              </a:defRPr>
            </a:lvl2pPr>
            <a:lvl3pPr marL="1257300" marR="0" lvl="2"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3pPr>
            <a:lvl4pPr marL="1714500" marR="0" lvl="3"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4pPr>
            <a:lvl5pPr marL="2171700" marR="0" lvl="4"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Two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41326"/>
            <a:ext cx="8062912" cy="659535"/>
          </a:xfrm>
          <a:prstGeom prst="rect">
            <a:avLst/>
          </a:prstGeom>
          <a:noFill/>
          <a:ln>
            <a:noFill/>
          </a:ln>
        </p:spPr>
        <p:txBody>
          <a:bodyPr wrap="square" lIns="91425" tIns="91425" rIns="91425" bIns="91425" anchor="b" anchorCtr="0"/>
          <a:lstStyle>
            <a:lvl1pPr marL="0" marR="0" lvl="0" indent="0" algn="l" rtl="0">
              <a:spcBef>
                <a:spcPts val="0"/>
              </a:spcBef>
              <a:buClr>
                <a:srgbClr val="6CB255"/>
              </a:buClr>
              <a:buFont typeface="Arial Black"/>
              <a:buNone/>
              <a:defRPr sz="2400" b="0" i="0" u="none" strike="noStrike" cap="none">
                <a:solidFill>
                  <a:srgbClr val="6CB255"/>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sldNum" idx="12"/>
          </p:nvPr>
        </p:nvSpPr>
        <p:spPr>
          <a:xfrm rot="-5400000">
            <a:off x="8044814" y="683895"/>
            <a:ext cx="1315721"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400" b="1" i="0" u="none" strike="noStrike" cap="none">
                <a:solidFill>
                  <a:srgbClr val="FFFFFF"/>
                </a:solidFill>
                <a:latin typeface="Arial"/>
                <a:ea typeface="Arial"/>
                <a:cs typeface="Arial"/>
                <a:sym typeface="Arial"/>
              </a:rPr>
              <a:t>‹#›</a:t>
            </a:fld>
            <a:endParaRPr lang="en-US" sz="2400" b="1" i="0" u="none" strike="noStrike" cap="none">
              <a:solidFill>
                <a:srgbClr val="FFFFFF"/>
              </a:solidFill>
              <a:latin typeface="Arial"/>
              <a:ea typeface="Arial"/>
              <a:cs typeface="Arial"/>
              <a:sym typeface="Arial"/>
            </a:endParaRPr>
          </a:p>
        </p:txBody>
      </p:sp>
      <p:sp>
        <p:nvSpPr>
          <p:cNvPr id="28" name="Shape 28"/>
          <p:cNvSpPr>
            <a:spLocks noGrp="1"/>
          </p:cNvSpPr>
          <p:nvPr>
            <p:ph type="pic" idx="2"/>
          </p:nvPr>
        </p:nvSpPr>
        <p:spPr>
          <a:xfrm>
            <a:off x="457199" y="1107618"/>
            <a:ext cx="4031619" cy="4607689"/>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None/>
              <a:defRPr sz="2000" b="0" i="0" u="none" strike="noStrike" cap="none">
                <a:solidFill>
                  <a:schemeClr val="dk1"/>
                </a:solidFill>
                <a:latin typeface="Arial"/>
                <a:ea typeface="Arial"/>
                <a:cs typeface="Arial"/>
                <a:sym typeface="Arial"/>
              </a:defRPr>
            </a:lvl1pPr>
            <a:lvl2pPr marL="457200" marR="0" lvl="1" indent="-63500" algn="l" rtl="0">
              <a:spcBef>
                <a:spcPts val="400"/>
              </a:spcBef>
              <a:buClr>
                <a:srgbClr val="6CB255"/>
              </a:buClr>
              <a:buSzPct val="100000"/>
              <a:buFont typeface="Arial"/>
              <a:buChar char="•"/>
              <a:defRPr sz="2000" b="0" i="0" u="none" strike="noStrike" cap="none">
                <a:solidFill>
                  <a:srgbClr val="000000"/>
                </a:solidFill>
                <a:latin typeface="Arial"/>
                <a:ea typeface="Arial"/>
                <a:cs typeface="Arial"/>
                <a:sym typeface="Arial"/>
              </a:defRPr>
            </a:lvl2pPr>
            <a:lvl3pPr marL="1143000" marR="0" lvl="2"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3pPr>
            <a:lvl4pPr marL="1600200" marR="0" lvl="3"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4pPr>
            <a:lvl5pPr marL="2057400" marR="0" lvl="4"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body" idx="1"/>
          </p:nvPr>
        </p:nvSpPr>
        <p:spPr>
          <a:xfrm>
            <a:off x="4606925" y="1107618"/>
            <a:ext cx="3913188" cy="4607382"/>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None/>
              <a:defRPr sz="2000" b="0" i="0" u="none" strike="noStrike" cap="none">
                <a:solidFill>
                  <a:srgbClr val="212F62"/>
                </a:solidFill>
                <a:latin typeface="Arial"/>
                <a:ea typeface="Arial"/>
                <a:cs typeface="Arial"/>
                <a:sym typeface="Arial"/>
              </a:defRPr>
            </a:lvl1pPr>
            <a:lvl2pPr marL="731520" marR="0" lvl="1" indent="-337819" algn="l" rtl="0">
              <a:spcBef>
                <a:spcPts val="400"/>
              </a:spcBef>
              <a:buClr>
                <a:srgbClr val="6CB255"/>
              </a:buClr>
              <a:buSzPct val="100000"/>
              <a:buFont typeface="Arial Black"/>
              <a:buAutoNum type="alphaLcParenR"/>
              <a:defRPr sz="2000" b="0" i="0" u="none" strike="noStrike" cap="none">
                <a:solidFill>
                  <a:schemeClr val="dk1"/>
                </a:solidFill>
                <a:latin typeface="Arial"/>
                <a:ea typeface="Arial"/>
                <a:cs typeface="Arial"/>
                <a:sym typeface="Arial"/>
              </a:defRPr>
            </a:lvl2pPr>
            <a:lvl3pPr marL="1257300" marR="0" lvl="2"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3pPr>
            <a:lvl4pPr marL="1714500" marR="0" lvl="3"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4pPr>
            <a:lvl5pPr marL="2171700" marR="0" lvl="4" indent="-228600" algn="l" rtl="0">
              <a:spcBef>
                <a:spcPts val="360"/>
              </a:spcBef>
              <a:buClr>
                <a:srgbClr val="6CB255"/>
              </a:buClr>
              <a:buSzPct val="100000"/>
              <a:buFont typeface="Arial Black"/>
              <a:buAutoNum type="alphaLcParenR"/>
              <a:defRPr sz="18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Content with Caption">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3575050" y="1600200"/>
            <a:ext cx="5111750" cy="4480560"/>
          </a:xfrm>
          <a:prstGeom prst="rect">
            <a:avLst/>
          </a:prstGeom>
          <a:noFill/>
          <a:ln>
            <a:noFill/>
          </a:ln>
        </p:spPr>
        <p:txBody>
          <a:bodyPr wrap="square" lIns="91425" tIns="91425" rIns="91425" bIns="91425" anchor="t" anchorCtr="0"/>
          <a:lstStyle>
            <a:lvl1pPr marL="0" marR="0" lvl="0" indent="0" algn="l" rtl="0">
              <a:spcBef>
                <a:spcPts val="640"/>
              </a:spcBef>
              <a:spcAft>
                <a:spcPts val="600"/>
              </a:spcAft>
              <a:buClr>
                <a:srgbClr val="6CB255"/>
              </a:buClr>
              <a:buFont typeface="Arial"/>
              <a:buNone/>
              <a:defRPr sz="3200" b="0" i="0" u="none" strike="noStrike" cap="none">
                <a:solidFill>
                  <a:schemeClr val="dk1"/>
                </a:solidFill>
                <a:latin typeface="Arial"/>
                <a:ea typeface="Arial"/>
                <a:cs typeface="Arial"/>
                <a:sym typeface="Arial"/>
              </a:defRPr>
            </a:lvl1pPr>
            <a:lvl2pPr marL="788670" marR="0" lvl="1" indent="-344169" algn="l" rtl="0">
              <a:spcBef>
                <a:spcPts val="560"/>
              </a:spcBef>
              <a:buClr>
                <a:srgbClr val="6CB255"/>
              </a:buClr>
              <a:buSzPct val="100000"/>
              <a:buFont typeface="Arial Black"/>
              <a:buAutoNum type="alphaLcParenR"/>
              <a:defRPr sz="2800" b="0" i="0" u="none" strike="noStrike" cap="none">
                <a:solidFill>
                  <a:srgbClr val="000000"/>
                </a:solidFill>
                <a:latin typeface="Arial"/>
                <a:ea typeface="Arial"/>
                <a:cs typeface="Arial"/>
                <a:sym typeface="Arial"/>
              </a:defRPr>
            </a:lvl2pPr>
            <a:lvl3pPr marL="1371600" marR="0" lvl="2" indent="-304800" algn="l" rtl="0">
              <a:spcBef>
                <a:spcPts val="480"/>
              </a:spcBef>
              <a:buClr>
                <a:srgbClr val="6CB255"/>
              </a:buClr>
              <a:buSzPct val="100000"/>
              <a:buFont typeface="Arial Black"/>
              <a:buAutoNum type="alphaLcParenR"/>
              <a:defRPr sz="2400" b="0" i="0" u="none" strike="noStrike" cap="none">
                <a:solidFill>
                  <a:srgbClr val="000000"/>
                </a:solidFill>
                <a:latin typeface="Arial"/>
                <a:ea typeface="Arial"/>
                <a:cs typeface="Arial"/>
                <a:sym typeface="Arial"/>
              </a:defRPr>
            </a:lvl3pPr>
            <a:lvl4pPr marL="1828800" marR="0" lvl="3" indent="-330200" algn="l" rtl="0">
              <a:spcBef>
                <a:spcPts val="400"/>
              </a:spcBef>
              <a:buClr>
                <a:srgbClr val="6CB255"/>
              </a:buClr>
              <a:buSzPct val="100000"/>
              <a:buFont typeface="Arial Black"/>
              <a:buAutoNum type="alphaLcParenR"/>
              <a:defRPr sz="2000" b="0" i="0" u="none" strike="noStrike" cap="none">
                <a:solidFill>
                  <a:srgbClr val="000000"/>
                </a:solidFill>
                <a:latin typeface="Arial"/>
                <a:ea typeface="Arial"/>
                <a:cs typeface="Arial"/>
                <a:sym typeface="Arial"/>
              </a:defRPr>
            </a:lvl4pPr>
            <a:lvl5pPr marL="2286000" marR="0" lvl="4" indent="-330200" algn="l" rtl="0">
              <a:spcBef>
                <a:spcPts val="400"/>
              </a:spcBef>
              <a:buClr>
                <a:srgbClr val="6CB255"/>
              </a:buClr>
              <a:buSzPct val="100000"/>
              <a:buFont typeface="Arial Black"/>
              <a:buAutoNum type="alphaLcParenR"/>
              <a:defRPr sz="2000" b="0" i="0" u="none" strike="noStrike" cap="none">
                <a:solidFill>
                  <a:srgbClr val="000000"/>
                </a:solidFill>
                <a:latin typeface="Arial"/>
                <a:ea typeface="Arial"/>
                <a:cs typeface="Arial"/>
                <a:sym typeface="Arial"/>
              </a:defRPr>
            </a:lvl5pPr>
            <a:lvl6pPr marL="2514600" marR="0" lvl="5" indent="-101600" algn="l" rtl="0">
              <a:spcBef>
                <a:spcPts val="400"/>
              </a:spcBef>
              <a:buClr>
                <a:schemeClr val="dk2"/>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2"/>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2"/>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2"/>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2"/>
          </p:nvPr>
        </p:nvSpPr>
        <p:spPr>
          <a:xfrm>
            <a:off x="457200" y="1600200"/>
            <a:ext cx="3008313" cy="4480560"/>
          </a:xfrm>
          <a:prstGeom prst="rect">
            <a:avLst/>
          </a:prstGeom>
          <a:noFill/>
          <a:ln>
            <a:noFill/>
          </a:ln>
        </p:spPr>
        <p:txBody>
          <a:bodyPr wrap="square" lIns="91425" tIns="91425" rIns="91425" bIns="91425" anchor="t" anchorCtr="0"/>
          <a:lstStyle>
            <a:lvl1pPr marL="0" marR="0" lvl="0" indent="0" algn="l" rtl="0">
              <a:spcBef>
                <a:spcPts val="320"/>
              </a:spcBef>
              <a:spcAft>
                <a:spcPts val="600"/>
              </a:spcAft>
              <a:buClr>
                <a:srgbClr val="6CB255"/>
              </a:buClr>
              <a:buFont typeface="Arial"/>
              <a:buNone/>
              <a:defRPr sz="1600" b="0" i="0" u="none" strike="noStrike" cap="none">
                <a:solidFill>
                  <a:schemeClr val="dk1"/>
                </a:solidFill>
                <a:latin typeface="Arial"/>
                <a:ea typeface="Arial"/>
                <a:cs typeface="Arial"/>
                <a:sym typeface="Arial"/>
              </a:defRPr>
            </a:lvl1pPr>
            <a:lvl2pPr marL="457200" marR="0" lvl="1" indent="0" algn="l" rtl="0">
              <a:spcBef>
                <a:spcPts val="240"/>
              </a:spcBef>
              <a:buClr>
                <a:srgbClr val="6CB255"/>
              </a:buClr>
              <a:buFont typeface="Arial"/>
              <a:buNone/>
              <a:defRPr sz="1200" b="0" i="0" u="none" strike="noStrike" cap="none">
                <a:solidFill>
                  <a:srgbClr val="000000"/>
                </a:solidFill>
                <a:latin typeface="Arial"/>
                <a:ea typeface="Arial"/>
                <a:cs typeface="Arial"/>
                <a:sym typeface="Arial"/>
              </a:defRPr>
            </a:lvl2pPr>
            <a:lvl3pPr marL="914400" marR="0" lvl="2" indent="0" algn="l" rtl="0">
              <a:spcBef>
                <a:spcPts val="200"/>
              </a:spcBef>
              <a:buClr>
                <a:srgbClr val="6CB255"/>
              </a:buClr>
              <a:buFont typeface="Arial"/>
              <a:buNone/>
              <a:defRPr sz="1000" b="0" i="0" u="none" strike="noStrike" cap="none">
                <a:solidFill>
                  <a:srgbClr val="000000"/>
                </a:solidFill>
                <a:latin typeface="Arial"/>
                <a:ea typeface="Arial"/>
                <a:cs typeface="Arial"/>
                <a:sym typeface="Arial"/>
              </a:defRPr>
            </a:lvl3pPr>
            <a:lvl4pPr marL="1371600" marR="0" lvl="3" indent="0" algn="l" rtl="0">
              <a:spcBef>
                <a:spcPts val="180"/>
              </a:spcBef>
              <a:buClr>
                <a:srgbClr val="6CB255"/>
              </a:buClr>
              <a:buFont typeface="Arial"/>
              <a:buNone/>
              <a:defRPr sz="900" b="0" i="0" u="none" strike="noStrike" cap="none">
                <a:solidFill>
                  <a:srgbClr val="000000"/>
                </a:solidFill>
                <a:latin typeface="Arial"/>
                <a:ea typeface="Arial"/>
                <a:cs typeface="Arial"/>
                <a:sym typeface="Arial"/>
              </a:defRPr>
            </a:lvl4pPr>
            <a:lvl5pPr marL="1828800" marR="0" lvl="4" indent="0" algn="l" rtl="0">
              <a:spcBef>
                <a:spcPts val="180"/>
              </a:spcBef>
              <a:buClr>
                <a:srgbClr val="6CB255"/>
              </a:buClr>
              <a:buFont typeface="Arial"/>
              <a:buNone/>
              <a:defRPr sz="900" b="0" i="0" u="none" strike="noStrike" cap="none">
                <a:solidFill>
                  <a:srgbClr val="000000"/>
                </a:solidFill>
                <a:latin typeface="Arial"/>
                <a:ea typeface="Arial"/>
                <a:cs typeface="Arial"/>
                <a:sym typeface="Arial"/>
              </a:defRPr>
            </a:lvl5pPr>
            <a:lvl6pPr marL="2286000" marR="0" lvl="5" indent="0" algn="l" rtl="0">
              <a:spcBef>
                <a:spcPts val="180"/>
              </a:spcBef>
              <a:buClr>
                <a:schemeClr val="dk2"/>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2"/>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2"/>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2"/>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sldNum" idx="12"/>
          </p:nvPr>
        </p:nvSpPr>
        <p:spPr>
          <a:xfrm rot="-5400000">
            <a:off x="8044814" y="683895"/>
            <a:ext cx="1315721"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400" b="1" i="0" u="none" strike="noStrike" cap="none">
                <a:solidFill>
                  <a:srgbClr val="FFFFFF"/>
                </a:solidFill>
                <a:latin typeface="Arial"/>
                <a:ea typeface="Arial"/>
                <a:cs typeface="Arial"/>
                <a:sym typeface="Arial"/>
              </a:rPr>
              <a:t>‹#›</a:t>
            </a:fld>
            <a:endParaRPr lang="en-US" sz="2400" b="1" i="0" u="none" strike="noStrike" cap="none">
              <a:solidFill>
                <a:srgbClr val="FFFFFF"/>
              </a:solidFill>
              <a:latin typeface="Arial"/>
              <a:ea typeface="Arial"/>
              <a:cs typeface="Arial"/>
              <a:sym typeface="Arial"/>
            </a:endParaRPr>
          </a:p>
        </p:txBody>
      </p:sp>
      <p:sp>
        <p:nvSpPr>
          <p:cNvPr id="36" name="Shape 36"/>
          <p:cNvSpPr txBox="1">
            <a:spLocks noGrp="1"/>
          </p:cNvSpPr>
          <p:nvPr>
            <p:ph type="title"/>
          </p:nvPr>
        </p:nvSpPr>
        <p:spPr>
          <a:xfrm>
            <a:off x="457200" y="241326"/>
            <a:ext cx="8062912" cy="659535"/>
          </a:xfrm>
          <a:prstGeom prst="rect">
            <a:avLst/>
          </a:prstGeom>
          <a:noFill/>
          <a:ln>
            <a:noFill/>
          </a:ln>
        </p:spPr>
        <p:txBody>
          <a:bodyPr wrap="square" lIns="91425" tIns="91425" rIns="91425" bIns="91425" anchor="b" anchorCtr="0"/>
          <a:lstStyle>
            <a:lvl1pPr marL="0" marR="0" lvl="0" indent="0" algn="l" rtl="0">
              <a:spcBef>
                <a:spcPts val="0"/>
              </a:spcBef>
              <a:buClr>
                <a:srgbClr val="6CB255"/>
              </a:buClr>
              <a:buFont typeface="Arial Black"/>
              <a:buNone/>
              <a:defRPr sz="2400" b="0" i="0" u="none" strike="noStrike" cap="none">
                <a:solidFill>
                  <a:srgbClr val="6CB255"/>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152718"/>
            <a:ext cx="5791200" cy="1371600"/>
          </a:xfrm>
          <a:prstGeom prst="rect">
            <a:avLst/>
          </a:prstGeom>
          <a:noFill/>
          <a:ln>
            <a:noFill/>
          </a:ln>
        </p:spPr>
        <p:txBody>
          <a:bodyPr wrap="square" lIns="91425" tIns="91425" rIns="91425" bIns="91425" anchor="b" anchorCtr="0"/>
          <a:lstStyle>
            <a:lvl1pPr marL="0" marR="0" lvl="0" indent="0" algn="l" rtl="0">
              <a:spcBef>
                <a:spcPts val="0"/>
              </a:spcBef>
              <a:buClr>
                <a:srgbClr val="6CB255"/>
              </a:buClr>
              <a:buFont typeface="Arial Black"/>
              <a:buNone/>
              <a:defRPr sz="2400" b="0" i="0" u="none" strike="noStrike" cap="none">
                <a:solidFill>
                  <a:srgbClr val="6CB255"/>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752600"/>
            <a:ext cx="7620000" cy="4373563"/>
          </a:xfrm>
          <a:prstGeom prst="rect">
            <a:avLst/>
          </a:prstGeom>
          <a:noFill/>
          <a:ln>
            <a:noFill/>
          </a:ln>
        </p:spPr>
        <p:txBody>
          <a:bodyPr wrap="square" lIns="91425" tIns="91425" rIns="91425" bIns="91425" anchor="t" anchorCtr="0"/>
          <a:lstStyle>
            <a:lvl1pPr marL="0" marR="0" lvl="0" indent="0" algn="l" rtl="0">
              <a:spcBef>
                <a:spcPts val="400"/>
              </a:spcBef>
              <a:spcAft>
                <a:spcPts val="600"/>
              </a:spcAft>
              <a:buClr>
                <a:srgbClr val="6CB255"/>
              </a:buClr>
              <a:buFont typeface="Arial"/>
              <a:buChar char="●"/>
              <a:defRPr sz="2000" b="0" i="0" u="none" strike="noStrike" cap="none">
                <a:solidFill>
                  <a:schemeClr val="dk1"/>
                </a:solidFill>
                <a:latin typeface="Arial"/>
                <a:ea typeface="Arial"/>
                <a:cs typeface="Arial"/>
                <a:sym typeface="Arial"/>
              </a:defRPr>
            </a:lvl1pPr>
            <a:lvl2pPr marL="457200" marR="0" lvl="1" indent="-63500" algn="l" rtl="0">
              <a:spcBef>
                <a:spcPts val="400"/>
              </a:spcBef>
              <a:buClr>
                <a:srgbClr val="6CB255"/>
              </a:buClr>
              <a:buSzPct val="100000"/>
              <a:buFont typeface="Arial"/>
              <a:buChar char="•"/>
              <a:defRPr sz="2000" b="0" i="0" u="none" strike="noStrike" cap="none">
                <a:solidFill>
                  <a:srgbClr val="000000"/>
                </a:solidFill>
                <a:latin typeface="Arial"/>
                <a:ea typeface="Arial"/>
                <a:cs typeface="Arial"/>
                <a:sym typeface="Arial"/>
              </a:defRPr>
            </a:lvl2pPr>
            <a:lvl3pPr marL="1143000" marR="0" lvl="2"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3pPr>
            <a:lvl4pPr marL="1600200" marR="0" lvl="3"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4pPr>
            <a:lvl5pPr marL="2057400" marR="0" lvl="4" indent="-114300" algn="l" rtl="0">
              <a:spcBef>
                <a:spcPts val="360"/>
              </a:spcBef>
              <a:buClr>
                <a:srgbClr val="6CB255"/>
              </a:buClr>
              <a:buSzPct val="100000"/>
              <a:buFont typeface="Arial"/>
              <a:buChar char="•"/>
              <a:defRPr sz="1800" b="0" i="0" u="none" strike="noStrike" cap="none">
                <a:solidFill>
                  <a:srgbClr val="000000"/>
                </a:solidFill>
                <a:latin typeface="Arial"/>
                <a:ea typeface="Arial"/>
                <a:cs typeface="Arial"/>
                <a:sym typeface="Arial"/>
              </a:defRPr>
            </a:lvl5pPr>
            <a:lvl6pPr marL="2514600" marR="0" lvl="5"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2"/>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dt" idx="10"/>
          </p:nvPr>
        </p:nvSpPr>
        <p:spPr>
          <a:xfrm>
            <a:off x="457200" y="6172201"/>
            <a:ext cx="3429000" cy="304800"/>
          </a:xfrm>
          <a:prstGeom prst="rect">
            <a:avLst/>
          </a:prstGeom>
          <a:noFill/>
          <a:ln>
            <a:noFill/>
          </a:ln>
        </p:spPr>
        <p:txBody>
          <a:bodyPr wrap="square" lIns="91425" tIns="91425" rIns="91425" bIns="91425" anchor="b"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 name="Shape 9"/>
          <p:cNvSpPr txBox="1">
            <a:spLocks noGrp="1"/>
          </p:cNvSpPr>
          <p:nvPr>
            <p:ph type="ftr" idx="11"/>
          </p:nvPr>
        </p:nvSpPr>
        <p:spPr>
          <a:xfrm>
            <a:off x="457200" y="6492875"/>
            <a:ext cx="3429000" cy="283845"/>
          </a:xfrm>
          <a:prstGeom prst="rect">
            <a:avLst/>
          </a:prstGeom>
          <a:noFill/>
          <a:ln>
            <a:noFill/>
          </a:ln>
        </p:spPr>
        <p:txBody>
          <a:bodyPr wrap="square" lIns="91425" tIns="91425" rIns="91425" bIns="91425" anchor="t"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0" name="Shape 10"/>
          <p:cNvSpPr txBox="1">
            <a:spLocks noGrp="1"/>
          </p:cNvSpPr>
          <p:nvPr>
            <p:ph type="sldNum" idx="12"/>
          </p:nvPr>
        </p:nvSpPr>
        <p:spPr>
          <a:xfrm rot="-5400000">
            <a:off x="8044814" y="683895"/>
            <a:ext cx="1315721"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400" b="1" i="0" u="none" strike="noStrike" cap="none">
                <a:solidFill>
                  <a:srgbClr val="FFFFFF"/>
                </a:solidFill>
                <a:latin typeface="Arial"/>
                <a:ea typeface="Arial"/>
                <a:cs typeface="Arial"/>
                <a:sym typeface="Arial"/>
              </a:rPr>
              <a:t>‹#›</a:t>
            </a:fld>
            <a:endParaRPr lang="en-US" sz="2400" b="1"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jpg"/><Relationship Id="rId5" Type="http://schemas.openxmlformats.org/officeDocument/2006/relationships/image" Target="../media/image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jpg"/><Relationship Id="rId5" Type="http://schemas.openxmlformats.org/officeDocument/2006/relationships/image" Target="../media/image7.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jpg"/><Relationship Id="rId5" Type="http://schemas.openxmlformats.org/officeDocument/2006/relationships/image" Target="../media/image8.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jpg"/><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jpg"/><Relationship Id="rId5" Type="http://schemas.openxmlformats.org/officeDocument/2006/relationships/image" Target="../media/image1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jpg"/><Relationship Id="rId5" Type="http://schemas.openxmlformats.org/officeDocument/2006/relationships/image" Target="../media/image11.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jpg"/><Relationship Id="rId5" Type="http://schemas.openxmlformats.org/officeDocument/2006/relationships/image" Target="../media/image12.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jpg"/><Relationship Id="rId5" Type="http://schemas.openxmlformats.org/officeDocument/2006/relationships/image" Target="../media/image13.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0"/>
        <p:cNvGrpSpPr/>
        <p:nvPr/>
      </p:nvGrpSpPr>
      <p:grpSpPr>
        <a:xfrm>
          <a:off x="0" y="0"/>
          <a:ext cx="0" cy="0"/>
          <a:chOff x="0" y="0"/>
          <a:chExt cx="0" cy="0"/>
        </a:xfrm>
      </p:grpSpPr>
      <p:sp>
        <p:nvSpPr>
          <p:cNvPr id="41" name="Shape 41"/>
          <p:cNvSpPr txBox="1"/>
          <p:nvPr/>
        </p:nvSpPr>
        <p:spPr>
          <a:xfrm>
            <a:off x="0" y="789677"/>
            <a:ext cx="9144000" cy="709154"/>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rgbClr val="6CB255"/>
              </a:buClr>
              <a:buSzPct val="25000"/>
              <a:buFont typeface="Arial Black"/>
              <a:buNone/>
            </a:pPr>
            <a:r>
              <a:rPr lang="en-US" sz="3600" b="0" i="0" u="none" strike="noStrike" cap="none" dirty="0">
                <a:solidFill>
                  <a:srgbClr val="6CB255"/>
                </a:solidFill>
                <a:latin typeface="Arial Black"/>
                <a:ea typeface="Arial Black"/>
                <a:cs typeface="Arial Black"/>
                <a:sym typeface="Arial Black"/>
              </a:rPr>
              <a:t>PRINCIPLES OF </a:t>
            </a:r>
          </a:p>
          <a:p>
            <a:pPr marL="0" marR="0" lvl="0" indent="0" algn="ctr" rtl="0">
              <a:spcBef>
                <a:spcPts val="0"/>
              </a:spcBef>
              <a:spcAft>
                <a:spcPts val="0"/>
              </a:spcAft>
              <a:buClr>
                <a:srgbClr val="6CB255"/>
              </a:buClr>
              <a:buSzPct val="25000"/>
              <a:buFont typeface="Arial Black"/>
              <a:buNone/>
            </a:pPr>
            <a:r>
              <a:rPr lang="en-US" sz="3600" b="0" i="0" u="none" strike="noStrike" cap="none" dirty="0">
                <a:solidFill>
                  <a:srgbClr val="6CB255"/>
                </a:solidFill>
                <a:latin typeface="Arial Black"/>
                <a:ea typeface="Arial Black"/>
                <a:cs typeface="Arial Black"/>
                <a:sym typeface="Arial Black"/>
              </a:rPr>
              <a:t>MICROECONOMICS 2e</a:t>
            </a:r>
          </a:p>
          <a:p>
            <a:pPr marL="0" marR="0" lvl="0" indent="0" algn="ctr" rtl="0">
              <a:spcBef>
                <a:spcPts val="0"/>
              </a:spcBef>
              <a:spcAft>
                <a:spcPts val="0"/>
              </a:spcAft>
              <a:buClr>
                <a:srgbClr val="6CB255"/>
              </a:buClr>
              <a:buFont typeface="Arial Black"/>
              <a:buNone/>
            </a:pPr>
            <a:endParaRPr sz="1800" b="0" i="0" u="none" strike="noStrike" cap="none" dirty="0">
              <a:solidFill>
                <a:srgbClr val="EAF1DD"/>
              </a:solidFill>
              <a:latin typeface="Arial"/>
              <a:ea typeface="Arial"/>
              <a:cs typeface="Arial"/>
              <a:sym typeface="Arial"/>
            </a:endParaRPr>
          </a:p>
          <a:p>
            <a:pPr marL="0" marR="0" lvl="0" indent="0" algn="ctr" rtl="0">
              <a:spcBef>
                <a:spcPts val="0"/>
              </a:spcBef>
              <a:spcAft>
                <a:spcPts val="0"/>
              </a:spcAft>
              <a:buClr>
                <a:srgbClr val="212F62"/>
              </a:buClr>
              <a:buSzPct val="25000"/>
              <a:buFont typeface="Arial"/>
              <a:buNone/>
            </a:pPr>
            <a:r>
              <a:rPr lang="en-US" sz="2000" b="1" i="0" u="none" strike="noStrike" cap="none" dirty="0">
                <a:solidFill>
                  <a:srgbClr val="212F62"/>
                </a:solidFill>
                <a:latin typeface="Arial"/>
                <a:ea typeface="Arial"/>
                <a:cs typeface="Arial"/>
                <a:sym typeface="Arial"/>
              </a:rPr>
              <a:t>Chapter 7 </a:t>
            </a:r>
            <a:r>
              <a:rPr lang="en-US" sz="2000" b="1" dirty="0">
                <a:solidFill>
                  <a:srgbClr val="212F62"/>
                </a:solidFill>
              </a:rPr>
              <a:t>Production, Costs, and Industry Structure</a:t>
            </a:r>
          </a:p>
          <a:p>
            <a:pPr marL="0" marR="0" lvl="0" indent="0" algn="ctr" rtl="0">
              <a:spcBef>
                <a:spcPts val="0"/>
              </a:spcBef>
              <a:buClr>
                <a:schemeClr val="dk1"/>
              </a:buClr>
              <a:buSzPct val="25000"/>
              <a:buFont typeface="Arial"/>
              <a:buNone/>
            </a:pPr>
            <a:r>
              <a:rPr lang="en-US" sz="1600" b="0" i="0" u="none" strike="noStrike" cap="none" dirty="0">
                <a:solidFill>
                  <a:schemeClr val="dk1"/>
                </a:solidFill>
                <a:latin typeface="Arial"/>
                <a:ea typeface="Arial"/>
                <a:cs typeface="Arial"/>
                <a:sym typeface="Arial"/>
              </a:rPr>
              <a:t>PowerPoint Image Slideshow</a:t>
            </a:r>
          </a:p>
        </p:txBody>
      </p:sp>
      <p:pic>
        <p:nvPicPr>
          <p:cNvPr id="42" name="Shape 42"/>
          <p:cNvPicPr preferRelativeResize="0"/>
          <p:nvPr/>
        </p:nvPicPr>
        <p:blipFill>
          <a:blip r:embed="rId3">
            <a:extLst>
              <a:ext uri="{28A0092B-C50C-407E-A947-70E740481C1C}">
                <a14:useLocalDpi xmlns:a14="http://schemas.microsoft.com/office/drawing/2010/main" val="0"/>
              </a:ext>
            </a:extLst>
          </a:blip>
          <a:stretch>
            <a:fillRect/>
          </a:stretch>
        </p:blipFill>
        <p:spPr>
          <a:xfrm>
            <a:off x="3571860" y="3078688"/>
            <a:ext cx="2010240" cy="2602058"/>
          </a:xfrm>
          <a:prstGeom prst="rect">
            <a:avLst/>
          </a:prstGeom>
          <a:noFill/>
          <a:ln>
            <a:noFill/>
          </a:ln>
          <a:effectLst>
            <a:reflection stA="52000" endA="300" endPos="35000" sy="-100000" algn="bl" rotWithShape="0"/>
          </a:effectLst>
        </p:spPr>
      </p:pic>
      <p:pic>
        <p:nvPicPr>
          <p:cNvPr id="43" name="Shape 43" descr="OSX-Stacked-TM-RGB-300dpi-2016.jpg"/>
          <p:cNvPicPr preferRelativeResize="0"/>
          <p:nvPr/>
        </p:nvPicPr>
        <p:blipFill rotWithShape="1">
          <a:blip r:embed="rId4">
            <a:alphaModFix/>
          </a:blip>
          <a:srcRect/>
          <a:stretch/>
        </p:blipFill>
        <p:spPr>
          <a:xfrm>
            <a:off x="7610087" y="5680746"/>
            <a:ext cx="1226434" cy="8335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Inputs</a:t>
            </a:r>
          </a:p>
        </p:txBody>
      </p:sp>
      <p:sp>
        <p:nvSpPr>
          <p:cNvPr id="108" name="Shape 108"/>
          <p:cNvSpPr>
            <a:spLocks noGrp="1"/>
          </p:cNvSpPr>
          <p:nvPr>
            <p:ph type="pic" idx="2"/>
          </p:nvPr>
        </p:nvSpPr>
        <p:spPr>
          <a:xfrm>
            <a:off x="457200" y="1122372"/>
            <a:ext cx="8062800" cy="4328400"/>
          </a:xfrm>
          <a:prstGeom prst="rect">
            <a:avLst/>
          </a:prstGeom>
        </p:spPr>
        <p:txBody>
          <a:bodyPr wrap="square" lIns="91425" tIns="91425" rIns="91425" bIns="91425" anchor="t" anchorCtr="0">
            <a:noAutofit/>
          </a:bodyPr>
          <a:lstStyle/>
          <a:p>
            <a:pPr marL="457200" lvl="0" indent="-228600">
              <a:spcBef>
                <a:spcPts val="0"/>
              </a:spcBef>
              <a:buChar char="●"/>
            </a:pPr>
            <a:r>
              <a:rPr lang="en-US" b="1"/>
              <a:t>Fixed inputs</a:t>
            </a:r>
            <a:r>
              <a:rPr lang="en-US"/>
              <a:t> (K) - factors of production that can’t be easily increased or decreased in a short period of time</a:t>
            </a:r>
          </a:p>
          <a:p>
            <a:pPr lvl="0">
              <a:spcBef>
                <a:spcPts val="0"/>
              </a:spcBef>
              <a:buNone/>
            </a:pPr>
            <a:endParaRPr/>
          </a:p>
          <a:p>
            <a:pPr marL="457200" lvl="0" indent="-228600">
              <a:spcBef>
                <a:spcPts val="0"/>
              </a:spcBef>
              <a:buChar char="●"/>
            </a:pPr>
            <a:r>
              <a:rPr lang="en-US" b="1"/>
              <a:t>Variable inputs</a:t>
            </a:r>
            <a:r>
              <a:rPr lang="en-US"/>
              <a:t> (L) - factors of production that a firm can easily increase or decrease in a short period of time</a:t>
            </a:r>
          </a:p>
          <a:p>
            <a:pPr lvl="0">
              <a:spcBef>
                <a:spcPts val="0"/>
              </a:spcBef>
              <a:buNone/>
            </a:pPr>
            <a:endParaRPr/>
          </a:p>
          <a:p>
            <a:pPr lvl="0">
              <a:spcBef>
                <a:spcPts val="0"/>
              </a:spcBef>
              <a:buNone/>
            </a:pPr>
            <a:endParaRPr/>
          </a:p>
          <a:p>
            <a:pPr marL="457200" lvl="0" indent="-228600">
              <a:spcBef>
                <a:spcPts val="0"/>
              </a:spcBef>
              <a:buChar char="●"/>
            </a:pPr>
            <a:r>
              <a:rPr lang="en-US"/>
              <a:t>Short-hand form for the </a:t>
            </a:r>
            <a:r>
              <a:rPr lang="en-US" u="sng"/>
              <a:t>production function</a:t>
            </a:r>
            <a:r>
              <a:rPr lang="en-US"/>
              <a:t>:</a:t>
            </a:r>
          </a:p>
          <a:p>
            <a:pPr lvl="0">
              <a:spcBef>
                <a:spcPts val="0"/>
              </a:spcBef>
              <a:buNone/>
            </a:pPr>
            <a:endParaRPr/>
          </a:p>
          <a:p>
            <a:pPr lvl="0" algn="ctr" rtl="0">
              <a:spcBef>
                <a:spcPts val="0"/>
              </a:spcBef>
              <a:buNone/>
            </a:pPr>
            <a:r>
              <a:rPr lang="en-US"/>
              <a:t>Q = </a:t>
            </a:r>
            <a:r>
              <a:rPr lang="en-US" i="1">
                <a:latin typeface="Times New Roman"/>
                <a:ea typeface="Times New Roman"/>
                <a:cs typeface="Times New Roman"/>
                <a:sym typeface="Times New Roman"/>
              </a:rPr>
              <a:t>f </a:t>
            </a:r>
            <a:r>
              <a:rPr lang="en-US"/>
              <a:t>[L, K]</a:t>
            </a:r>
          </a:p>
          <a:p>
            <a:pPr lvl="0" rtl="0">
              <a:spcBef>
                <a:spcPts val="0"/>
              </a:spcBef>
              <a:buNone/>
            </a:pPr>
            <a:endParaRPr/>
          </a:p>
          <a:p>
            <a:pPr lvl="0" rtl="0">
              <a:spcBef>
                <a:spcPts val="0"/>
              </a:spcBef>
              <a:buNone/>
            </a:pPr>
            <a:endParaRPr/>
          </a:p>
          <a:p>
            <a:pPr lvl="0" algn="ctr">
              <a:spcBef>
                <a:spcPts val="0"/>
              </a:spcBef>
              <a:buNone/>
            </a:pPr>
            <a:endParaRPr/>
          </a:p>
        </p:txBody>
      </p:sp>
      <p:pic>
        <p:nvPicPr>
          <p:cNvPr id="109" name="Shape 109"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5CA4B68D-FD26-4498-870D-2C3B7EA374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178"/>
    </mc:Choice>
    <mc:Fallback>
      <p:transition spd="slow" advTm="7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Short and Long Run Production</a:t>
            </a:r>
          </a:p>
        </p:txBody>
      </p:sp>
      <p:sp>
        <p:nvSpPr>
          <p:cNvPr id="115" name="Shape 115"/>
          <p:cNvSpPr>
            <a:spLocks noGrp="1"/>
          </p:cNvSpPr>
          <p:nvPr>
            <p:ph type="pic" idx="2"/>
          </p:nvPr>
        </p:nvSpPr>
        <p:spPr>
          <a:xfrm>
            <a:off x="457199" y="1274786"/>
            <a:ext cx="8062800" cy="3500100"/>
          </a:xfrm>
          <a:prstGeom prst="rect">
            <a:avLst/>
          </a:prstGeom>
        </p:spPr>
        <p:txBody>
          <a:bodyPr wrap="square" lIns="91425" tIns="91425" rIns="91425" bIns="91425" anchor="t" anchorCtr="0">
            <a:noAutofit/>
          </a:bodyPr>
          <a:lstStyle/>
          <a:p>
            <a:pPr marL="457200" lvl="0" indent="-228600">
              <a:spcBef>
                <a:spcPts val="0"/>
              </a:spcBef>
              <a:buChar char="●"/>
            </a:pPr>
            <a:r>
              <a:rPr lang="en-US" b="1"/>
              <a:t>Short run</a:t>
            </a:r>
            <a:r>
              <a:rPr lang="en-US"/>
              <a:t> - period of time during which </a:t>
            </a:r>
            <a:r>
              <a:rPr lang="en-US" u="sng"/>
              <a:t>at least some factors</a:t>
            </a:r>
            <a:r>
              <a:rPr lang="en-US"/>
              <a:t> of production are </a:t>
            </a:r>
            <a:r>
              <a:rPr lang="en-US" u="sng"/>
              <a:t>fixed</a:t>
            </a:r>
            <a:r>
              <a:rPr lang="en-US"/>
              <a:t>.</a:t>
            </a:r>
          </a:p>
          <a:p>
            <a:pPr lvl="0">
              <a:spcBef>
                <a:spcPts val="0"/>
              </a:spcBef>
              <a:buNone/>
            </a:pPr>
            <a:endParaRPr/>
          </a:p>
          <a:p>
            <a:pPr lvl="0">
              <a:spcBef>
                <a:spcPts val="0"/>
              </a:spcBef>
              <a:buNone/>
            </a:pPr>
            <a:endParaRPr/>
          </a:p>
          <a:p>
            <a:pPr marL="457200" lvl="0" indent="-228600">
              <a:spcBef>
                <a:spcPts val="0"/>
              </a:spcBef>
              <a:buChar char="●"/>
            </a:pPr>
            <a:r>
              <a:rPr lang="en-US" b="1"/>
              <a:t>Long run</a:t>
            </a:r>
            <a:r>
              <a:rPr lang="en-US"/>
              <a:t> - period of time during which </a:t>
            </a:r>
            <a:r>
              <a:rPr lang="en-US" u="sng"/>
              <a:t>all factors</a:t>
            </a:r>
            <a:r>
              <a:rPr lang="en-US"/>
              <a:t> are </a:t>
            </a:r>
            <a:r>
              <a:rPr lang="en-US" u="sng"/>
              <a:t>variable</a:t>
            </a:r>
            <a:r>
              <a:rPr lang="en-US"/>
              <a:t>.</a:t>
            </a:r>
          </a:p>
        </p:txBody>
      </p:sp>
      <p:pic>
        <p:nvPicPr>
          <p:cNvPr id="116" name="Shape 116"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FB53CA1B-34E4-49ED-B7F4-5150B86FA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175"/>
    </mc:Choice>
    <mc:Fallback>
      <p:transition spd="slow" advTm="7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Example - Production in Short Run</a:t>
            </a:r>
          </a:p>
        </p:txBody>
      </p:sp>
      <p:sp>
        <p:nvSpPr>
          <p:cNvPr id="122" name="Shape 122"/>
          <p:cNvSpPr>
            <a:spLocks noGrp="1"/>
          </p:cNvSpPr>
          <p:nvPr>
            <p:ph type="pic" idx="2"/>
          </p:nvPr>
        </p:nvSpPr>
        <p:spPr>
          <a:xfrm>
            <a:off x="457199" y="741386"/>
            <a:ext cx="8062800" cy="3500100"/>
          </a:xfrm>
          <a:prstGeom prst="rect">
            <a:avLst/>
          </a:prstGeom>
        </p:spPr>
        <p:txBody>
          <a:bodyPr wrap="square" lIns="91425" tIns="91425" rIns="91425" bIns="91425" anchor="t" anchorCtr="0">
            <a:noAutofit/>
          </a:bodyPr>
          <a:lstStyle/>
          <a:p>
            <a:pPr marL="457200" lvl="0" indent="-228600" rtl="0">
              <a:spcBef>
                <a:spcPts val="0"/>
              </a:spcBef>
              <a:buChar char="●"/>
            </a:pPr>
            <a:r>
              <a:rPr lang="en-US"/>
              <a:t>Production in the </a:t>
            </a:r>
            <a:r>
              <a:rPr lang="en-US" u="sng"/>
              <a:t>short run</a:t>
            </a:r>
            <a:r>
              <a:rPr lang="en-US"/>
              <a:t> may be explored through the    example of lumberjacks using a two-person saw. </a:t>
            </a:r>
          </a:p>
          <a:p>
            <a:pPr lvl="0" algn="ctr" rtl="0">
              <a:spcBef>
                <a:spcPts val="0"/>
              </a:spcBef>
              <a:buNone/>
            </a:pPr>
            <a:r>
              <a:rPr lang="en-US" sz="1600"/>
              <a:t>(Credit: Wknight94/Wikimedia Commons)</a:t>
            </a:r>
          </a:p>
        </p:txBody>
      </p:sp>
      <p:sp>
        <p:nvSpPr>
          <p:cNvPr id="123" name="Shape 123"/>
          <p:cNvSpPr txBox="1">
            <a:spLocks noGrp="1"/>
          </p:cNvSpPr>
          <p:nvPr>
            <p:ph type="body" idx="1"/>
          </p:nvPr>
        </p:nvSpPr>
        <p:spPr>
          <a:xfrm>
            <a:off x="457200" y="4604050"/>
            <a:ext cx="8062800" cy="1738500"/>
          </a:xfrm>
          <a:prstGeom prst="rect">
            <a:avLst/>
          </a:prstGeom>
        </p:spPr>
        <p:txBody>
          <a:bodyPr wrap="square" lIns="91425" tIns="91425" rIns="91425" bIns="91425" anchor="t" anchorCtr="0">
            <a:noAutofit/>
          </a:bodyPr>
          <a:lstStyle/>
          <a:p>
            <a:pPr lvl="0" algn="ctr" rtl="0">
              <a:spcBef>
                <a:spcPts val="0"/>
              </a:spcBef>
              <a:buNone/>
            </a:pPr>
            <a:r>
              <a:rPr lang="en-US"/>
              <a:t>                Q = TP = </a:t>
            </a:r>
            <a:r>
              <a:rPr lang="en-US" i="1">
                <a:latin typeface="Times New Roman"/>
                <a:ea typeface="Times New Roman"/>
                <a:cs typeface="Times New Roman"/>
                <a:sym typeface="Times New Roman"/>
              </a:rPr>
              <a:t>f </a:t>
            </a:r>
            <a:r>
              <a:rPr lang="en-US"/>
              <a:t>[L, K], or just</a:t>
            </a:r>
          </a:p>
          <a:p>
            <a:pPr lvl="0" algn="ctr" rtl="0">
              <a:spcBef>
                <a:spcPts val="0"/>
              </a:spcBef>
              <a:buNone/>
            </a:pPr>
            <a:r>
              <a:rPr lang="en-US"/>
              <a:t>Q = TP = </a:t>
            </a:r>
            <a:r>
              <a:rPr lang="en-US" i="1">
                <a:latin typeface="Times New Roman"/>
                <a:ea typeface="Times New Roman"/>
                <a:cs typeface="Times New Roman"/>
                <a:sym typeface="Times New Roman"/>
              </a:rPr>
              <a:t>f </a:t>
            </a:r>
            <a:r>
              <a:rPr lang="en-US"/>
              <a:t>[L]</a:t>
            </a:r>
          </a:p>
          <a:p>
            <a:pPr marL="457200" lvl="0" indent="-228600" rtl="0">
              <a:spcBef>
                <a:spcPts val="0"/>
              </a:spcBef>
              <a:buChar char="●"/>
            </a:pPr>
            <a:r>
              <a:rPr lang="en-US"/>
              <a:t>Output (Q) is also called </a:t>
            </a:r>
            <a:r>
              <a:rPr lang="en-US" b="1"/>
              <a:t>Total Product</a:t>
            </a:r>
            <a:r>
              <a:rPr lang="en-US"/>
              <a:t> (TP).</a:t>
            </a:r>
          </a:p>
          <a:p>
            <a:pPr marL="457200" lvl="0" indent="-228600">
              <a:spcBef>
                <a:spcPts val="0"/>
              </a:spcBef>
              <a:buChar char="●"/>
            </a:pPr>
            <a:r>
              <a:rPr lang="en-US"/>
              <a:t>Since K is fixed in the short run, the amount of output (trees cut down per day) depends only on the amount of labor employed (number of lumberjacks working).</a:t>
            </a:r>
          </a:p>
        </p:txBody>
      </p:sp>
      <p:pic>
        <p:nvPicPr>
          <p:cNvPr id="124" name="Shape 124" descr="CNX_Econ2e_C07_001.jpg"/>
          <p:cNvPicPr preferRelativeResize="0"/>
          <p:nvPr/>
        </p:nvPicPr>
        <p:blipFill>
          <a:blip r:embed="rId5">
            <a:alphaModFix/>
          </a:blip>
          <a:stretch>
            <a:fillRect/>
          </a:stretch>
        </p:blipFill>
        <p:spPr>
          <a:xfrm>
            <a:off x="2671450" y="1829425"/>
            <a:ext cx="3801101" cy="2850826"/>
          </a:xfrm>
          <a:prstGeom prst="rect">
            <a:avLst/>
          </a:prstGeom>
          <a:noFill/>
          <a:ln>
            <a:noFill/>
          </a:ln>
        </p:spPr>
      </p:pic>
      <p:sp>
        <p:nvSpPr>
          <p:cNvPr id="125" name="Shape 125"/>
          <p:cNvSpPr txBox="1"/>
          <p:nvPr/>
        </p:nvSpPr>
        <p:spPr>
          <a:xfrm>
            <a:off x="5281575" y="4438125"/>
            <a:ext cx="446400" cy="659400"/>
          </a:xfrm>
          <a:prstGeom prst="rect">
            <a:avLst/>
          </a:prstGeom>
          <a:noFill/>
          <a:ln>
            <a:noFill/>
          </a:ln>
        </p:spPr>
        <p:txBody>
          <a:bodyPr wrap="square" lIns="91425" tIns="91425" rIns="91425" bIns="91425" anchor="t" anchorCtr="0">
            <a:noAutofit/>
          </a:bodyPr>
          <a:lstStyle/>
          <a:p>
            <a:pPr lvl="0">
              <a:spcBef>
                <a:spcPts val="0"/>
              </a:spcBef>
              <a:buNone/>
            </a:pPr>
            <a:r>
              <a:rPr lang="en-US" sz="2600"/>
              <a:t>-</a:t>
            </a:r>
          </a:p>
        </p:txBody>
      </p:sp>
      <p:pic>
        <p:nvPicPr>
          <p:cNvPr id="126" name="Shape 126" descr="OSX-Stacked-TM-RGB-300dpi-2016.jpg"/>
          <p:cNvPicPr preferRelativeResize="0"/>
          <p:nvPr/>
        </p:nvPicPr>
        <p:blipFill rotWithShape="1">
          <a:blip r:embed="rId6">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C39F1B3E-E140-49BA-91BB-20CFC488D3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068"/>
    </mc:Choice>
    <mc:Fallback>
      <p:transition spd="slow" advTm="5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Marginal Product</a:t>
            </a:r>
          </a:p>
        </p:txBody>
      </p:sp>
      <p:sp>
        <p:nvSpPr>
          <p:cNvPr id="132" name="Shape 132"/>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marL="457200" lvl="0" indent="-228600">
              <a:spcBef>
                <a:spcPts val="0"/>
              </a:spcBef>
              <a:buChar char="●"/>
            </a:pPr>
            <a:r>
              <a:rPr lang="en-US" b="1"/>
              <a:t>Marginal product</a:t>
            </a:r>
            <a:r>
              <a:rPr lang="en-US"/>
              <a:t> (MP) - the additional output of one more worker.</a:t>
            </a:r>
          </a:p>
          <a:p>
            <a:pPr lvl="0">
              <a:spcBef>
                <a:spcPts val="0"/>
              </a:spcBef>
              <a:buNone/>
            </a:pPr>
            <a:endParaRPr/>
          </a:p>
          <a:p>
            <a:pPr lvl="0" algn="ctr" rtl="0">
              <a:spcBef>
                <a:spcPts val="0"/>
              </a:spcBef>
              <a:buNone/>
            </a:pPr>
            <a:r>
              <a:rPr lang="en-US"/>
              <a:t>MP = </a:t>
            </a:r>
            <a:r>
              <a:rPr lang="en-US" u="sng"/>
              <a:t>ΔTP</a:t>
            </a:r>
            <a:r>
              <a:rPr lang="en-US"/>
              <a:t>  </a:t>
            </a:r>
          </a:p>
          <a:p>
            <a:pPr lvl="0" algn="ctr">
              <a:spcBef>
                <a:spcPts val="0"/>
              </a:spcBef>
              <a:buNone/>
            </a:pPr>
            <a:r>
              <a:rPr lang="en-US"/>
              <a:t>         ΔL</a:t>
            </a:r>
          </a:p>
          <a:p>
            <a:pPr lvl="0">
              <a:spcBef>
                <a:spcPts val="0"/>
              </a:spcBef>
              <a:buNone/>
            </a:pPr>
            <a:endParaRPr/>
          </a:p>
          <a:p>
            <a:pPr lvl="0">
              <a:spcBef>
                <a:spcPts val="0"/>
              </a:spcBef>
              <a:buNone/>
            </a:pPr>
            <a:endParaRPr/>
          </a:p>
          <a:p>
            <a:pPr marL="457200" lvl="0" indent="-228600">
              <a:spcBef>
                <a:spcPts val="0"/>
              </a:spcBef>
              <a:buChar char="●"/>
            </a:pPr>
            <a:r>
              <a:rPr lang="en-US" b="1"/>
              <a:t>Law of Diminishing Marginal Productivity</a:t>
            </a:r>
            <a:r>
              <a:rPr lang="en-US"/>
              <a:t> - general rule that as a firm employs more labor, eventually the amount of additional output produced declines.</a:t>
            </a:r>
          </a:p>
        </p:txBody>
      </p:sp>
      <p:pic>
        <p:nvPicPr>
          <p:cNvPr id="133" name="Shape 133"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95DD10A5-947C-4DA5-AC0E-AB50A0C32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756"/>
    </mc:Choice>
    <mc:Fallback>
      <p:transition spd="slow" advTm="13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Short Run Production Function for Trees</a:t>
            </a:r>
          </a:p>
        </p:txBody>
      </p:sp>
      <p:sp>
        <p:nvSpPr>
          <p:cNvPr id="139" name="Shape 139"/>
          <p:cNvSpPr txBox="1">
            <a:spLocks noGrp="1"/>
          </p:cNvSpPr>
          <p:nvPr>
            <p:ph type="body" idx="1"/>
          </p:nvPr>
        </p:nvSpPr>
        <p:spPr>
          <a:xfrm>
            <a:off x="4297600" y="1226200"/>
            <a:ext cx="4389300" cy="4854600"/>
          </a:xfrm>
          <a:prstGeom prst="rect">
            <a:avLst/>
          </a:prstGeom>
        </p:spPr>
        <p:txBody>
          <a:bodyPr wrap="square" lIns="91425" tIns="91425" rIns="91425" bIns="91425" anchor="t" anchorCtr="0">
            <a:noAutofit/>
          </a:bodyPr>
          <a:lstStyle/>
          <a:p>
            <a:pPr marL="457200" lvl="0" indent="-228600" rtl="0">
              <a:spcBef>
                <a:spcPts val="0"/>
              </a:spcBef>
              <a:buChar char="●"/>
            </a:pPr>
            <a:r>
              <a:rPr lang="en-US" sz="2000"/>
              <a:t>The top graph shows the short run total product for trees.  </a:t>
            </a:r>
          </a:p>
          <a:p>
            <a:pPr marL="457200" lvl="0" indent="-228600">
              <a:spcBef>
                <a:spcPts val="0"/>
              </a:spcBef>
              <a:buChar char="●"/>
            </a:pPr>
            <a:r>
              <a:rPr lang="en-US" sz="2000"/>
              <a:t>As the number of lumberjacks increase, the output also increases, until 5 lumberjacks are reached.</a:t>
            </a:r>
          </a:p>
          <a:p>
            <a:pPr lvl="0">
              <a:spcBef>
                <a:spcPts val="0"/>
              </a:spcBef>
              <a:buNone/>
            </a:pPr>
            <a:endParaRPr sz="2000"/>
          </a:p>
          <a:p>
            <a:pPr lvl="0" rtl="0">
              <a:spcBef>
                <a:spcPts val="0"/>
              </a:spcBef>
              <a:buNone/>
            </a:pPr>
            <a:endParaRPr sz="2000"/>
          </a:p>
          <a:p>
            <a:pPr marL="457200" lvl="0" indent="-228600">
              <a:spcBef>
                <a:spcPts val="0"/>
              </a:spcBef>
              <a:buChar char="●"/>
            </a:pPr>
            <a:r>
              <a:rPr lang="en-US" sz="2000"/>
              <a:t>The bottom graph shows that as workers are added, the MP increases at first, but sooner or later additional workers will have decreasing marginal product.</a:t>
            </a:r>
          </a:p>
        </p:txBody>
      </p:sp>
      <p:pic>
        <p:nvPicPr>
          <p:cNvPr id="140" name="Shape 140" descr="CNX_Econ2e_C7_004.jpg"/>
          <p:cNvPicPr preferRelativeResize="0"/>
          <p:nvPr/>
        </p:nvPicPr>
        <p:blipFill>
          <a:blip r:embed="rId5">
            <a:alphaModFix/>
          </a:blip>
          <a:stretch>
            <a:fillRect/>
          </a:stretch>
        </p:blipFill>
        <p:spPr>
          <a:xfrm>
            <a:off x="457200" y="967300"/>
            <a:ext cx="3840401" cy="5365175"/>
          </a:xfrm>
          <a:prstGeom prst="rect">
            <a:avLst/>
          </a:prstGeom>
          <a:noFill/>
          <a:ln>
            <a:noFill/>
          </a:ln>
        </p:spPr>
      </p:pic>
      <p:pic>
        <p:nvPicPr>
          <p:cNvPr id="141" name="Shape 141" descr="OSX-Stacked-TM-RGB-300dpi-2016.jpg"/>
          <p:cNvPicPr preferRelativeResize="0"/>
          <p:nvPr/>
        </p:nvPicPr>
        <p:blipFill rotWithShape="1">
          <a:blip r:embed="rId6">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B85B9069-4F68-457D-A242-4841FA9CD7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589"/>
    </mc:Choice>
    <mc:Fallback>
      <p:transition spd="slow" advTm="4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241325"/>
            <a:ext cx="8062800" cy="790200"/>
          </a:xfrm>
          <a:prstGeom prst="rect">
            <a:avLst/>
          </a:prstGeom>
        </p:spPr>
        <p:txBody>
          <a:bodyPr wrap="square" lIns="91425" tIns="91425" rIns="91425" bIns="91425" anchor="b" anchorCtr="0">
            <a:noAutofit/>
          </a:bodyPr>
          <a:lstStyle/>
          <a:p>
            <a:pPr lvl="0">
              <a:spcBef>
                <a:spcPts val="0"/>
              </a:spcBef>
              <a:buNone/>
            </a:pPr>
            <a:r>
              <a:rPr lang="en-US"/>
              <a:t>General Case of Total Product and </a:t>
            </a:r>
          </a:p>
          <a:p>
            <a:pPr lvl="0">
              <a:spcBef>
                <a:spcPts val="0"/>
              </a:spcBef>
              <a:buNone/>
            </a:pPr>
            <a:r>
              <a:rPr lang="en-US"/>
              <a:t>Marginal Product Curves.</a:t>
            </a:r>
          </a:p>
        </p:txBody>
      </p:sp>
      <p:pic>
        <p:nvPicPr>
          <p:cNvPr id="147" name="Shape 147" descr="CNX_Econ2e_C7_005.jpg"/>
          <p:cNvPicPr preferRelativeResize="0"/>
          <p:nvPr/>
        </p:nvPicPr>
        <p:blipFill>
          <a:blip r:embed="rId5">
            <a:alphaModFix/>
          </a:blip>
          <a:stretch>
            <a:fillRect/>
          </a:stretch>
        </p:blipFill>
        <p:spPr>
          <a:xfrm>
            <a:off x="474125" y="1215425"/>
            <a:ext cx="4387100" cy="5071274"/>
          </a:xfrm>
          <a:prstGeom prst="rect">
            <a:avLst/>
          </a:prstGeom>
          <a:noFill/>
          <a:ln>
            <a:noFill/>
          </a:ln>
        </p:spPr>
      </p:pic>
      <p:sp>
        <p:nvSpPr>
          <p:cNvPr id="148" name="Shape 148"/>
          <p:cNvSpPr txBox="1">
            <a:spLocks noGrp="1"/>
          </p:cNvSpPr>
          <p:nvPr>
            <p:ph type="body" idx="1"/>
          </p:nvPr>
        </p:nvSpPr>
        <p:spPr>
          <a:xfrm>
            <a:off x="3803650" y="1600200"/>
            <a:ext cx="5111700" cy="4480500"/>
          </a:xfrm>
          <a:prstGeom prst="rect">
            <a:avLst/>
          </a:prstGeom>
        </p:spPr>
        <p:txBody>
          <a:bodyPr wrap="square" lIns="91425" tIns="91425" rIns="91425" bIns="91425" anchor="t" anchorCtr="0">
            <a:noAutofit/>
          </a:bodyPr>
          <a:lstStyle/>
          <a:p>
            <a:pPr lvl="0">
              <a:spcBef>
                <a:spcPts val="0"/>
              </a:spcBef>
              <a:buNone/>
            </a:pPr>
            <a:endParaRPr sz="2000"/>
          </a:p>
          <a:p>
            <a:pPr lvl="0">
              <a:spcBef>
                <a:spcPts val="0"/>
              </a:spcBef>
              <a:buNone/>
            </a:pPr>
            <a:r>
              <a:rPr lang="en-US" sz="2000"/>
              <a:t>General case of </a:t>
            </a:r>
            <a:r>
              <a:rPr lang="en-US" sz="2000" u="sng"/>
              <a:t>total product curve</a:t>
            </a:r>
            <a:r>
              <a:rPr lang="en-US" sz="2000"/>
              <a:t>.</a:t>
            </a:r>
          </a:p>
          <a:p>
            <a:pPr lvl="0">
              <a:spcBef>
                <a:spcPts val="0"/>
              </a:spcBef>
              <a:buNone/>
            </a:pPr>
            <a:endParaRPr sz="2000"/>
          </a:p>
          <a:p>
            <a:pPr lvl="0">
              <a:spcBef>
                <a:spcPts val="0"/>
              </a:spcBef>
              <a:buNone/>
            </a:pPr>
            <a:endParaRPr sz="2000"/>
          </a:p>
          <a:p>
            <a:pPr lvl="0">
              <a:spcBef>
                <a:spcPts val="0"/>
              </a:spcBef>
              <a:buNone/>
            </a:pPr>
            <a:endParaRPr sz="2000"/>
          </a:p>
          <a:p>
            <a:pPr lvl="0">
              <a:spcBef>
                <a:spcPts val="0"/>
              </a:spcBef>
              <a:buNone/>
            </a:pPr>
            <a:endParaRPr sz="2000"/>
          </a:p>
          <a:p>
            <a:pPr lvl="0">
              <a:spcBef>
                <a:spcPts val="0"/>
              </a:spcBef>
              <a:buNone/>
            </a:pPr>
            <a:endParaRPr sz="2000"/>
          </a:p>
          <a:p>
            <a:pPr lvl="0">
              <a:spcBef>
                <a:spcPts val="0"/>
              </a:spcBef>
              <a:buNone/>
            </a:pPr>
            <a:endParaRPr sz="2000"/>
          </a:p>
          <a:p>
            <a:pPr lvl="0">
              <a:spcBef>
                <a:spcPts val="0"/>
              </a:spcBef>
              <a:buClr>
                <a:schemeClr val="dk1"/>
              </a:buClr>
              <a:buSzPct val="55000"/>
              <a:buFont typeface="Arial"/>
              <a:buNone/>
            </a:pPr>
            <a:r>
              <a:rPr lang="en-US" sz="2000"/>
              <a:t>General case of </a:t>
            </a:r>
            <a:r>
              <a:rPr lang="en-US" sz="2000" u="sng"/>
              <a:t>marginal product curve</a:t>
            </a:r>
            <a:r>
              <a:rPr lang="en-US" sz="2000"/>
              <a:t>.</a:t>
            </a:r>
          </a:p>
          <a:p>
            <a:pPr lvl="0">
              <a:spcBef>
                <a:spcPts val="0"/>
              </a:spcBef>
              <a:buNone/>
            </a:pPr>
            <a:endParaRPr sz="2000"/>
          </a:p>
        </p:txBody>
      </p:sp>
      <p:pic>
        <p:nvPicPr>
          <p:cNvPr id="149" name="Shape 149" descr="OSX-Stacked-TM-RGB-300dpi-2016.jpg"/>
          <p:cNvPicPr preferRelativeResize="0"/>
          <p:nvPr/>
        </p:nvPicPr>
        <p:blipFill rotWithShape="1">
          <a:blip r:embed="rId6">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6432C016-FD4F-4349-A78E-F9ECEE9FAD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276"/>
    </mc:Choice>
    <mc:Fallback>
      <p:transition spd="slow" advTm="2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7.3 Costs in the Short Run</a:t>
            </a:r>
          </a:p>
        </p:txBody>
      </p:sp>
      <p:sp>
        <p:nvSpPr>
          <p:cNvPr id="155" name="Shape 155"/>
          <p:cNvSpPr>
            <a:spLocks noGrp="1"/>
          </p:cNvSpPr>
          <p:nvPr>
            <p:ph type="pic" idx="2"/>
          </p:nvPr>
        </p:nvSpPr>
        <p:spPr>
          <a:xfrm>
            <a:off x="457200" y="969969"/>
            <a:ext cx="8062800" cy="5557200"/>
          </a:xfrm>
          <a:prstGeom prst="rect">
            <a:avLst/>
          </a:prstGeom>
        </p:spPr>
        <p:txBody>
          <a:bodyPr wrap="square" lIns="91425" tIns="91425" rIns="91425" bIns="91425" anchor="t" anchorCtr="0">
            <a:noAutofit/>
          </a:bodyPr>
          <a:lstStyle/>
          <a:p>
            <a:pPr marL="457200" lvl="0" indent="-228600" rtl="0">
              <a:spcBef>
                <a:spcPts val="0"/>
              </a:spcBef>
              <a:buChar char="●"/>
            </a:pPr>
            <a:r>
              <a:rPr lang="en-US" b="1"/>
              <a:t>Factor payments</a:t>
            </a:r>
            <a:r>
              <a:rPr lang="en-US"/>
              <a:t> - what the firm pays for the use of the factors of production (aka costs, from the firm’s perspective).</a:t>
            </a:r>
          </a:p>
          <a:p>
            <a:pPr marL="914400" lvl="1" indent="-228600" rtl="0">
              <a:spcBef>
                <a:spcPts val="0"/>
              </a:spcBef>
            </a:pPr>
            <a:r>
              <a:rPr lang="en-US"/>
              <a:t>Raw materials prices </a:t>
            </a:r>
          </a:p>
          <a:p>
            <a:pPr marL="914400" lvl="1" indent="-228600" rtl="0">
              <a:spcBef>
                <a:spcPts val="0"/>
              </a:spcBef>
            </a:pPr>
            <a:r>
              <a:rPr lang="en-US"/>
              <a:t>Rent </a:t>
            </a:r>
          </a:p>
          <a:p>
            <a:pPr marL="914400" lvl="1" indent="-228600" rtl="0">
              <a:spcBef>
                <a:spcPts val="0"/>
              </a:spcBef>
            </a:pPr>
            <a:r>
              <a:rPr lang="en-US"/>
              <a:t>Wages and salaries </a:t>
            </a:r>
          </a:p>
          <a:p>
            <a:pPr marL="914400" lvl="1" indent="-228600" rtl="0">
              <a:spcBef>
                <a:spcPts val="0"/>
              </a:spcBef>
            </a:pPr>
            <a:r>
              <a:rPr lang="en-US"/>
              <a:t>Interest and dividends</a:t>
            </a:r>
          </a:p>
          <a:p>
            <a:pPr marL="914400" lvl="1" indent="-228600" rtl="0">
              <a:spcBef>
                <a:spcPts val="0"/>
              </a:spcBef>
            </a:pPr>
            <a:r>
              <a:rPr lang="en-US"/>
              <a:t>Profit </a:t>
            </a:r>
          </a:p>
          <a:p>
            <a:pPr marL="0" lvl="0" indent="0" rtl="0">
              <a:spcBef>
                <a:spcPts val="0"/>
              </a:spcBef>
              <a:buNone/>
            </a:pPr>
            <a:endParaRPr/>
          </a:p>
          <a:p>
            <a:pPr marL="457200" lvl="0" indent="-228600" rtl="0">
              <a:spcBef>
                <a:spcPts val="0"/>
              </a:spcBef>
              <a:buChar char="●"/>
            </a:pPr>
            <a:r>
              <a:rPr lang="en-US" b="1"/>
              <a:t>Variable costs</a:t>
            </a:r>
            <a:r>
              <a:rPr lang="en-US"/>
              <a:t> - costs of the variable inputs, like labor.</a:t>
            </a:r>
          </a:p>
          <a:p>
            <a:pPr lvl="0" rtl="0">
              <a:spcBef>
                <a:spcPts val="0"/>
              </a:spcBef>
              <a:buClr>
                <a:schemeClr val="dk1"/>
              </a:buClr>
              <a:buSzPct val="55000"/>
              <a:buFont typeface="Arial"/>
              <a:buNone/>
            </a:pPr>
            <a:endParaRPr/>
          </a:p>
          <a:p>
            <a:pPr marL="457200" lvl="0" indent="-228600" rtl="0">
              <a:spcBef>
                <a:spcPts val="0"/>
              </a:spcBef>
              <a:buChar char="●"/>
            </a:pPr>
            <a:r>
              <a:rPr lang="en-US" b="1"/>
              <a:t>Fixed costs</a:t>
            </a:r>
            <a:r>
              <a:rPr lang="en-US"/>
              <a:t> - costs of the fixed inputs, like rent.</a:t>
            </a:r>
          </a:p>
          <a:p>
            <a:pPr marL="914400" lvl="1" indent="-228600" rtl="0">
              <a:spcBef>
                <a:spcPts val="0"/>
              </a:spcBef>
            </a:pPr>
            <a:r>
              <a:rPr lang="en-US">
                <a:solidFill>
                  <a:schemeClr val="dk1"/>
                </a:solidFill>
              </a:rPr>
              <a:t>Expenditure that a firm must make before production starts </a:t>
            </a:r>
          </a:p>
          <a:p>
            <a:pPr marL="914400" lvl="1" indent="-228600" rtl="0">
              <a:spcBef>
                <a:spcPts val="0"/>
              </a:spcBef>
            </a:pPr>
            <a:r>
              <a:rPr lang="en-US">
                <a:solidFill>
                  <a:schemeClr val="dk1"/>
                </a:solidFill>
              </a:rPr>
              <a:t>Do not change in the short run</a:t>
            </a:r>
          </a:p>
          <a:p>
            <a:pPr marL="914400" lvl="1" indent="-228600" rtl="0">
              <a:spcBef>
                <a:spcPts val="0"/>
              </a:spcBef>
            </a:pPr>
            <a:r>
              <a:rPr lang="en-US">
                <a:solidFill>
                  <a:schemeClr val="dk1"/>
                </a:solidFill>
              </a:rPr>
              <a:t>Do not change regardless of the level of production.</a:t>
            </a:r>
          </a:p>
          <a:p>
            <a:pPr lvl="0" indent="457200" rtl="0">
              <a:spcBef>
                <a:spcPts val="0"/>
              </a:spcBef>
              <a:buNone/>
            </a:pPr>
            <a:endParaRPr>
              <a:solidFill>
                <a:schemeClr val="dk1"/>
              </a:solidFill>
            </a:endParaRPr>
          </a:p>
          <a:p>
            <a:pPr marL="457200" lvl="0" indent="-228600" rtl="0">
              <a:spcBef>
                <a:spcPts val="0"/>
              </a:spcBef>
              <a:buChar char="●"/>
            </a:pPr>
            <a:r>
              <a:rPr lang="en-US" b="1"/>
              <a:t>Total cost</a:t>
            </a:r>
            <a:r>
              <a:rPr lang="en-US"/>
              <a:t> - the sum of fixed and variable costs of production</a:t>
            </a:r>
          </a:p>
        </p:txBody>
      </p:sp>
      <p:pic>
        <p:nvPicPr>
          <p:cNvPr id="156" name="Shape 156"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3E06AFEC-0D80-474C-8EA9-99EDA2E5F2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172"/>
    </mc:Choice>
    <mc:Fallback>
      <p:transition spd="slow" advTm="6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Costs</a:t>
            </a:r>
          </a:p>
        </p:txBody>
      </p:sp>
      <p:sp>
        <p:nvSpPr>
          <p:cNvPr id="162" name="Shape 162"/>
          <p:cNvSpPr>
            <a:spLocks noGrp="1"/>
          </p:cNvSpPr>
          <p:nvPr>
            <p:ph type="pic" idx="2"/>
          </p:nvPr>
        </p:nvSpPr>
        <p:spPr>
          <a:xfrm>
            <a:off x="457200" y="1122369"/>
            <a:ext cx="8062800" cy="5473500"/>
          </a:xfrm>
          <a:prstGeom prst="rect">
            <a:avLst/>
          </a:prstGeom>
        </p:spPr>
        <p:txBody>
          <a:bodyPr wrap="square" lIns="91425" tIns="91425" rIns="91425" bIns="91425" anchor="t" anchorCtr="0">
            <a:noAutofit/>
          </a:bodyPr>
          <a:lstStyle/>
          <a:p>
            <a:pPr marL="457200" lvl="0" indent="-228600">
              <a:spcBef>
                <a:spcPts val="0"/>
              </a:spcBef>
              <a:buChar char="●"/>
            </a:pPr>
            <a:r>
              <a:rPr lang="en-US" b="1"/>
              <a:t>Average total cost</a:t>
            </a:r>
            <a:r>
              <a:rPr lang="en-US"/>
              <a:t> (ATC) - total cost divided by the quantity of output produced. </a:t>
            </a:r>
          </a:p>
          <a:p>
            <a:pPr lvl="0" algn="ctr" rtl="0">
              <a:spcBef>
                <a:spcPts val="0"/>
              </a:spcBef>
              <a:spcAft>
                <a:spcPts val="0"/>
              </a:spcAft>
              <a:buNone/>
            </a:pPr>
            <a:r>
              <a:rPr lang="en-US"/>
              <a:t>ATC = </a:t>
            </a:r>
            <a:r>
              <a:rPr lang="en-US" u="sng"/>
              <a:t>TC</a:t>
            </a:r>
            <a:r>
              <a:rPr lang="en-US"/>
              <a:t> </a:t>
            </a:r>
          </a:p>
          <a:p>
            <a:pPr lvl="0" algn="ctr">
              <a:spcBef>
                <a:spcPts val="0"/>
              </a:spcBef>
              <a:buNone/>
            </a:pPr>
            <a:r>
              <a:rPr lang="en-US"/>
              <a:t>         Q</a:t>
            </a:r>
          </a:p>
          <a:p>
            <a:pPr marL="457200" lvl="0" indent="-228600" rtl="0">
              <a:spcBef>
                <a:spcPts val="0"/>
              </a:spcBef>
              <a:buChar char="●"/>
            </a:pPr>
            <a:r>
              <a:rPr lang="en-US" b="1"/>
              <a:t>Marginal cost </a:t>
            </a:r>
            <a:r>
              <a:rPr lang="en-US"/>
              <a:t>(MC)</a:t>
            </a:r>
            <a:r>
              <a:rPr lang="en-US" b="1"/>
              <a:t> </a:t>
            </a:r>
            <a:r>
              <a:rPr lang="en-US"/>
              <a:t>- the additional cost of producing one more unit of output.</a:t>
            </a:r>
          </a:p>
          <a:p>
            <a:pPr lvl="0" algn="ctr" rtl="0">
              <a:spcBef>
                <a:spcPts val="0"/>
              </a:spcBef>
              <a:spcAft>
                <a:spcPts val="0"/>
              </a:spcAft>
              <a:buNone/>
            </a:pPr>
            <a:r>
              <a:rPr lang="en-US"/>
              <a:t>MC = </a:t>
            </a:r>
            <a:r>
              <a:rPr lang="en-US" u="sng"/>
              <a:t>ΔTC</a:t>
            </a:r>
            <a:r>
              <a:rPr lang="en-US"/>
              <a:t> </a:t>
            </a:r>
          </a:p>
          <a:p>
            <a:pPr lvl="0" algn="ctr" rtl="0">
              <a:spcBef>
                <a:spcPts val="0"/>
              </a:spcBef>
              <a:buNone/>
            </a:pPr>
            <a:r>
              <a:rPr lang="en-US"/>
              <a:t>         ΔQ </a:t>
            </a:r>
          </a:p>
          <a:p>
            <a:pPr lvl="0" algn="l" rtl="0">
              <a:spcBef>
                <a:spcPts val="0"/>
              </a:spcBef>
              <a:buNone/>
            </a:pPr>
            <a:endParaRPr b="1"/>
          </a:p>
          <a:p>
            <a:pPr marL="457200" lvl="0" indent="-228600" algn="l">
              <a:spcBef>
                <a:spcPts val="0"/>
              </a:spcBef>
              <a:buChar char="●"/>
            </a:pPr>
            <a:r>
              <a:rPr lang="en-US" b="1"/>
              <a:t>Average variable cost</a:t>
            </a:r>
            <a:r>
              <a:rPr lang="en-US"/>
              <a:t> - variable cost divided by quantity of output.</a:t>
            </a:r>
          </a:p>
          <a:p>
            <a:pPr lvl="0">
              <a:spcBef>
                <a:spcPts val="0"/>
              </a:spcBef>
              <a:buNone/>
            </a:pPr>
            <a:endParaRPr b="1"/>
          </a:p>
          <a:p>
            <a:pPr marR="0" lvl="0" algn="l" rtl="0">
              <a:lnSpc>
                <a:spcPct val="100000"/>
              </a:lnSpc>
              <a:spcBef>
                <a:spcPts val="400"/>
              </a:spcBef>
              <a:spcAft>
                <a:spcPts val="600"/>
              </a:spcAft>
              <a:buNone/>
            </a:pPr>
            <a:endParaRPr/>
          </a:p>
        </p:txBody>
      </p:sp>
      <p:pic>
        <p:nvPicPr>
          <p:cNvPr id="163" name="Shape 163"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66EC95B1-8773-4319-87C5-DCAA40E84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400"/>
    </mc:Choice>
    <mc:Fallback>
      <p:transition spd="slow" advTm="9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sz="2400" b="0" i="0" u="none" strike="noStrike" cap="none">
                <a:solidFill>
                  <a:srgbClr val="6CB255"/>
                </a:solidFill>
                <a:latin typeface="Arial Black"/>
                <a:ea typeface="Arial Black"/>
                <a:cs typeface="Arial Black"/>
                <a:sym typeface="Arial Black"/>
              </a:rPr>
              <a:t>How Output Affects Total Costs</a:t>
            </a:r>
          </a:p>
        </p:txBody>
      </p:sp>
      <p:sp>
        <p:nvSpPr>
          <p:cNvPr id="169" name="Shape 169"/>
          <p:cNvSpPr txBox="1">
            <a:spLocks noGrp="1"/>
          </p:cNvSpPr>
          <p:nvPr>
            <p:ph type="body" idx="1"/>
          </p:nvPr>
        </p:nvSpPr>
        <p:spPr>
          <a:xfrm>
            <a:off x="457200" y="4843982"/>
            <a:ext cx="8062800" cy="1166400"/>
          </a:xfrm>
          <a:prstGeom prst="rect">
            <a:avLst/>
          </a:prstGeom>
          <a:noFill/>
          <a:ln>
            <a:noFill/>
          </a:ln>
        </p:spPr>
        <p:txBody>
          <a:bodyPr wrap="square" lIns="91425" tIns="45700" rIns="91425" bIns="45700" anchor="t" anchorCtr="0">
            <a:noAutofit/>
          </a:bodyPr>
          <a:lstStyle/>
          <a:p>
            <a:pPr marL="457200" marR="0" lvl="0" indent="-228600" algn="l" rtl="0">
              <a:spcBef>
                <a:spcPts val="0"/>
              </a:spcBef>
              <a:spcAft>
                <a:spcPts val="0"/>
              </a:spcAft>
              <a:buClr>
                <a:srgbClr val="6CB255"/>
              </a:buClr>
              <a:buFont typeface="Arial"/>
              <a:buChar char="●"/>
            </a:pPr>
            <a:r>
              <a:rPr lang="en-US" b="0" i="0" u="none" strike="noStrike" cap="none">
                <a:solidFill>
                  <a:schemeClr val="dk1"/>
                </a:solidFill>
                <a:latin typeface="Arial"/>
                <a:ea typeface="Arial"/>
                <a:cs typeface="Arial"/>
                <a:sym typeface="Arial"/>
              </a:rPr>
              <a:t>At zero production, the </a:t>
            </a:r>
            <a:r>
              <a:rPr lang="en-US" b="0" i="0" u="sng" strike="noStrike" cap="none">
                <a:solidFill>
                  <a:schemeClr val="dk1"/>
                </a:solidFill>
                <a:latin typeface="Arial"/>
                <a:ea typeface="Arial"/>
                <a:cs typeface="Arial"/>
                <a:sym typeface="Arial"/>
              </a:rPr>
              <a:t>fixed costs</a:t>
            </a:r>
            <a:r>
              <a:rPr lang="en-US" b="0" i="0" u="none" strike="noStrike" cap="none">
                <a:solidFill>
                  <a:schemeClr val="dk1"/>
                </a:solidFill>
                <a:latin typeface="Arial"/>
                <a:ea typeface="Arial"/>
                <a:cs typeface="Arial"/>
                <a:sym typeface="Arial"/>
              </a:rPr>
              <a:t> of $160 are still present. </a:t>
            </a:r>
          </a:p>
          <a:p>
            <a:pPr marR="0" lvl="0" algn="l" rtl="0">
              <a:spcBef>
                <a:spcPts val="0"/>
              </a:spcBef>
              <a:spcAft>
                <a:spcPts val="0"/>
              </a:spcAft>
              <a:buNone/>
            </a:pPr>
            <a:endParaRPr>
              <a:solidFill>
                <a:schemeClr val="dk1"/>
              </a:solidFill>
            </a:endParaRPr>
          </a:p>
          <a:p>
            <a:pPr marL="457200" marR="0" lvl="0" indent="-228600" algn="l" rtl="0">
              <a:spcBef>
                <a:spcPts val="0"/>
              </a:spcBef>
              <a:spcAft>
                <a:spcPts val="0"/>
              </a:spcAft>
              <a:buClr>
                <a:srgbClr val="6CB255"/>
              </a:buClr>
              <a:buFont typeface="Arial"/>
              <a:buChar char="●"/>
            </a:pPr>
            <a:r>
              <a:rPr lang="en-US" b="0" i="0" u="none" strike="noStrike" cap="none">
                <a:solidFill>
                  <a:schemeClr val="dk1"/>
                </a:solidFill>
                <a:latin typeface="Arial"/>
                <a:ea typeface="Arial"/>
                <a:cs typeface="Arial"/>
                <a:sym typeface="Arial"/>
              </a:rPr>
              <a:t>As production increases, variable costs are added to fixed costs, and the total cost is the sum of the two.</a:t>
            </a:r>
          </a:p>
        </p:txBody>
      </p:sp>
      <p:pic>
        <p:nvPicPr>
          <p:cNvPr id="170" name="Shape 170" descr="OSX-Stacked-TM-RGB-300dpi-2016.jpg"/>
          <p:cNvPicPr preferRelativeResize="0"/>
          <p:nvPr/>
        </p:nvPicPr>
        <p:blipFill rotWithShape="1">
          <a:blip r:embed="rId5">
            <a:alphaModFix/>
          </a:blip>
          <a:srcRect/>
          <a:stretch/>
        </p:blipFill>
        <p:spPr>
          <a:xfrm>
            <a:off x="7610087" y="227959"/>
            <a:ext cx="1226434" cy="833592"/>
          </a:xfrm>
          <a:prstGeom prst="rect">
            <a:avLst/>
          </a:prstGeom>
          <a:noFill/>
          <a:ln>
            <a:noFill/>
          </a:ln>
        </p:spPr>
      </p:pic>
      <p:pic>
        <p:nvPicPr>
          <p:cNvPr id="171" name="Shape 171" descr="CNX_Econ_C07_002.jpg"/>
          <p:cNvPicPr preferRelativeResize="0">
            <a:picLocks noGrp="1"/>
          </p:cNvPicPr>
          <p:nvPr>
            <p:ph type="pic" idx="2"/>
          </p:nvPr>
        </p:nvPicPr>
        <p:blipFill rotWithShape="1">
          <a:blip r:embed="rId6">
            <a:alphaModFix/>
          </a:blip>
          <a:srcRect/>
          <a:stretch/>
        </p:blipFill>
        <p:spPr>
          <a:xfrm>
            <a:off x="2090850" y="1294577"/>
            <a:ext cx="4962300" cy="3320700"/>
          </a:xfrm>
          <a:prstGeom prst="rect">
            <a:avLst/>
          </a:prstGeom>
          <a:noFill/>
          <a:ln>
            <a:noFill/>
          </a:ln>
        </p:spPr>
      </p:pic>
      <p:pic>
        <p:nvPicPr>
          <p:cNvPr id="2" name="Recorded Sound">
            <a:hlinkClick r:id="" action="ppaction://media"/>
            <a:extLst>
              <a:ext uri="{FF2B5EF4-FFF2-40B4-BE49-F238E27FC236}">
                <a16:creationId xmlns:a16="http://schemas.microsoft.com/office/drawing/2014/main" id="{DFB52BAB-52C8-4301-862B-E4F3DE9F8B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931"/>
    </mc:Choice>
    <mc:Fallback>
      <p:transition spd="slow" advTm="6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Cost Curves</a:t>
            </a:r>
          </a:p>
        </p:txBody>
      </p:sp>
      <p:pic>
        <p:nvPicPr>
          <p:cNvPr id="177" name="Shape 177" descr="CNX_Econ_C07_003.jpg"/>
          <p:cNvPicPr preferRelativeResize="0">
            <a:picLocks noGrp="1"/>
          </p:cNvPicPr>
          <p:nvPr>
            <p:ph type="pic" idx="2"/>
          </p:nvPr>
        </p:nvPicPr>
        <p:blipFill rotWithShape="1">
          <a:blip r:embed="rId5">
            <a:alphaModFix/>
          </a:blip>
          <a:srcRect/>
          <a:stretch/>
        </p:blipFill>
        <p:spPr>
          <a:xfrm>
            <a:off x="4478126" y="1947475"/>
            <a:ext cx="4358400" cy="3263400"/>
          </a:xfrm>
          <a:prstGeom prst="rect">
            <a:avLst/>
          </a:prstGeom>
          <a:noFill/>
          <a:ln>
            <a:noFill/>
          </a:ln>
        </p:spPr>
      </p:pic>
      <p:sp>
        <p:nvSpPr>
          <p:cNvPr id="178" name="Shape 178"/>
          <p:cNvSpPr txBox="1">
            <a:spLocks noGrp="1"/>
          </p:cNvSpPr>
          <p:nvPr>
            <p:ph type="body" idx="1"/>
          </p:nvPr>
        </p:nvSpPr>
        <p:spPr>
          <a:xfrm>
            <a:off x="457200" y="1641023"/>
            <a:ext cx="3913200" cy="4022700"/>
          </a:xfrm>
          <a:prstGeom prst="rect">
            <a:avLst/>
          </a:prstGeom>
          <a:noFill/>
          <a:ln>
            <a:noFill/>
          </a:ln>
        </p:spPr>
        <p:txBody>
          <a:bodyPr wrap="square" lIns="91425" tIns="45700" rIns="91425" bIns="45700" anchor="t" anchorCtr="0">
            <a:noAutofit/>
          </a:bodyPr>
          <a:lstStyle/>
          <a:p>
            <a:pPr marL="457200" marR="0" lvl="0" indent="-228600" algn="l" rtl="0">
              <a:spcBef>
                <a:spcPts val="0"/>
              </a:spcBef>
              <a:spcAft>
                <a:spcPts val="0"/>
              </a:spcAft>
              <a:buClr>
                <a:srgbClr val="6CB255"/>
              </a:buClr>
              <a:buFont typeface="Arial"/>
              <a:buChar char="●"/>
            </a:pPr>
            <a:r>
              <a:rPr lang="en-US" b="0" i="0" u="none" strike="noStrike" cap="none">
                <a:solidFill>
                  <a:schemeClr val="dk1"/>
                </a:solidFill>
                <a:latin typeface="Arial"/>
                <a:ea typeface="Arial"/>
                <a:cs typeface="Arial"/>
                <a:sym typeface="Arial"/>
              </a:rPr>
              <a:t>Average total cost (ATC) </a:t>
            </a:r>
          </a:p>
          <a:p>
            <a:pPr marL="914400" marR="0" lvl="1" indent="-228600" algn="l" rtl="0">
              <a:spcBef>
                <a:spcPts val="0"/>
              </a:spcBef>
              <a:spcAft>
                <a:spcPts val="0"/>
              </a:spcAft>
              <a:buClr>
                <a:srgbClr val="6CB255"/>
              </a:buClr>
              <a:buFont typeface="Arial"/>
              <a:buChar char="○"/>
            </a:pPr>
            <a:r>
              <a:rPr lang="en-US" b="0" i="0" u="none" strike="noStrike" cap="none">
                <a:solidFill>
                  <a:schemeClr val="dk1"/>
                </a:solidFill>
                <a:latin typeface="Arial"/>
                <a:ea typeface="Arial"/>
                <a:cs typeface="Arial"/>
                <a:sym typeface="Arial"/>
              </a:rPr>
              <a:t> </a:t>
            </a:r>
            <a:r>
              <a:rPr lang="en-US"/>
              <a:t>T</a:t>
            </a:r>
            <a:r>
              <a:rPr lang="en-US" b="0" i="0" u="none" strike="noStrike" cap="none">
                <a:solidFill>
                  <a:schemeClr val="dk1"/>
                </a:solidFill>
                <a:latin typeface="Arial"/>
                <a:ea typeface="Arial"/>
                <a:cs typeface="Arial"/>
                <a:sym typeface="Arial"/>
              </a:rPr>
              <a:t>ypically U-shaped</a:t>
            </a:r>
          </a:p>
          <a:p>
            <a:pPr marL="457200" marR="0" lvl="0" indent="0" algn="l" rtl="0">
              <a:spcBef>
                <a:spcPts val="0"/>
              </a:spcBef>
              <a:spcAft>
                <a:spcPts val="0"/>
              </a:spcAft>
              <a:buNone/>
            </a:pPr>
            <a:endParaRPr/>
          </a:p>
          <a:p>
            <a:pPr marL="457200" marR="0" lvl="0" indent="-228600" algn="l" rtl="0">
              <a:spcBef>
                <a:spcPts val="0"/>
              </a:spcBef>
              <a:spcAft>
                <a:spcPts val="0"/>
              </a:spcAft>
              <a:buClr>
                <a:srgbClr val="6CB255"/>
              </a:buClr>
              <a:buFont typeface="Arial"/>
              <a:buChar char="●"/>
            </a:pPr>
            <a:r>
              <a:rPr lang="en-US" b="0" i="0" u="none" strike="noStrike" cap="none">
                <a:solidFill>
                  <a:schemeClr val="dk1"/>
                </a:solidFill>
                <a:latin typeface="Arial"/>
                <a:ea typeface="Arial"/>
                <a:cs typeface="Arial"/>
                <a:sym typeface="Arial"/>
              </a:rPr>
              <a:t>Average variable cost (AVC) </a:t>
            </a:r>
          </a:p>
          <a:p>
            <a:pPr marL="914400" marR="0" lvl="1" indent="-228600" algn="l" rtl="0">
              <a:spcBef>
                <a:spcPts val="0"/>
              </a:spcBef>
              <a:spcAft>
                <a:spcPts val="0"/>
              </a:spcAft>
              <a:buClr>
                <a:srgbClr val="6CB255"/>
              </a:buClr>
              <a:buFont typeface="Arial"/>
              <a:buChar char="○"/>
            </a:pPr>
            <a:r>
              <a:rPr lang="en-US"/>
              <a:t>L</a:t>
            </a:r>
            <a:r>
              <a:rPr lang="en-US" b="0" i="0" u="none" strike="noStrike" cap="none">
                <a:solidFill>
                  <a:schemeClr val="dk1"/>
                </a:solidFill>
                <a:latin typeface="Arial"/>
                <a:ea typeface="Arial"/>
                <a:cs typeface="Arial"/>
                <a:sym typeface="Arial"/>
              </a:rPr>
              <a:t>ies below the average total cost curve and</a:t>
            </a:r>
          </a:p>
          <a:p>
            <a:pPr marL="914400" marR="0" lvl="1" indent="-228600" algn="l" rtl="0">
              <a:spcBef>
                <a:spcPts val="0"/>
              </a:spcBef>
              <a:spcAft>
                <a:spcPts val="0"/>
              </a:spcAft>
              <a:buClr>
                <a:srgbClr val="6CB255"/>
              </a:buClr>
              <a:buFont typeface="Arial"/>
              <a:buChar char="○"/>
            </a:pPr>
            <a:r>
              <a:rPr lang="en-US"/>
              <a:t>T</a:t>
            </a:r>
            <a:r>
              <a:rPr lang="en-US" b="0" i="0" u="none" strike="noStrike" cap="none">
                <a:solidFill>
                  <a:schemeClr val="dk1"/>
                </a:solidFill>
                <a:latin typeface="Arial"/>
                <a:ea typeface="Arial"/>
                <a:cs typeface="Arial"/>
                <a:sym typeface="Arial"/>
              </a:rPr>
              <a:t>ypically U-shaped or upward-sloping.</a:t>
            </a:r>
          </a:p>
          <a:p>
            <a:pPr marL="457200" marR="0" lvl="0" indent="0" algn="l" rtl="0">
              <a:spcBef>
                <a:spcPts val="0"/>
              </a:spcBef>
              <a:spcAft>
                <a:spcPts val="0"/>
              </a:spcAft>
              <a:buNone/>
            </a:pPr>
            <a:endParaRPr/>
          </a:p>
          <a:p>
            <a:pPr marL="457200" marR="0" lvl="0" indent="-228600" algn="l" rtl="0">
              <a:spcBef>
                <a:spcPts val="0"/>
              </a:spcBef>
              <a:spcAft>
                <a:spcPts val="0"/>
              </a:spcAft>
              <a:buClr>
                <a:srgbClr val="6CB255"/>
              </a:buClr>
              <a:buFont typeface="Arial"/>
              <a:buChar char="●"/>
            </a:pPr>
            <a:r>
              <a:rPr lang="en-US" b="0" i="0" u="none" strike="noStrike" cap="none">
                <a:solidFill>
                  <a:schemeClr val="dk1"/>
                </a:solidFill>
                <a:latin typeface="Arial"/>
                <a:ea typeface="Arial"/>
                <a:cs typeface="Arial"/>
                <a:sym typeface="Arial"/>
              </a:rPr>
              <a:t>Marginal cost (MC) </a:t>
            </a:r>
          </a:p>
          <a:p>
            <a:pPr marL="914400" marR="0" lvl="1" indent="-228600" algn="l" rtl="0">
              <a:spcBef>
                <a:spcPts val="0"/>
              </a:spcBef>
              <a:spcAft>
                <a:spcPts val="0"/>
              </a:spcAft>
              <a:buClr>
                <a:srgbClr val="6CB255"/>
              </a:buClr>
              <a:buFont typeface="Arial"/>
              <a:buChar char="○"/>
            </a:pPr>
            <a:r>
              <a:rPr lang="en-US"/>
              <a:t>Generally upward-sloping</a:t>
            </a:r>
          </a:p>
        </p:txBody>
      </p:sp>
      <p:pic>
        <p:nvPicPr>
          <p:cNvPr id="179" name="Shape 179"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A8DEA65A-C082-4BA0-8E91-A2CDED516A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702"/>
    </mc:Choice>
    <mc:Fallback>
      <p:transition spd="slow" advTm="6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Clr>
                <a:schemeClr val="dk1"/>
              </a:buClr>
              <a:buSzPct val="45833"/>
              <a:buFont typeface="Arial"/>
              <a:buNone/>
            </a:pPr>
            <a:r>
              <a:rPr lang="en-US"/>
              <a:t>CH.7 OUTLINE</a:t>
            </a:r>
          </a:p>
        </p:txBody>
      </p:sp>
      <p:sp>
        <p:nvSpPr>
          <p:cNvPr id="49" name="Shape 49"/>
          <p:cNvSpPr>
            <a:spLocks noGrp="1"/>
          </p:cNvSpPr>
          <p:nvPr>
            <p:ph type="pic" idx="2"/>
          </p:nvPr>
        </p:nvSpPr>
        <p:spPr>
          <a:xfrm>
            <a:off x="457200" y="1122374"/>
            <a:ext cx="8062800" cy="3882000"/>
          </a:xfrm>
          <a:prstGeom prst="rect">
            <a:avLst/>
          </a:prstGeom>
        </p:spPr>
        <p:txBody>
          <a:bodyPr wrap="square" lIns="91425" tIns="91425" rIns="91425" bIns="91425" anchor="t" anchorCtr="0">
            <a:noAutofit/>
          </a:bodyPr>
          <a:lstStyle/>
          <a:p>
            <a:pPr lvl="0" rtl="0">
              <a:lnSpc>
                <a:spcPct val="115000"/>
              </a:lnSpc>
              <a:spcBef>
                <a:spcPts val="0"/>
              </a:spcBef>
              <a:buNone/>
            </a:pPr>
            <a:r>
              <a:rPr lang="en-US" sz="2800"/>
              <a:t>7.1: Explicit and Implicit Costs, and Accounting </a:t>
            </a:r>
          </a:p>
          <a:p>
            <a:pPr lvl="0" indent="387350" rtl="0">
              <a:lnSpc>
                <a:spcPct val="150000"/>
              </a:lnSpc>
              <a:spcBef>
                <a:spcPts val="0"/>
              </a:spcBef>
              <a:buClr>
                <a:schemeClr val="dk1"/>
              </a:buClr>
              <a:buSzPct val="39285"/>
              <a:buFont typeface="Arial"/>
              <a:buNone/>
            </a:pPr>
            <a:r>
              <a:rPr lang="en-US" sz="2800"/>
              <a:t>  and Economic Profit</a:t>
            </a:r>
          </a:p>
          <a:p>
            <a:pPr lvl="0" rtl="0">
              <a:lnSpc>
                <a:spcPct val="115000"/>
              </a:lnSpc>
              <a:spcBef>
                <a:spcPts val="0"/>
              </a:spcBef>
              <a:buClr>
                <a:schemeClr val="dk1"/>
              </a:buClr>
              <a:buSzPct val="39285"/>
              <a:buFont typeface="Arial"/>
              <a:buNone/>
            </a:pPr>
            <a:r>
              <a:rPr lang="en-US" sz="2800"/>
              <a:t>7.2: Production in the Short Run</a:t>
            </a:r>
          </a:p>
          <a:p>
            <a:pPr lvl="0" rtl="0">
              <a:lnSpc>
                <a:spcPct val="115000"/>
              </a:lnSpc>
              <a:spcBef>
                <a:spcPts val="0"/>
              </a:spcBef>
              <a:buClr>
                <a:schemeClr val="dk1"/>
              </a:buClr>
              <a:buSzPct val="39285"/>
              <a:buFont typeface="Arial"/>
              <a:buNone/>
            </a:pPr>
            <a:r>
              <a:rPr lang="en-US" sz="2800"/>
              <a:t>7.3: Costs in the Short Run</a:t>
            </a:r>
          </a:p>
          <a:p>
            <a:pPr lvl="0" rtl="0">
              <a:lnSpc>
                <a:spcPct val="115000"/>
              </a:lnSpc>
              <a:spcBef>
                <a:spcPts val="0"/>
              </a:spcBef>
              <a:buNone/>
            </a:pPr>
            <a:r>
              <a:rPr lang="en-US" sz="2800"/>
              <a:t>7.4: Production in the Long Run</a:t>
            </a:r>
          </a:p>
          <a:p>
            <a:pPr lvl="0" rtl="0">
              <a:lnSpc>
                <a:spcPct val="115000"/>
              </a:lnSpc>
              <a:spcBef>
                <a:spcPts val="0"/>
              </a:spcBef>
              <a:buClr>
                <a:schemeClr val="dk1"/>
              </a:buClr>
              <a:buSzPct val="39285"/>
              <a:buFont typeface="Arial"/>
              <a:buNone/>
            </a:pPr>
            <a:r>
              <a:rPr lang="en-US" sz="2800"/>
              <a:t>7.5: Costs in the Long Run</a:t>
            </a:r>
          </a:p>
        </p:txBody>
      </p:sp>
      <p:pic>
        <p:nvPicPr>
          <p:cNvPr id="50" name="Shape 50"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D5EDFE6B-8A20-4425-B234-8E52B7C064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596"/>
    </mc:Choice>
    <mc:Fallback>
      <p:transition spd="slow" advTm="4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Average Profit</a:t>
            </a:r>
          </a:p>
        </p:txBody>
      </p:sp>
      <p:sp>
        <p:nvSpPr>
          <p:cNvPr id="185" name="Shape 185"/>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marL="457200" lvl="0" indent="-228600">
              <a:spcBef>
                <a:spcPts val="0"/>
              </a:spcBef>
              <a:buChar char="●"/>
            </a:pPr>
            <a:r>
              <a:rPr lang="en-US" b="1"/>
              <a:t>Average Profit</a:t>
            </a:r>
            <a:r>
              <a:rPr lang="en-US"/>
              <a:t> or </a:t>
            </a:r>
            <a:r>
              <a:rPr lang="en-US" i="1"/>
              <a:t>profit margin</a:t>
            </a:r>
            <a:r>
              <a:rPr lang="en-US"/>
              <a:t> = price – average cost</a:t>
            </a:r>
          </a:p>
          <a:p>
            <a:pPr lvl="0">
              <a:spcBef>
                <a:spcPts val="0"/>
              </a:spcBef>
              <a:buNone/>
            </a:pPr>
            <a:endParaRPr/>
          </a:p>
          <a:p>
            <a:pPr lvl="0">
              <a:spcBef>
                <a:spcPts val="0"/>
              </a:spcBef>
              <a:buNone/>
            </a:pPr>
            <a:endParaRPr/>
          </a:p>
          <a:p>
            <a:pPr marL="457200" lvl="0" indent="-228600" rtl="0">
              <a:spcBef>
                <a:spcPts val="0"/>
              </a:spcBef>
              <a:buChar char="●"/>
            </a:pPr>
            <a:r>
              <a:rPr lang="en-US"/>
              <a:t>If the market price &gt; average cost, then average profit will be </a:t>
            </a:r>
            <a:r>
              <a:rPr lang="en-US" u="sng"/>
              <a:t>positive</a:t>
            </a:r>
            <a:r>
              <a:rPr lang="en-US"/>
              <a:t>.</a:t>
            </a:r>
          </a:p>
          <a:p>
            <a:pPr lvl="0" rtl="0">
              <a:spcBef>
                <a:spcPts val="0"/>
              </a:spcBef>
              <a:buNone/>
            </a:pPr>
            <a:endParaRPr/>
          </a:p>
          <a:p>
            <a:pPr marL="457200" lvl="0" indent="-228600">
              <a:spcBef>
                <a:spcPts val="0"/>
              </a:spcBef>
              <a:buChar char="●"/>
            </a:pPr>
            <a:r>
              <a:rPr lang="en-US"/>
              <a:t>If price is &lt; average cost, then profits will be </a:t>
            </a:r>
            <a:r>
              <a:rPr lang="en-US" u="sng"/>
              <a:t>negative</a:t>
            </a:r>
            <a:r>
              <a:rPr lang="en-US"/>
              <a:t>.</a:t>
            </a:r>
          </a:p>
        </p:txBody>
      </p:sp>
      <p:pic>
        <p:nvPicPr>
          <p:cNvPr id="186" name="Shape 186"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F17BA363-F6C0-4F96-888E-DC5DBD5516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635"/>
    </mc:Choice>
    <mc:Fallback>
      <p:transition spd="slow" advTm="31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7.4 Production in the Long Run</a:t>
            </a:r>
          </a:p>
        </p:txBody>
      </p:sp>
      <p:sp>
        <p:nvSpPr>
          <p:cNvPr id="192" name="Shape 192"/>
          <p:cNvSpPr>
            <a:spLocks noGrp="1"/>
          </p:cNvSpPr>
          <p:nvPr>
            <p:ph type="pic" idx="2"/>
          </p:nvPr>
        </p:nvSpPr>
        <p:spPr>
          <a:xfrm>
            <a:off x="457199" y="1274786"/>
            <a:ext cx="8062800" cy="3500100"/>
          </a:xfrm>
          <a:prstGeom prst="rect">
            <a:avLst/>
          </a:prstGeom>
        </p:spPr>
        <p:txBody>
          <a:bodyPr wrap="square" lIns="91425" tIns="91425" rIns="91425" bIns="91425" anchor="t" anchorCtr="0">
            <a:noAutofit/>
          </a:bodyPr>
          <a:lstStyle/>
          <a:p>
            <a:pPr marL="457200" lvl="0" indent="-228600">
              <a:spcBef>
                <a:spcPts val="0"/>
              </a:spcBef>
              <a:buChar char="●"/>
            </a:pPr>
            <a:r>
              <a:rPr lang="en-US"/>
              <a:t>In the long run, </a:t>
            </a:r>
            <a:r>
              <a:rPr lang="en-US" u="sng"/>
              <a:t>all</a:t>
            </a:r>
            <a:r>
              <a:rPr lang="en-US"/>
              <a:t> factors (including capital) are variable.</a:t>
            </a:r>
          </a:p>
          <a:p>
            <a:pPr lvl="0">
              <a:spcBef>
                <a:spcPts val="0"/>
              </a:spcBef>
              <a:buNone/>
            </a:pPr>
            <a:endParaRPr/>
          </a:p>
          <a:p>
            <a:pPr marL="457200" lvl="0" indent="-228600">
              <a:spcBef>
                <a:spcPts val="0"/>
              </a:spcBef>
              <a:buChar char="●"/>
            </a:pPr>
            <a:r>
              <a:rPr lang="en-US"/>
              <a:t>Production function is Q = </a:t>
            </a:r>
            <a:r>
              <a:rPr lang="en-US" i="1">
                <a:latin typeface="Times New Roman"/>
                <a:ea typeface="Times New Roman"/>
                <a:cs typeface="Times New Roman"/>
                <a:sym typeface="Times New Roman"/>
              </a:rPr>
              <a:t>f </a:t>
            </a:r>
            <a:r>
              <a:rPr lang="en-US"/>
              <a:t>[L, K]</a:t>
            </a:r>
          </a:p>
          <a:p>
            <a:pPr lvl="0">
              <a:spcBef>
                <a:spcPts val="0"/>
              </a:spcBef>
              <a:buNone/>
            </a:pPr>
            <a:endParaRPr/>
          </a:p>
          <a:p>
            <a:pPr marL="457200" lvl="0" indent="-228600">
              <a:spcBef>
                <a:spcPts val="0"/>
              </a:spcBef>
              <a:buChar char="●"/>
            </a:pPr>
            <a:r>
              <a:rPr lang="en-US"/>
              <a:t>Because all factors are variable, the long run production function shows the most efficient way of producing any level of output.</a:t>
            </a:r>
          </a:p>
        </p:txBody>
      </p:sp>
      <p:pic>
        <p:nvPicPr>
          <p:cNvPr id="193" name="Shape 193"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F73C213B-D78D-463C-B84D-CC9DE2C1BA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890"/>
    </mc:Choice>
    <mc:Fallback>
      <p:transition spd="slow" advTm="3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7.5 Costs in the Long Run</a:t>
            </a:r>
          </a:p>
        </p:txBody>
      </p:sp>
      <p:sp>
        <p:nvSpPr>
          <p:cNvPr id="199" name="Shape 199"/>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marL="457200" lvl="0" indent="-228600">
              <a:spcBef>
                <a:spcPts val="0"/>
              </a:spcBef>
              <a:buChar char="●"/>
            </a:pPr>
            <a:r>
              <a:rPr lang="en-US"/>
              <a:t>The long run is the period of time when all costs are variable.</a:t>
            </a:r>
          </a:p>
          <a:p>
            <a:pPr lvl="0">
              <a:spcBef>
                <a:spcPts val="0"/>
              </a:spcBef>
              <a:buNone/>
            </a:pPr>
            <a:endParaRPr/>
          </a:p>
          <a:p>
            <a:pPr marL="457200" lvl="0" indent="-228600">
              <a:spcBef>
                <a:spcPts val="0"/>
              </a:spcBef>
              <a:buChar char="●"/>
            </a:pPr>
            <a:r>
              <a:rPr lang="en-US" b="1"/>
              <a:t>Production technologies</a:t>
            </a:r>
            <a:r>
              <a:rPr lang="en-US"/>
              <a:t> - alternative methods of combining inputs to produce output</a:t>
            </a:r>
          </a:p>
          <a:p>
            <a:pPr lvl="0">
              <a:spcBef>
                <a:spcPts val="0"/>
              </a:spcBef>
              <a:buNone/>
            </a:pPr>
            <a:endParaRPr/>
          </a:p>
          <a:p>
            <a:pPr marL="457200" lvl="0" indent="-228600">
              <a:spcBef>
                <a:spcPts val="0"/>
              </a:spcBef>
              <a:buChar char="●"/>
            </a:pPr>
            <a:r>
              <a:rPr lang="en-US" u="sng"/>
              <a:t>Economies of scale</a:t>
            </a:r>
            <a:r>
              <a:rPr lang="en-US"/>
              <a:t> - the situation where, as the quantity of output goes up, the cost per unit goes down.</a:t>
            </a:r>
          </a:p>
        </p:txBody>
      </p:sp>
      <p:pic>
        <p:nvPicPr>
          <p:cNvPr id="200" name="Shape 200"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DC3065DD-59C9-41A0-8EEE-847AA23B19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691"/>
    </mc:Choice>
    <mc:Fallback>
      <p:transition spd="slow" advTm="10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241326"/>
            <a:ext cx="8062800" cy="659400"/>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Economies of Scale</a:t>
            </a:r>
          </a:p>
        </p:txBody>
      </p:sp>
      <p:sp>
        <p:nvSpPr>
          <p:cNvPr id="206" name="Shape 206"/>
          <p:cNvSpPr txBox="1">
            <a:spLocks noGrp="1"/>
          </p:cNvSpPr>
          <p:nvPr>
            <p:ph type="body" idx="1"/>
          </p:nvPr>
        </p:nvSpPr>
        <p:spPr>
          <a:xfrm>
            <a:off x="457200" y="4356293"/>
            <a:ext cx="8062800" cy="2266200"/>
          </a:xfrm>
          <a:prstGeom prst="rect">
            <a:avLst/>
          </a:prstGeom>
          <a:noFill/>
          <a:ln>
            <a:noFill/>
          </a:ln>
        </p:spPr>
        <p:txBody>
          <a:bodyPr wrap="square" lIns="91425" tIns="45700" rIns="91425" bIns="45700" anchor="t" anchorCtr="0">
            <a:noAutofit/>
          </a:bodyPr>
          <a:lstStyle/>
          <a:p>
            <a:pPr marL="457200" marR="0" lvl="0" indent="-349250" algn="l" rtl="0">
              <a:spcBef>
                <a:spcPts val="0"/>
              </a:spcBef>
              <a:spcAft>
                <a:spcPts val="0"/>
              </a:spcAft>
              <a:buClr>
                <a:srgbClr val="000000"/>
              </a:buClr>
              <a:buSzPct val="100000"/>
              <a:buFont typeface="Arial"/>
              <a:buChar char="●"/>
            </a:pPr>
            <a:r>
              <a:rPr lang="en-US" sz="1900" b="0" i="0" u="none" strike="noStrike" cap="none">
                <a:solidFill>
                  <a:srgbClr val="000000"/>
                </a:solidFill>
                <a:latin typeface="Arial"/>
                <a:ea typeface="Arial"/>
                <a:cs typeface="Arial"/>
                <a:sym typeface="Arial"/>
              </a:rPr>
              <a:t>A small factory like S produces 1,000 alarm clocks at an average cost of $12 per clock. </a:t>
            </a:r>
          </a:p>
          <a:p>
            <a:pPr marL="457200" marR="0" lvl="0" indent="-349250" algn="l" rtl="0">
              <a:spcBef>
                <a:spcPts val="0"/>
              </a:spcBef>
              <a:spcAft>
                <a:spcPts val="0"/>
              </a:spcAft>
              <a:buClr>
                <a:srgbClr val="000000"/>
              </a:buClr>
              <a:buSzPct val="100000"/>
              <a:buFont typeface="Arial"/>
              <a:buChar char="●"/>
            </a:pPr>
            <a:r>
              <a:rPr lang="en-US" sz="1900" b="0" i="0" u="none" strike="noStrike" cap="none">
                <a:solidFill>
                  <a:srgbClr val="000000"/>
                </a:solidFill>
                <a:latin typeface="Arial"/>
                <a:ea typeface="Arial"/>
                <a:cs typeface="Arial"/>
                <a:sym typeface="Arial"/>
              </a:rPr>
              <a:t>A medium factory like M produces 2,000 alarm clocks at a cost of $8 per clock. </a:t>
            </a:r>
          </a:p>
          <a:p>
            <a:pPr marL="457200" marR="0" lvl="0" indent="-349250" algn="l" rtl="0">
              <a:spcBef>
                <a:spcPts val="0"/>
              </a:spcBef>
              <a:spcAft>
                <a:spcPts val="0"/>
              </a:spcAft>
              <a:buClr>
                <a:srgbClr val="000000"/>
              </a:buClr>
              <a:buSzPct val="100000"/>
              <a:buFont typeface="Arial"/>
              <a:buChar char="●"/>
            </a:pPr>
            <a:r>
              <a:rPr lang="en-US" sz="1900" b="0" i="0" u="none" strike="noStrike" cap="none">
                <a:solidFill>
                  <a:srgbClr val="000000"/>
                </a:solidFill>
                <a:latin typeface="Arial"/>
                <a:ea typeface="Arial"/>
                <a:cs typeface="Arial"/>
                <a:sym typeface="Arial"/>
              </a:rPr>
              <a:t>A large factory like L produces 5,000 alarm clocks at a cost of $4 per clock. </a:t>
            </a:r>
          </a:p>
          <a:p>
            <a:pPr marL="457200" marR="0" lvl="0" indent="-349250" algn="l" rtl="0">
              <a:spcBef>
                <a:spcPts val="0"/>
              </a:spcBef>
              <a:spcAft>
                <a:spcPts val="0"/>
              </a:spcAft>
              <a:buClr>
                <a:srgbClr val="000000"/>
              </a:buClr>
              <a:buSzPct val="100000"/>
              <a:buFont typeface="Arial"/>
              <a:buChar char="●"/>
            </a:pPr>
            <a:r>
              <a:rPr lang="en-US" sz="1900" b="0" i="0" u="none" strike="noStrike" cap="none">
                <a:solidFill>
                  <a:srgbClr val="000000"/>
                </a:solidFill>
                <a:latin typeface="Arial"/>
                <a:ea typeface="Arial"/>
                <a:cs typeface="Arial"/>
                <a:sym typeface="Arial"/>
              </a:rPr>
              <a:t>Economies of scale exist because the larger scale of production leads to lower average costs.</a:t>
            </a:r>
          </a:p>
        </p:txBody>
      </p:sp>
      <p:pic>
        <p:nvPicPr>
          <p:cNvPr id="207" name="Shape 207" descr="CNX_Econ_C07_004.jpg"/>
          <p:cNvPicPr preferRelativeResize="0">
            <a:picLocks noGrp="1"/>
          </p:cNvPicPr>
          <p:nvPr>
            <p:ph type="pic" idx="2"/>
          </p:nvPr>
        </p:nvPicPr>
        <p:blipFill rotWithShape="1">
          <a:blip r:embed="rId5">
            <a:alphaModFix/>
          </a:blip>
          <a:srcRect/>
          <a:stretch/>
        </p:blipFill>
        <p:spPr>
          <a:xfrm>
            <a:off x="1147050" y="1046176"/>
            <a:ext cx="6849900" cy="3325500"/>
          </a:xfrm>
          <a:prstGeom prst="rect">
            <a:avLst/>
          </a:prstGeom>
          <a:noFill/>
          <a:ln>
            <a:noFill/>
          </a:ln>
        </p:spPr>
      </p:pic>
      <p:pic>
        <p:nvPicPr>
          <p:cNvPr id="208" name="Shape 208"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534F7DE8-235C-41E6-84BD-F785A7A51E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20"/>
    </mc:Choice>
    <mc:Fallback>
      <p:transition spd="slow" advTm="3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Shapes of Long-Run Average Cost Curves</a:t>
            </a:r>
          </a:p>
        </p:txBody>
      </p:sp>
      <p:sp>
        <p:nvSpPr>
          <p:cNvPr id="214" name="Shape 214"/>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marL="457200" lvl="0" indent="-228600">
              <a:spcBef>
                <a:spcPts val="0"/>
              </a:spcBef>
              <a:buChar char="●"/>
            </a:pPr>
            <a:r>
              <a:rPr lang="en-US" b="1"/>
              <a:t>Long-run average cost (LRAC) curve</a:t>
            </a:r>
            <a:r>
              <a:rPr lang="en-US"/>
              <a:t> - shows the lowest possible average cost of production, allowing all the inputs to production to vary so that the firm is choosing its production technology.</a:t>
            </a:r>
          </a:p>
          <a:p>
            <a:pPr lvl="0">
              <a:spcBef>
                <a:spcPts val="0"/>
              </a:spcBef>
              <a:buNone/>
            </a:pPr>
            <a:endParaRPr/>
          </a:p>
          <a:p>
            <a:pPr marL="457200" lvl="0" indent="-228600">
              <a:spcBef>
                <a:spcPts val="0"/>
              </a:spcBef>
              <a:buChar char="●"/>
            </a:pPr>
            <a:r>
              <a:rPr lang="en-US" b="1"/>
              <a:t>Short-run average cost (SRAC) curves</a:t>
            </a:r>
            <a:r>
              <a:rPr lang="en-US"/>
              <a:t> - the average total cost curve in the short term; shows the total of the average fixed costs and the average variable costs.</a:t>
            </a:r>
          </a:p>
        </p:txBody>
      </p:sp>
      <p:pic>
        <p:nvPicPr>
          <p:cNvPr id="215" name="Shape 215"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A3ECCBE4-A754-4E78-B443-459B436CF5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66"/>
    </mc:Choice>
    <mc:Fallback>
      <p:transition spd="slow" advTm="2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41325"/>
            <a:ext cx="8062800" cy="728700"/>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sz="2400" b="0" i="0" u="none" strike="noStrike" cap="none">
                <a:solidFill>
                  <a:srgbClr val="6CB255"/>
                </a:solidFill>
                <a:latin typeface="Arial Black"/>
                <a:ea typeface="Arial Black"/>
                <a:cs typeface="Arial Black"/>
                <a:sym typeface="Arial Black"/>
              </a:rPr>
              <a:t>From Short-Run Average Cost Curves to Long-Run Average Cost Curves</a:t>
            </a:r>
          </a:p>
        </p:txBody>
      </p:sp>
      <p:sp>
        <p:nvSpPr>
          <p:cNvPr id="221" name="Shape 221"/>
          <p:cNvSpPr txBox="1">
            <a:spLocks noGrp="1"/>
          </p:cNvSpPr>
          <p:nvPr>
            <p:ph type="body" idx="1"/>
          </p:nvPr>
        </p:nvSpPr>
        <p:spPr>
          <a:xfrm>
            <a:off x="457200" y="4103778"/>
            <a:ext cx="8062800" cy="2555700"/>
          </a:xfrm>
          <a:prstGeom prst="rect">
            <a:avLst/>
          </a:prstGeom>
          <a:noFill/>
          <a:ln>
            <a:noFill/>
          </a:ln>
        </p:spPr>
        <p:txBody>
          <a:bodyPr wrap="square" lIns="91425" tIns="45700" rIns="91425" bIns="45700" anchor="t" anchorCtr="0">
            <a:noAutofit/>
          </a:bodyPr>
          <a:lstStyle/>
          <a:p>
            <a:pPr marL="457200" marR="0" lvl="0" indent="-336550" algn="l" rtl="0">
              <a:spcBef>
                <a:spcPts val="0"/>
              </a:spcBef>
              <a:spcAft>
                <a:spcPts val="0"/>
              </a:spcAft>
              <a:buSzPct val="100000"/>
              <a:buChar char="●"/>
            </a:pPr>
            <a:r>
              <a:rPr lang="en-US" sz="1700"/>
              <a:t>The five different short-run average cost (SRAC) curves each represents a different level of fixed costs, from the low level of fixed costs at SRAC</a:t>
            </a:r>
            <a:r>
              <a:rPr lang="en-US" sz="1700" baseline="-25000"/>
              <a:t>1</a:t>
            </a:r>
            <a:r>
              <a:rPr lang="en-US" sz="1700"/>
              <a:t> to the high level of fixed costs at SRAC</a:t>
            </a:r>
            <a:r>
              <a:rPr lang="en-US" sz="1700" baseline="-25000"/>
              <a:t>5</a:t>
            </a:r>
            <a:r>
              <a:rPr lang="en-US" sz="1700"/>
              <a:t>. </a:t>
            </a:r>
          </a:p>
          <a:p>
            <a:pPr marL="457200" marR="0" lvl="0" indent="-336550" algn="l" rtl="0">
              <a:spcBef>
                <a:spcPts val="0"/>
              </a:spcBef>
              <a:spcAft>
                <a:spcPts val="0"/>
              </a:spcAft>
              <a:buSzPct val="100000"/>
              <a:buChar char="●"/>
            </a:pPr>
            <a:r>
              <a:rPr lang="en-US" sz="1700"/>
              <a:t>Other SRAC curves, not in the diagram, lie between the ones that are here. </a:t>
            </a:r>
          </a:p>
          <a:p>
            <a:pPr marL="457200" marR="0" lvl="0" indent="-336550" algn="l" rtl="0">
              <a:spcBef>
                <a:spcPts val="0"/>
              </a:spcBef>
              <a:spcAft>
                <a:spcPts val="0"/>
              </a:spcAft>
              <a:buSzPct val="100000"/>
              <a:buChar char="●"/>
            </a:pPr>
            <a:r>
              <a:rPr lang="en-US" sz="1700"/>
              <a:t>The long-run average cost (LRAC) curve shows the </a:t>
            </a:r>
            <a:r>
              <a:rPr lang="en-US" sz="1700" u="sng"/>
              <a:t>lowest cost</a:t>
            </a:r>
            <a:r>
              <a:rPr lang="en-US" sz="1700"/>
              <a:t> for producing each quantity of output when fixed costs can vary, and so it is formed by the </a:t>
            </a:r>
            <a:r>
              <a:rPr lang="en-US" sz="1700" u="sng"/>
              <a:t>bottom edge</a:t>
            </a:r>
            <a:r>
              <a:rPr lang="en-US" sz="1700"/>
              <a:t> of the family of SRAC curves. </a:t>
            </a:r>
          </a:p>
          <a:p>
            <a:pPr marL="457200" marR="0" lvl="0" indent="-336550" algn="l" rtl="0">
              <a:spcBef>
                <a:spcPts val="0"/>
              </a:spcBef>
              <a:spcAft>
                <a:spcPts val="0"/>
              </a:spcAft>
              <a:buSzPct val="100000"/>
              <a:buChar char="●"/>
            </a:pPr>
            <a:r>
              <a:rPr lang="en-US" sz="1700"/>
              <a:t>If a firm wished to produce quantity Q</a:t>
            </a:r>
            <a:r>
              <a:rPr lang="en-US" sz="1700" baseline="-25000"/>
              <a:t>3</a:t>
            </a:r>
            <a:r>
              <a:rPr lang="en-US" sz="1700"/>
              <a:t>, it would choose the fixed costs associated with SRAC</a:t>
            </a:r>
            <a:r>
              <a:rPr lang="en-US" sz="1700" baseline="-25000"/>
              <a:t>3</a:t>
            </a:r>
            <a:r>
              <a:rPr lang="en-US" sz="1700"/>
              <a:t>.</a:t>
            </a:r>
          </a:p>
        </p:txBody>
      </p:sp>
      <p:pic>
        <p:nvPicPr>
          <p:cNvPr id="222" name="Shape 222" descr="CNX_Econ_C07_005.jpg"/>
          <p:cNvPicPr preferRelativeResize="0">
            <a:picLocks noGrp="1"/>
          </p:cNvPicPr>
          <p:nvPr>
            <p:ph type="pic" idx="2"/>
          </p:nvPr>
        </p:nvPicPr>
        <p:blipFill rotWithShape="1">
          <a:blip r:embed="rId5">
            <a:alphaModFix/>
          </a:blip>
          <a:srcRect/>
          <a:stretch/>
        </p:blipFill>
        <p:spPr>
          <a:xfrm>
            <a:off x="1707600" y="969976"/>
            <a:ext cx="5728800" cy="3133800"/>
          </a:xfrm>
          <a:prstGeom prst="rect">
            <a:avLst/>
          </a:prstGeom>
          <a:noFill/>
          <a:ln>
            <a:noFill/>
          </a:ln>
        </p:spPr>
      </p:pic>
      <p:pic>
        <p:nvPicPr>
          <p:cNvPr id="223" name="Shape 223"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F41C820C-0CC3-42BE-84F6-3D03F5EAD3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746"/>
    </mc:Choice>
    <mc:Fallback>
      <p:transition spd="slow" advTm="9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57200" y="241325"/>
            <a:ext cx="8062800" cy="833700"/>
          </a:xfrm>
          <a:prstGeom prst="rect">
            <a:avLst/>
          </a:prstGeom>
        </p:spPr>
        <p:txBody>
          <a:bodyPr wrap="square" lIns="91425" tIns="91425" rIns="91425" bIns="91425" anchor="b" anchorCtr="0">
            <a:noAutofit/>
          </a:bodyPr>
          <a:lstStyle/>
          <a:p>
            <a:pPr lvl="0">
              <a:spcBef>
                <a:spcPts val="0"/>
              </a:spcBef>
              <a:buNone/>
            </a:pPr>
            <a:r>
              <a:rPr lang="en-US"/>
              <a:t>Ranges on the Long-run Average </a:t>
            </a:r>
          </a:p>
          <a:p>
            <a:pPr lvl="0">
              <a:spcBef>
                <a:spcPts val="0"/>
              </a:spcBef>
              <a:buNone/>
            </a:pPr>
            <a:r>
              <a:rPr lang="en-US"/>
              <a:t>Cost Curve</a:t>
            </a:r>
          </a:p>
        </p:txBody>
      </p:sp>
      <p:sp>
        <p:nvSpPr>
          <p:cNvPr id="229" name="Shape 229"/>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marL="457200" lvl="0" indent="-228600">
              <a:spcBef>
                <a:spcPts val="0"/>
              </a:spcBef>
              <a:buChar char="●"/>
            </a:pPr>
            <a:r>
              <a:rPr lang="en-US" b="1"/>
              <a:t>Constant returns to scale</a:t>
            </a:r>
            <a:r>
              <a:rPr lang="en-US"/>
              <a:t> - when expanding all inputs proportionately does not change the average cost of production.</a:t>
            </a:r>
          </a:p>
          <a:p>
            <a:pPr lvl="0">
              <a:spcBef>
                <a:spcPts val="0"/>
              </a:spcBef>
              <a:buNone/>
            </a:pPr>
            <a:endParaRPr/>
          </a:p>
          <a:p>
            <a:pPr marL="457200" lvl="0" indent="-228600" rtl="0">
              <a:spcBef>
                <a:spcPts val="0"/>
              </a:spcBef>
              <a:buChar char="●"/>
            </a:pPr>
            <a:r>
              <a:rPr lang="en-US" b="1"/>
              <a:t>Diseconomies of scale</a:t>
            </a:r>
            <a:r>
              <a:rPr lang="en-US"/>
              <a:t> - the long-run average cost of producing each individual unit increases as total output increases.</a:t>
            </a:r>
          </a:p>
          <a:p>
            <a:pPr lvl="0" rtl="0">
              <a:spcBef>
                <a:spcPts val="0"/>
              </a:spcBef>
              <a:buNone/>
            </a:pPr>
            <a:endParaRPr/>
          </a:p>
          <a:p>
            <a:pPr marL="914400" lvl="1" indent="-228600" rtl="0">
              <a:spcBef>
                <a:spcPts val="0"/>
              </a:spcBef>
            </a:pPr>
            <a:r>
              <a:rPr lang="en-US"/>
              <a:t>A firm or a factory can grow so large that it becomes very difficult to manage or run efficiently. </a:t>
            </a:r>
          </a:p>
        </p:txBody>
      </p:sp>
      <p:pic>
        <p:nvPicPr>
          <p:cNvPr id="230" name="Shape 230"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98DBBAB1-D9D7-4A60-B2B5-EF14482EDB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053"/>
    </mc:Choice>
    <mc:Fallback>
      <p:transition spd="slow" advTm="3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241325"/>
            <a:ext cx="8062800" cy="833700"/>
          </a:xfrm>
          <a:prstGeom prst="rect">
            <a:avLst/>
          </a:prstGeom>
        </p:spPr>
        <p:txBody>
          <a:bodyPr wrap="square" lIns="91425" tIns="91425" rIns="91425" bIns="91425" anchor="b" anchorCtr="0">
            <a:noAutofit/>
          </a:bodyPr>
          <a:lstStyle/>
          <a:p>
            <a:pPr lvl="0">
              <a:spcBef>
                <a:spcPts val="0"/>
              </a:spcBef>
              <a:buNone/>
            </a:pPr>
            <a:r>
              <a:rPr lang="en-US"/>
              <a:t>The Size and Number of Firms in </a:t>
            </a:r>
          </a:p>
          <a:p>
            <a:pPr lvl="0">
              <a:spcBef>
                <a:spcPts val="0"/>
              </a:spcBef>
              <a:buNone/>
            </a:pPr>
            <a:r>
              <a:rPr lang="en-US"/>
              <a:t>an Industry</a:t>
            </a:r>
          </a:p>
        </p:txBody>
      </p:sp>
      <p:sp>
        <p:nvSpPr>
          <p:cNvPr id="236" name="Shape 236"/>
          <p:cNvSpPr>
            <a:spLocks noGrp="1"/>
          </p:cNvSpPr>
          <p:nvPr>
            <p:ph type="pic" idx="2"/>
          </p:nvPr>
        </p:nvSpPr>
        <p:spPr>
          <a:xfrm>
            <a:off x="457199" y="1350986"/>
            <a:ext cx="8062800" cy="3500100"/>
          </a:xfrm>
          <a:prstGeom prst="rect">
            <a:avLst/>
          </a:prstGeom>
        </p:spPr>
        <p:txBody>
          <a:bodyPr wrap="square" lIns="91425" tIns="91425" rIns="91425" bIns="91425" anchor="t" anchorCtr="0">
            <a:noAutofit/>
          </a:bodyPr>
          <a:lstStyle/>
          <a:p>
            <a:pPr marL="457200" lvl="0" indent="-228600" rtl="0">
              <a:spcBef>
                <a:spcPts val="0"/>
              </a:spcBef>
              <a:buChar char="●"/>
            </a:pPr>
            <a:r>
              <a:rPr lang="en-US"/>
              <a:t>The shape of the long-run average cost curve has implications for:</a:t>
            </a:r>
          </a:p>
          <a:p>
            <a:pPr lvl="0" rtl="0">
              <a:spcBef>
                <a:spcPts val="0"/>
              </a:spcBef>
              <a:buNone/>
            </a:pPr>
            <a:endParaRPr/>
          </a:p>
          <a:p>
            <a:pPr marL="914400" lvl="1" indent="-228600" rtl="0">
              <a:spcBef>
                <a:spcPts val="0"/>
              </a:spcBef>
            </a:pPr>
            <a:r>
              <a:rPr lang="en-US"/>
              <a:t>how many firms will compete in an industry</a:t>
            </a:r>
          </a:p>
          <a:p>
            <a:pPr marL="914400" lvl="1" indent="-228600" rtl="0">
              <a:spcBef>
                <a:spcPts val="0"/>
              </a:spcBef>
            </a:pPr>
            <a:r>
              <a:rPr lang="en-US"/>
              <a:t>whether the firms in an industry have many different sizes</a:t>
            </a:r>
          </a:p>
          <a:p>
            <a:pPr marL="914400" lvl="1" indent="-228600" rtl="0">
              <a:spcBef>
                <a:spcPts val="0"/>
              </a:spcBef>
            </a:pPr>
            <a:r>
              <a:rPr lang="en-US"/>
              <a:t>or if they will tend to be the same size.</a:t>
            </a:r>
          </a:p>
        </p:txBody>
      </p:sp>
      <p:pic>
        <p:nvPicPr>
          <p:cNvPr id="237" name="Shape 237"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00FF07D0-2DFF-4EC6-9ECB-905D540B5D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355"/>
    </mc:Choice>
    <mc:Fallback>
      <p:transition spd="slow" advTm="3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241325"/>
            <a:ext cx="8062800" cy="820200"/>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The LRAC Curve and the Size and Number</a:t>
            </a:r>
          </a:p>
          <a:p>
            <a:pPr marL="0" marR="0" lvl="0" indent="0" algn="l" rtl="0">
              <a:spcBef>
                <a:spcPts val="0"/>
              </a:spcBef>
              <a:buClr>
                <a:srgbClr val="6CB255"/>
              </a:buClr>
              <a:buSzPct val="25000"/>
              <a:buFont typeface="Arial Black"/>
              <a:buNone/>
            </a:pPr>
            <a:r>
              <a:rPr lang="en-US"/>
              <a:t>of Firms</a:t>
            </a:r>
          </a:p>
        </p:txBody>
      </p:sp>
      <p:sp>
        <p:nvSpPr>
          <p:cNvPr id="243" name="Shape 243"/>
          <p:cNvSpPr txBox="1">
            <a:spLocks noGrp="1"/>
          </p:cNvSpPr>
          <p:nvPr>
            <p:ph type="body" idx="1"/>
          </p:nvPr>
        </p:nvSpPr>
        <p:spPr>
          <a:xfrm>
            <a:off x="457200" y="3995477"/>
            <a:ext cx="8206500" cy="268950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900"/>
          </a:p>
          <a:p>
            <a:pPr marR="0" lvl="0" algn="l" rtl="0">
              <a:lnSpc>
                <a:spcPct val="115000"/>
              </a:lnSpc>
              <a:spcBef>
                <a:spcPts val="0"/>
              </a:spcBef>
              <a:spcAft>
                <a:spcPts val="0"/>
              </a:spcAft>
              <a:buNone/>
            </a:pPr>
            <a:r>
              <a:rPr lang="en-US" sz="1900"/>
              <a:t>For graph (a):</a:t>
            </a:r>
          </a:p>
          <a:p>
            <a:pPr marL="457200" marR="0" lvl="0" indent="-228600" algn="l" rtl="0">
              <a:spcBef>
                <a:spcPts val="0"/>
              </a:spcBef>
              <a:spcAft>
                <a:spcPts val="0"/>
              </a:spcAft>
              <a:buClr>
                <a:srgbClr val="6CB255"/>
              </a:buClr>
              <a:buFont typeface="Arial"/>
              <a:buChar char="●"/>
            </a:pPr>
            <a:r>
              <a:rPr lang="en-US" sz="1900" b="0" i="0" u="none" strike="noStrike" cap="none">
                <a:solidFill>
                  <a:srgbClr val="000000"/>
                </a:solidFill>
                <a:latin typeface="Arial"/>
                <a:ea typeface="Arial"/>
                <a:cs typeface="Arial"/>
                <a:sym typeface="Arial"/>
              </a:rPr>
              <a:t>Low-cost firms will produce at output level R. </a:t>
            </a:r>
          </a:p>
          <a:p>
            <a:pPr marR="0" lvl="0" algn="l" rtl="0">
              <a:spcBef>
                <a:spcPts val="0"/>
              </a:spcBef>
              <a:spcAft>
                <a:spcPts val="0"/>
              </a:spcAft>
              <a:buNone/>
            </a:pPr>
            <a:endParaRPr sz="1900"/>
          </a:p>
          <a:p>
            <a:pPr marL="457200" marR="0" lvl="0" indent="-228600" algn="l" rtl="0">
              <a:spcBef>
                <a:spcPts val="0"/>
              </a:spcBef>
              <a:spcAft>
                <a:spcPts val="0"/>
              </a:spcAft>
              <a:buClr>
                <a:srgbClr val="6CB255"/>
              </a:buClr>
              <a:buFont typeface="Arial"/>
              <a:buChar char="●"/>
            </a:pPr>
            <a:r>
              <a:rPr lang="en-US" sz="1900" b="0" i="0" u="none" strike="noStrike" cap="none">
                <a:solidFill>
                  <a:srgbClr val="000000"/>
                </a:solidFill>
                <a:latin typeface="Arial"/>
                <a:ea typeface="Arial"/>
                <a:cs typeface="Arial"/>
                <a:sym typeface="Arial"/>
              </a:rPr>
              <a:t>When the LRAC curve has a clear minimum point, then any firm producing a different quantity will have</a:t>
            </a:r>
            <a:r>
              <a:rPr lang="en-US" sz="1900" b="0" i="0" strike="noStrike" cap="none">
                <a:solidFill>
                  <a:srgbClr val="000000"/>
                </a:solidFill>
                <a:latin typeface="Arial"/>
                <a:ea typeface="Arial"/>
                <a:cs typeface="Arial"/>
                <a:sym typeface="Arial"/>
              </a:rPr>
              <a:t> </a:t>
            </a:r>
            <a:r>
              <a:rPr lang="en-US" sz="1900" b="0" i="0" u="sng" strike="noStrike" cap="none">
                <a:solidFill>
                  <a:srgbClr val="000000"/>
                </a:solidFill>
                <a:latin typeface="Arial"/>
                <a:ea typeface="Arial"/>
                <a:cs typeface="Arial"/>
                <a:sym typeface="Arial"/>
              </a:rPr>
              <a:t>higher costs</a:t>
            </a:r>
            <a:r>
              <a:rPr lang="en-US" sz="1900" b="0" i="0" u="none" strike="noStrike" cap="none">
                <a:solidFill>
                  <a:srgbClr val="000000"/>
                </a:solidFill>
                <a:latin typeface="Arial"/>
                <a:ea typeface="Arial"/>
                <a:cs typeface="Arial"/>
                <a:sym typeface="Arial"/>
              </a:rPr>
              <a:t>. </a:t>
            </a:r>
          </a:p>
          <a:p>
            <a:pPr marR="0" lvl="0" algn="l" rtl="0">
              <a:spcBef>
                <a:spcPts val="0"/>
              </a:spcBef>
              <a:spcAft>
                <a:spcPts val="0"/>
              </a:spcAft>
              <a:buNone/>
            </a:pPr>
            <a:endParaRPr sz="1900"/>
          </a:p>
          <a:p>
            <a:pPr marL="457200" marR="0" lvl="0" indent="-228600" algn="l" rtl="0">
              <a:spcBef>
                <a:spcPts val="0"/>
              </a:spcBef>
              <a:spcAft>
                <a:spcPts val="0"/>
              </a:spcAft>
              <a:buClr>
                <a:srgbClr val="6CB255"/>
              </a:buClr>
              <a:buFont typeface="Arial"/>
              <a:buChar char="●"/>
            </a:pPr>
            <a:r>
              <a:rPr lang="en-US" sz="1900" b="0" i="0" u="none" strike="noStrike" cap="none">
                <a:solidFill>
                  <a:srgbClr val="000000"/>
                </a:solidFill>
                <a:latin typeface="Arial"/>
                <a:ea typeface="Arial"/>
                <a:cs typeface="Arial"/>
                <a:sym typeface="Arial"/>
              </a:rPr>
              <a:t>In this case, a firm producing at a quantity of 10,000 will produce at a </a:t>
            </a:r>
            <a:r>
              <a:rPr lang="en-US" sz="1900" b="0" i="0" u="sng" strike="noStrike" cap="none">
                <a:solidFill>
                  <a:srgbClr val="000000"/>
                </a:solidFill>
                <a:latin typeface="Arial"/>
                <a:ea typeface="Arial"/>
                <a:cs typeface="Arial"/>
                <a:sym typeface="Arial"/>
              </a:rPr>
              <a:t>lower average cost</a:t>
            </a:r>
            <a:r>
              <a:rPr lang="en-US" sz="1900" b="0" i="0" u="none" strike="noStrike" cap="none">
                <a:solidFill>
                  <a:srgbClr val="000000"/>
                </a:solidFill>
                <a:latin typeface="Arial"/>
                <a:ea typeface="Arial"/>
                <a:cs typeface="Arial"/>
                <a:sym typeface="Arial"/>
              </a:rPr>
              <a:t> than a firm producing</a:t>
            </a:r>
            <a:r>
              <a:rPr lang="en-US" sz="1900"/>
              <a:t> </a:t>
            </a:r>
            <a:r>
              <a:rPr lang="en-US" sz="1900" b="0" i="0" u="none" strike="noStrike" cap="none">
                <a:solidFill>
                  <a:srgbClr val="000000"/>
                </a:solidFill>
                <a:latin typeface="Arial"/>
                <a:ea typeface="Arial"/>
                <a:cs typeface="Arial"/>
                <a:sym typeface="Arial"/>
              </a:rPr>
              <a:t>5,000 or 20,000 units.</a:t>
            </a:r>
          </a:p>
        </p:txBody>
      </p:sp>
      <p:pic>
        <p:nvPicPr>
          <p:cNvPr id="244" name="Shape 244" descr="CNX_Econ_C07_008.jpg"/>
          <p:cNvPicPr preferRelativeResize="0">
            <a:picLocks noGrp="1"/>
          </p:cNvPicPr>
          <p:nvPr>
            <p:ph type="pic" idx="2"/>
          </p:nvPr>
        </p:nvPicPr>
        <p:blipFill rotWithShape="1">
          <a:blip r:embed="rId5">
            <a:alphaModFix/>
          </a:blip>
          <a:srcRect/>
          <a:stretch/>
        </p:blipFill>
        <p:spPr>
          <a:xfrm>
            <a:off x="457199" y="1061528"/>
            <a:ext cx="8062800" cy="3008100"/>
          </a:xfrm>
          <a:prstGeom prst="rect">
            <a:avLst/>
          </a:prstGeom>
          <a:noFill/>
          <a:ln>
            <a:noFill/>
          </a:ln>
        </p:spPr>
      </p:pic>
      <p:pic>
        <p:nvPicPr>
          <p:cNvPr id="245" name="Shape 245" descr="OSX-Stacked-TM-RGB-300dpi-2016.jpg"/>
          <p:cNvPicPr preferRelativeResize="0"/>
          <p:nvPr/>
        </p:nvPicPr>
        <p:blipFill rotWithShape="1">
          <a:blip r:embed="rId6">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E94EFDE9-E891-4AE7-A396-6D28F4E43F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344"/>
    </mc:Choice>
    <mc:Fallback>
      <p:transition spd="slow" advTm="3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57200" y="241325"/>
            <a:ext cx="8062800" cy="822300"/>
          </a:xfrm>
          <a:prstGeom prst="rect">
            <a:avLst/>
          </a:prstGeom>
        </p:spPr>
        <p:txBody>
          <a:bodyPr wrap="square" lIns="91425" tIns="91425" rIns="91425" bIns="91425" anchor="b" anchorCtr="0">
            <a:noAutofit/>
          </a:bodyPr>
          <a:lstStyle/>
          <a:p>
            <a:pPr lvl="0">
              <a:spcBef>
                <a:spcPts val="0"/>
              </a:spcBef>
              <a:buClr>
                <a:srgbClr val="6CB255"/>
              </a:buClr>
              <a:buSzPct val="25000"/>
              <a:buFont typeface="Arial Black"/>
              <a:buNone/>
            </a:pPr>
            <a:r>
              <a:rPr lang="en-US"/>
              <a:t>The LRAC Curve and the Size and Number</a:t>
            </a:r>
          </a:p>
          <a:p>
            <a:pPr lvl="0">
              <a:spcBef>
                <a:spcPts val="0"/>
              </a:spcBef>
              <a:buClr>
                <a:srgbClr val="6CB255"/>
              </a:buClr>
              <a:buSzPct val="25000"/>
              <a:buFont typeface="Arial Black"/>
              <a:buNone/>
            </a:pPr>
            <a:r>
              <a:rPr lang="en-US"/>
              <a:t>of Firms, Continued</a:t>
            </a:r>
          </a:p>
        </p:txBody>
      </p:sp>
      <p:sp>
        <p:nvSpPr>
          <p:cNvPr id="251" name="Shape 251"/>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lvl="0">
              <a:spcBef>
                <a:spcPts val="0"/>
              </a:spcBef>
              <a:buNone/>
            </a:pPr>
            <a:endParaRPr/>
          </a:p>
        </p:txBody>
      </p:sp>
      <p:sp>
        <p:nvSpPr>
          <p:cNvPr id="252" name="Shape 252"/>
          <p:cNvSpPr txBox="1">
            <a:spLocks noGrp="1"/>
          </p:cNvSpPr>
          <p:nvPr>
            <p:ph type="body" idx="1"/>
          </p:nvPr>
        </p:nvSpPr>
        <p:spPr>
          <a:xfrm>
            <a:off x="457200" y="4071676"/>
            <a:ext cx="8062800" cy="2569800"/>
          </a:xfrm>
          <a:prstGeom prst="rect">
            <a:avLst/>
          </a:prstGeom>
        </p:spPr>
        <p:txBody>
          <a:bodyPr wrap="square" lIns="91425" tIns="91425" rIns="91425" bIns="91425" anchor="t" anchorCtr="0">
            <a:noAutofit/>
          </a:bodyPr>
          <a:lstStyle/>
          <a:p>
            <a:pPr lvl="0" rtl="0">
              <a:spcBef>
                <a:spcPts val="0"/>
              </a:spcBef>
              <a:spcAft>
                <a:spcPts val="0"/>
              </a:spcAft>
              <a:buClr>
                <a:schemeClr val="dk1"/>
              </a:buClr>
              <a:buSzPct val="57894"/>
              <a:buFont typeface="Arial"/>
              <a:buNone/>
            </a:pPr>
            <a:r>
              <a:rPr lang="en-US" sz="1900">
                <a:solidFill>
                  <a:schemeClr val="dk1"/>
                </a:solidFill>
              </a:rPr>
              <a:t>For graph (b):</a:t>
            </a:r>
          </a:p>
          <a:p>
            <a:pPr marL="457200" lvl="0" indent="-228600" rtl="0">
              <a:spcBef>
                <a:spcPts val="880"/>
              </a:spcBef>
              <a:spcAft>
                <a:spcPts val="0"/>
              </a:spcAft>
              <a:buClr>
                <a:srgbClr val="6CB255"/>
              </a:buClr>
              <a:buChar char="●"/>
            </a:pPr>
            <a:r>
              <a:rPr lang="en-US" sz="1900">
                <a:solidFill>
                  <a:schemeClr val="dk1"/>
                </a:solidFill>
              </a:rPr>
              <a:t>Low-cost firms will produce between output levels R and S. </a:t>
            </a:r>
          </a:p>
          <a:p>
            <a:pPr marL="457200" lvl="0" indent="-228600" rtl="0">
              <a:spcBef>
                <a:spcPts val="880"/>
              </a:spcBef>
              <a:spcAft>
                <a:spcPts val="0"/>
              </a:spcAft>
              <a:buClr>
                <a:srgbClr val="6CB255"/>
              </a:buClr>
              <a:buChar char="●"/>
            </a:pPr>
            <a:r>
              <a:rPr lang="en-US" sz="1900">
                <a:solidFill>
                  <a:schemeClr val="dk1"/>
                </a:solidFill>
              </a:rPr>
              <a:t>When the LRAC curve has a flat bottom, then firms producing at any quantity along this flat bottom can compete. </a:t>
            </a:r>
          </a:p>
          <a:p>
            <a:pPr marL="457200" lvl="0" indent="-228600" rtl="0">
              <a:spcBef>
                <a:spcPts val="880"/>
              </a:spcBef>
              <a:spcAft>
                <a:spcPts val="0"/>
              </a:spcAft>
              <a:buClr>
                <a:srgbClr val="6CB255"/>
              </a:buClr>
              <a:buChar char="●"/>
            </a:pPr>
            <a:r>
              <a:rPr lang="en-US" sz="1900">
                <a:solidFill>
                  <a:schemeClr val="dk1"/>
                </a:solidFill>
              </a:rPr>
              <a:t>In this case, any firm producing a quantity between 5,000 and 20,000 can compete effectively, </a:t>
            </a:r>
          </a:p>
          <a:p>
            <a:pPr marL="457200" lvl="0" indent="-228600" rtl="0">
              <a:spcBef>
                <a:spcPts val="880"/>
              </a:spcBef>
              <a:spcAft>
                <a:spcPts val="0"/>
              </a:spcAft>
              <a:buClr>
                <a:srgbClr val="6CB255"/>
              </a:buClr>
              <a:buChar char="●"/>
            </a:pPr>
            <a:r>
              <a:rPr lang="en-US" sz="1900">
                <a:solidFill>
                  <a:schemeClr val="dk1"/>
                </a:solidFill>
              </a:rPr>
              <a:t>Firms producing less than 5,000 or more than 20,000 would face higher average costs and be unable to compete.</a:t>
            </a:r>
          </a:p>
        </p:txBody>
      </p:sp>
      <p:pic>
        <p:nvPicPr>
          <p:cNvPr id="253" name="Shape 253" descr="CNX_Econ_C07_008.jpg"/>
          <p:cNvPicPr preferRelativeResize="0">
            <a:picLocks noGrp="1"/>
          </p:cNvPicPr>
          <p:nvPr>
            <p:ph type="pic" idx="2"/>
          </p:nvPr>
        </p:nvPicPr>
        <p:blipFill rotWithShape="1">
          <a:blip r:embed="rId3">
            <a:alphaModFix/>
          </a:blip>
          <a:srcRect/>
          <a:stretch/>
        </p:blipFill>
        <p:spPr>
          <a:xfrm>
            <a:off x="457199" y="1063578"/>
            <a:ext cx="8062800" cy="3008100"/>
          </a:xfrm>
          <a:prstGeom prst="rect">
            <a:avLst/>
          </a:prstGeom>
          <a:noFill/>
          <a:ln>
            <a:noFill/>
          </a:ln>
        </p:spPr>
      </p:pic>
      <p:pic>
        <p:nvPicPr>
          <p:cNvPr id="254" name="Shape 254" descr="OSX-Stacked-TM-RGB-300dpi-2016.jpg"/>
          <p:cNvPicPr preferRelativeResize="0"/>
          <p:nvPr/>
        </p:nvPicPr>
        <p:blipFill rotWithShape="1">
          <a:blip r:embed="rId4">
            <a:alphaModFix/>
          </a:blip>
          <a:srcRect/>
          <a:stretch/>
        </p:blipFill>
        <p:spPr>
          <a:xfrm>
            <a:off x="7610087" y="227959"/>
            <a:ext cx="1226400" cy="83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Amazon - Example of Economies of Scale </a:t>
            </a:r>
          </a:p>
        </p:txBody>
      </p:sp>
      <p:pic>
        <p:nvPicPr>
          <p:cNvPr id="56" name="Shape 56" descr="CNX_Econ_C07_000.jpg"/>
          <p:cNvPicPr preferRelativeResize="0">
            <a:picLocks noGrp="1"/>
          </p:cNvPicPr>
          <p:nvPr>
            <p:ph type="pic" idx="2"/>
          </p:nvPr>
        </p:nvPicPr>
        <p:blipFill/>
        <p:spPr>
          <a:xfrm>
            <a:off x="1378950" y="1122376"/>
            <a:ext cx="6386100" cy="3234000"/>
          </a:xfrm>
          <a:prstGeom prst="rect">
            <a:avLst/>
          </a:prstGeom>
          <a:noFill/>
          <a:ln>
            <a:noFill/>
          </a:ln>
        </p:spPr>
      </p:pic>
      <p:sp>
        <p:nvSpPr>
          <p:cNvPr id="57" name="Shape 57"/>
          <p:cNvSpPr txBox="1">
            <a:spLocks noGrp="1"/>
          </p:cNvSpPr>
          <p:nvPr>
            <p:ph type="body" idx="1"/>
          </p:nvPr>
        </p:nvSpPr>
        <p:spPr>
          <a:xfrm>
            <a:off x="457200" y="4408918"/>
            <a:ext cx="8062800" cy="2253900"/>
          </a:xfrm>
          <a:prstGeom prst="rect">
            <a:avLst/>
          </a:prstGeom>
          <a:noFill/>
          <a:ln>
            <a:noFill/>
          </a:ln>
        </p:spPr>
        <p:txBody>
          <a:bodyPr wrap="square" lIns="91425" tIns="45700" rIns="91425" bIns="45700" anchor="t" anchorCtr="0">
            <a:noAutofit/>
          </a:bodyPr>
          <a:lstStyle/>
          <a:p>
            <a:pPr marL="0" marR="0" lvl="0" indent="-69850" algn="l" rtl="0">
              <a:spcBef>
                <a:spcPts val="0"/>
              </a:spcBef>
              <a:spcAft>
                <a:spcPts val="0"/>
              </a:spcAft>
              <a:buClr>
                <a:schemeClr val="dk1"/>
              </a:buClr>
              <a:buSzPct val="61111"/>
              <a:buFont typeface="Arial"/>
              <a:buNone/>
            </a:pPr>
            <a:r>
              <a:rPr lang="en-US" sz="1800"/>
              <a:t>Amazon sells books, among many other things, and ships them directly to the consumer. Until recently there were no brick and mortar Amazon stores.  </a:t>
            </a:r>
          </a:p>
          <a:p>
            <a:pPr marL="0" marR="0" lvl="0" indent="-69850" algn="l" rtl="0">
              <a:spcBef>
                <a:spcPts val="0"/>
              </a:spcBef>
              <a:spcAft>
                <a:spcPts val="0"/>
              </a:spcAft>
              <a:buClr>
                <a:schemeClr val="dk1"/>
              </a:buClr>
              <a:buSzPct val="61111"/>
              <a:buFont typeface="Arial"/>
              <a:buNone/>
            </a:pPr>
            <a:endParaRPr sz="1800"/>
          </a:p>
          <a:p>
            <a:pPr marL="0" marR="0" lvl="0" indent="-69850" algn="l" rtl="0">
              <a:spcBef>
                <a:spcPts val="0"/>
              </a:spcBef>
              <a:spcAft>
                <a:spcPts val="0"/>
              </a:spcAft>
              <a:buClr>
                <a:schemeClr val="dk1"/>
              </a:buClr>
              <a:buSzPct val="61111"/>
              <a:buFont typeface="Arial"/>
              <a:buNone/>
            </a:pPr>
            <a:r>
              <a:rPr lang="en-US" sz="1800" b="0" i="0" u="none" strike="noStrike" cap="none">
                <a:solidFill>
                  <a:srgbClr val="000000"/>
                </a:solidFill>
                <a:latin typeface="Arial"/>
                <a:ea typeface="Arial"/>
                <a:cs typeface="Arial"/>
                <a:sym typeface="Arial"/>
              </a:rPr>
              <a:t>A major reason for the giant retailer’s success is its production model and cost structure, which has enabled Amazon to undercut the competitors' prices even when factoring in the cost of shipping.  </a:t>
            </a:r>
          </a:p>
          <a:p>
            <a:pPr marL="0" marR="0" lvl="0" indent="-69850" algn="l" rtl="0">
              <a:spcBef>
                <a:spcPts val="0"/>
              </a:spcBef>
              <a:spcAft>
                <a:spcPts val="0"/>
              </a:spcAft>
              <a:buClr>
                <a:schemeClr val="dk1"/>
              </a:buClr>
              <a:buSzPct val="61111"/>
              <a:buFont typeface="Arial"/>
              <a:buNone/>
            </a:pPr>
            <a:endParaRPr sz="1800"/>
          </a:p>
          <a:p>
            <a:pPr marL="0" marR="0" lvl="0" indent="-69850" algn="l" rtl="0">
              <a:spcBef>
                <a:spcPts val="0"/>
              </a:spcBef>
              <a:spcAft>
                <a:spcPts val="0"/>
              </a:spcAft>
              <a:buClr>
                <a:schemeClr val="dk1"/>
              </a:buClr>
              <a:buSzPct val="68750"/>
              <a:buFont typeface="Arial"/>
              <a:buNone/>
            </a:pPr>
            <a:r>
              <a:rPr lang="en-US" sz="1600" b="0" i="0" u="none" strike="noStrike" cap="none">
                <a:solidFill>
                  <a:srgbClr val="000000"/>
                </a:solidFill>
                <a:latin typeface="Arial"/>
                <a:ea typeface="Arial"/>
                <a:cs typeface="Arial"/>
                <a:sym typeface="Arial"/>
              </a:rPr>
              <a:t>(Credit: modification of work by William Christiansen/Flickr Creative Commons)</a:t>
            </a:r>
          </a:p>
        </p:txBody>
      </p:sp>
      <p:pic>
        <p:nvPicPr>
          <p:cNvPr id="58" name="Shape 58" descr="OSX-Stacked-TM-RGB-300dpi-2016.jpg"/>
          <p:cNvPicPr preferRelativeResize="0"/>
          <p:nvPr/>
        </p:nvPicPr>
        <p:blipFill rotWithShape="1">
          <a:blip r:embed="rId3">
            <a:alphaModFix/>
          </a:blip>
          <a:srcRect/>
          <a:stretch/>
        </p:blipFill>
        <p:spPr>
          <a:xfrm>
            <a:off x="7610087" y="227959"/>
            <a:ext cx="1226434" cy="83359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r" rtl="0">
              <a:spcBef>
                <a:spcPts val="0"/>
              </a:spcBef>
              <a:buClr>
                <a:srgbClr val="6CB255"/>
              </a:buClr>
              <a:buSzPct val="25000"/>
              <a:buFont typeface="Arial Black"/>
              <a:buNone/>
            </a:pPr>
            <a:endParaRPr sz="2400" b="0" i="0" u="none" strike="noStrike" cap="none">
              <a:solidFill>
                <a:srgbClr val="6CB255"/>
              </a:solidFill>
              <a:latin typeface="Arial Black"/>
              <a:ea typeface="Arial Black"/>
              <a:cs typeface="Arial Black"/>
              <a:sym typeface="Arial Black"/>
            </a:endParaRPr>
          </a:p>
        </p:txBody>
      </p:sp>
      <p:sp>
        <p:nvSpPr>
          <p:cNvPr id="260" name="Shape 260"/>
          <p:cNvSpPr txBox="1">
            <a:spLocks noGrp="1"/>
          </p:cNvSpPr>
          <p:nvPr>
            <p:ph type="body" idx="1"/>
          </p:nvPr>
        </p:nvSpPr>
        <p:spPr>
          <a:xfrm>
            <a:off x="457200" y="1107617"/>
            <a:ext cx="8062912" cy="5256973"/>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Clr>
                <a:srgbClr val="6CB255"/>
              </a:buClr>
              <a:buSzPct val="25000"/>
              <a:buFont typeface="Arial"/>
              <a:buNone/>
            </a:pPr>
            <a:r>
              <a:rPr lang="en-US" sz="1600" b="0" i="0" u="none" strike="noStrike" cap="none">
                <a:solidFill>
                  <a:srgbClr val="212F62"/>
                </a:solidFill>
                <a:latin typeface="Arial"/>
                <a:ea typeface="Arial"/>
                <a:cs typeface="Arial"/>
                <a:sym typeface="Arial"/>
              </a:rPr>
              <a:t>This OpenStax ancillary resource is © Rice University under a CC-BY 4.0 International license; it may be reproduced or modified but must be attributed to OpenStax, Rice University and any changes must be noted.</a:t>
            </a:r>
          </a:p>
        </p:txBody>
      </p:sp>
      <p:pic>
        <p:nvPicPr>
          <p:cNvPr id="261" name="Shape 261" descr="OSX-Stacked-TM-RGB-300dpi-2016.jpg"/>
          <p:cNvPicPr preferRelativeResize="0"/>
          <p:nvPr/>
        </p:nvPicPr>
        <p:blipFill rotWithShape="1">
          <a:blip r:embed="rId3">
            <a:alphaModFix/>
          </a:blip>
          <a:srcRect/>
          <a:stretch/>
        </p:blipFill>
        <p:spPr>
          <a:xfrm>
            <a:off x="7610087" y="227959"/>
            <a:ext cx="1226434" cy="8335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Theory of the Firm</a:t>
            </a:r>
          </a:p>
        </p:txBody>
      </p:sp>
      <p:sp>
        <p:nvSpPr>
          <p:cNvPr id="64" name="Shape 64"/>
          <p:cNvSpPr>
            <a:spLocks noGrp="1"/>
          </p:cNvSpPr>
          <p:nvPr>
            <p:ph type="pic" idx="2"/>
          </p:nvPr>
        </p:nvSpPr>
        <p:spPr>
          <a:xfrm>
            <a:off x="457199" y="1427186"/>
            <a:ext cx="8062800" cy="3500100"/>
          </a:xfrm>
          <a:prstGeom prst="rect">
            <a:avLst/>
          </a:prstGeom>
        </p:spPr>
        <p:txBody>
          <a:bodyPr wrap="square" lIns="91425" tIns="91425" rIns="91425" bIns="91425" anchor="t" anchorCtr="0">
            <a:noAutofit/>
          </a:bodyPr>
          <a:lstStyle/>
          <a:p>
            <a:pPr marL="457200" lvl="0" indent="-228600" rtl="0">
              <a:spcBef>
                <a:spcPts val="0"/>
              </a:spcBef>
              <a:buChar char="●"/>
            </a:pPr>
            <a:r>
              <a:rPr lang="en-US" b="1"/>
              <a:t>Firm</a:t>
            </a:r>
            <a:r>
              <a:rPr lang="en-US"/>
              <a:t> (or producer or business) - an organization that combines inputs of labor, capital, land, and raw or finished component materials to produce outputs.</a:t>
            </a:r>
          </a:p>
          <a:p>
            <a:pPr lvl="0" rtl="0">
              <a:spcBef>
                <a:spcPts val="0"/>
              </a:spcBef>
              <a:buNone/>
            </a:pPr>
            <a:endParaRPr/>
          </a:p>
          <a:p>
            <a:pPr marL="457200" lvl="0" indent="-228600" rtl="0">
              <a:spcBef>
                <a:spcPts val="0"/>
              </a:spcBef>
              <a:buChar char="●"/>
            </a:pPr>
            <a:r>
              <a:rPr lang="en-US" b="1"/>
              <a:t>Private enterprise </a:t>
            </a:r>
            <a:r>
              <a:rPr lang="en-US"/>
              <a:t>- the ownership of businesses by private individuals</a:t>
            </a:r>
          </a:p>
          <a:p>
            <a:pPr lvl="0">
              <a:spcBef>
                <a:spcPts val="0"/>
              </a:spcBef>
              <a:buNone/>
            </a:pPr>
            <a:endParaRPr/>
          </a:p>
          <a:p>
            <a:pPr marL="457200" lvl="0" indent="-228600">
              <a:spcBef>
                <a:spcPts val="0"/>
              </a:spcBef>
              <a:buChar char="●"/>
            </a:pPr>
            <a:r>
              <a:rPr lang="en-US" b="1"/>
              <a:t>Production</a:t>
            </a:r>
            <a:r>
              <a:rPr lang="en-US"/>
              <a:t> - the process of combining inputs to produce outputs, ideally of a value greater than the value of the inputs.</a:t>
            </a:r>
          </a:p>
        </p:txBody>
      </p:sp>
      <p:pic>
        <p:nvPicPr>
          <p:cNvPr id="65" name="Shape 65"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1019C407-B856-43A9-9D7D-C8257C58D4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91"/>
    </mc:Choice>
    <mc:Fallback>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41326"/>
            <a:ext cx="8062912" cy="659535"/>
          </a:xfrm>
          <a:prstGeom prst="rect">
            <a:avLst/>
          </a:prstGeom>
          <a:noFill/>
          <a:ln>
            <a:noFill/>
          </a:ln>
        </p:spPr>
        <p:txBody>
          <a:bodyPr wrap="square" lIns="91425" tIns="45700" rIns="91425" bIns="45700" anchor="b" anchorCtr="0">
            <a:noAutofit/>
          </a:bodyPr>
          <a:lstStyle/>
          <a:p>
            <a:pPr marL="0" marR="0" lvl="0" indent="0" algn="l" rtl="0">
              <a:spcBef>
                <a:spcPts val="0"/>
              </a:spcBef>
              <a:buClr>
                <a:srgbClr val="6CB255"/>
              </a:buClr>
              <a:buSzPct val="25000"/>
              <a:buFont typeface="Arial Black"/>
              <a:buNone/>
            </a:pPr>
            <a:r>
              <a:rPr lang="en-US"/>
              <a:t>The Spectrum of Competition</a:t>
            </a:r>
          </a:p>
        </p:txBody>
      </p:sp>
      <p:pic>
        <p:nvPicPr>
          <p:cNvPr id="71" name="Shape 71" descr="CNX_Econ_C07_000.jpg"/>
          <p:cNvPicPr preferRelativeResize="0">
            <a:picLocks noGrp="1"/>
          </p:cNvPicPr>
          <p:nvPr>
            <p:ph type="pic" idx="2"/>
          </p:nvPr>
        </p:nvPicPr>
        <p:blipFill/>
        <p:spPr>
          <a:xfrm>
            <a:off x="1032889" y="1135123"/>
            <a:ext cx="6911400" cy="2103000"/>
          </a:xfrm>
          <a:prstGeom prst="rect">
            <a:avLst/>
          </a:prstGeom>
          <a:noFill/>
          <a:ln>
            <a:noFill/>
          </a:ln>
        </p:spPr>
      </p:pic>
      <p:sp>
        <p:nvSpPr>
          <p:cNvPr id="72" name="Shape 72"/>
          <p:cNvSpPr txBox="1">
            <a:spLocks noGrp="1"/>
          </p:cNvSpPr>
          <p:nvPr>
            <p:ph type="body" idx="1"/>
          </p:nvPr>
        </p:nvSpPr>
        <p:spPr>
          <a:xfrm>
            <a:off x="457200" y="3298475"/>
            <a:ext cx="8379300" cy="3444600"/>
          </a:xfrm>
          <a:prstGeom prst="rect">
            <a:avLst/>
          </a:prstGeom>
          <a:noFill/>
          <a:ln>
            <a:noFill/>
          </a:ln>
        </p:spPr>
        <p:txBody>
          <a:bodyPr wrap="square" lIns="91425" tIns="45700" rIns="91425" bIns="45700" anchor="t" anchorCtr="0">
            <a:noAutofit/>
          </a:bodyPr>
          <a:lstStyle/>
          <a:p>
            <a:pPr marL="457200" marR="0" lvl="0" indent="-228600" algn="l" rtl="0">
              <a:spcBef>
                <a:spcPts val="0"/>
              </a:spcBef>
              <a:spcAft>
                <a:spcPts val="0"/>
              </a:spcAft>
              <a:buChar char="●"/>
            </a:pPr>
            <a:r>
              <a:rPr lang="en-US"/>
              <a:t>Firms face different competitive situations. </a:t>
            </a:r>
          </a:p>
          <a:p>
            <a:pPr marL="457200" marR="0" lvl="0" indent="-228600" algn="l" rtl="0">
              <a:spcBef>
                <a:spcPts val="0"/>
              </a:spcBef>
              <a:spcAft>
                <a:spcPts val="0"/>
              </a:spcAft>
              <a:buChar char="●"/>
            </a:pPr>
            <a:r>
              <a:rPr lang="en-US"/>
              <a:t>At one extreme—</a:t>
            </a:r>
            <a:r>
              <a:rPr lang="en-US" u="sng"/>
              <a:t>perfect competition</a:t>
            </a:r>
            <a:r>
              <a:rPr lang="en-US"/>
              <a:t>—many firms are all trying to sell identical products. </a:t>
            </a:r>
          </a:p>
          <a:p>
            <a:pPr marL="457200" marR="0" lvl="0" indent="-228600" algn="l" rtl="0">
              <a:spcBef>
                <a:spcPts val="0"/>
              </a:spcBef>
              <a:spcAft>
                <a:spcPts val="0"/>
              </a:spcAft>
              <a:buChar char="●"/>
            </a:pPr>
            <a:r>
              <a:rPr lang="en-US"/>
              <a:t>At the other extreme—</a:t>
            </a:r>
            <a:r>
              <a:rPr lang="en-US" u="sng"/>
              <a:t>monopoly</a:t>
            </a:r>
            <a:r>
              <a:rPr lang="en-US"/>
              <a:t>—only one firm is selling the product, and this firm faces no competition. </a:t>
            </a:r>
          </a:p>
          <a:p>
            <a:pPr marL="457200" marR="0" lvl="0" indent="-228600" algn="l" rtl="0">
              <a:spcBef>
                <a:spcPts val="0"/>
              </a:spcBef>
              <a:spcAft>
                <a:spcPts val="0"/>
              </a:spcAft>
              <a:buChar char="●"/>
            </a:pPr>
            <a:r>
              <a:rPr lang="en-US" u="sng"/>
              <a:t>Monopolistic competition</a:t>
            </a:r>
            <a:r>
              <a:rPr lang="en-US"/>
              <a:t> is a situation with many firms selling similar, but not identical products. </a:t>
            </a:r>
          </a:p>
          <a:p>
            <a:pPr marL="457200" marR="0" lvl="0" indent="-228600" algn="l" rtl="0">
              <a:spcBef>
                <a:spcPts val="0"/>
              </a:spcBef>
              <a:spcAft>
                <a:spcPts val="0"/>
              </a:spcAft>
              <a:buChar char="●"/>
            </a:pPr>
            <a:r>
              <a:rPr lang="en-US" u="sng"/>
              <a:t>Oligopoly</a:t>
            </a:r>
            <a:r>
              <a:rPr lang="en-US"/>
              <a:t> is a situation with few firms that sell identical or similar products.</a:t>
            </a:r>
          </a:p>
        </p:txBody>
      </p:sp>
      <p:pic>
        <p:nvPicPr>
          <p:cNvPr id="73" name="Shape 73" descr="OSX-Stacked-TM-RGB-300dpi-2016.jpg"/>
          <p:cNvPicPr preferRelativeResize="0"/>
          <p:nvPr/>
        </p:nvPicPr>
        <p:blipFill rotWithShape="1">
          <a:blip r:embed="rId5">
            <a:alphaModFix/>
          </a:blip>
          <a:srcRect/>
          <a:stretch/>
        </p:blipFill>
        <p:spPr>
          <a:xfrm>
            <a:off x="7610087" y="227959"/>
            <a:ext cx="1226434" cy="833592"/>
          </a:xfrm>
          <a:prstGeom prst="rect">
            <a:avLst/>
          </a:prstGeom>
          <a:noFill/>
          <a:ln>
            <a:noFill/>
          </a:ln>
        </p:spPr>
      </p:pic>
      <p:pic>
        <p:nvPicPr>
          <p:cNvPr id="2" name="Recorded Sound">
            <a:hlinkClick r:id="" action="ppaction://media"/>
            <a:extLst>
              <a:ext uri="{FF2B5EF4-FFF2-40B4-BE49-F238E27FC236}">
                <a16:creationId xmlns:a16="http://schemas.microsoft.com/office/drawing/2014/main" id="{0AB9E525-6EF6-4231-BA22-B6C995CBD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703"/>
    </mc:Choice>
    <mc:Fallback>
      <p:transition spd="slow" advTm="9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57200" y="241325"/>
            <a:ext cx="8062800" cy="790200"/>
          </a:xfrm>
          <a:prstGeom prst="rect">
            <a:avLst/>
          </a:prstGeom>
        </p:spPr>
        <p:txBody>
          <a:bodyPr wrap="square" lIns="91425" tIns="91425" rIns="91425" bIns="91425" anchor="b" anchorCtr="0">
            <a:noAutofit/>
          </a:bodyPr>
          <a:lstStyle/>
          <a:p>
            <a:pPr lvl="0">
              <a:spcBef>
                <a:spcPts val="0"/>
              </a:spcBef>
              <a:buNone/>
            </a:pPr>
            <a:r>
              <a:rPr lang="en-US"/>
              <a:t>7.1 Explicit and Implicit Costs, and </a:t>
            </a:r>
          </a:p>
          <a:p>
            <a:pPr lvl="0">
              <a:spcBef>
                <a:spcPts val="0"/>
              </a:spcBef>
              <a:buNone/>
            </a:pPr>
            <a:r>
              <a:rPr lang="en-US"/>
              <a:t>Accounting and Economic Profit</a:t>
            </a:r>
          </a:p>
        </p:txBody>
      </p:sp>
      <p:sp>
        <p:nvSpPr>
          <p:cNvPr id="79" name="Shape 79"/>
          <p:cNvSpPr>
            <a:spLocks noGrp="1"/>
          </p:cNvSpPr>
          <p:nvPr>
            <p:ph type="pic" idx="2"/>
          </p:nvPr>
        </p:nvSpPr>
        <p:spPr>
          <a:xfrm>
            <a:off x="457200" y="1198575"/>
            <a:ext cx="8062800" cy="4809300"/>
          </a:xfrm>
          <a:prstGeom prst="rect">
            <a:avLst/>
          </a:prstGeom>
        </p:spPr>
        <p:txBody>
          <a:bodyPr wrap="square" lIns="91425" tIns="91425" rIns="91425" bIns="91425" anchor="t" anchorCtr="0">
            <a:noAutofit/>
          </a:bodyPr>
          <a:lstStyle/>
          <a:p>
            <a:pPr lvl="0" algn="ctr" rtl="0">
              <a:spcBef>
                <a:spcPts val="0"/>
              </a:spcBef>
              <a:buNone/>
            </a:pPr>
            <a:r>
              <a:rPr lang="en-US"/>
              <a:t>Profit = Total Revenue – Total Cost</a:t>
            </a:r>
          </a:p>
          <a:p>
            <a:pPr lvl="0" algn="ctr">
              <a:spcBef>
                <a:spcPts val="0"/>
              </a:spcBef>
              <a:buNone/>
            </a:pPr>
            <a:endParaRPr/>
          </a:p>
          <a:p>
            <a:pPr lvl="0">
              <a:spcBef>
                <a:spcPts val="0"/>
              </a:spcBef>
              <a:buNone/>
            </a:pPr>
            <a:endParaRPr/>
          </a:p>
          <a:p>
            <a:pPr marL="457200" lvl="0" indent="-228600">
              <a:spcBef>
                <a:spcPts val="0"/>
              </a:spcBef>
              <a:buChar char="●"/>
            </a:pPr>
            <a:r>
              <a:rPr lang="en-US" b="1"/>
              <a:t>Revenue</a:t>
            </a:r>
            <a:r>
              <a:rPr lang="en-US"/>
              <a:t> - the income a firm generates from selling its products.</a:t>
            </a:r>
          </a:p>
          <a:p>
            <a:pPr lvl="0">
              <a:spcBef>
                <a:spcPts val="0"/>
              </a:spcBef>
              <a:buNone/>
            </a:pPr>
            <a:endParaRPr/>
          </a:p>
          <a:p>
            <a:pPr lvl="0" algn="ctr">
              <a:spcBef>
                <a:spcPts val="0"/>
              </a:spcBef>
              <a:buNone/>
            </a:pPr>
            <a:r>
              <a:rPr lang="en-US"/>
              <a:t>Total Revenue = Price × Quantity Sold</a:t>
            </a:r>
          </a:p>
          <a:p>
            <a:pPr lvl="0">
              <a:spcBef>
                <a:spcPts val="0"/>
              </a:spcBef>
              <a:buNone/>
            </a:pPr>
            <a:endParaRPr/>
          </a:p>
          <a:p>
            <a:pPr marL="457200" lvl="0" indent="-228600" rtl="0">
              <a:spcBef>
                <a:spcPts val="0"/>
              </a:spcBef>
              <a:buChar char="●"/>
            </a:pPr>
            <a:r>
              <a:rPr lang="en-US" b="1"/>
              <a:t>Explicit costs</a:t>
            </a:r>
            <a:r>
              <a:rPr lang="en-US"/>
              <a:t> - out-of-pocket costs; actual payments. </a:t>
            </a:r>
          </a:p>
          <a:p>
            <a:pPr marL="914400" lvl="1" indent="-228600" rtl="0">
              <a:spcBef>
                <a:spcPts val="0"/>
              </a:spcBef>
            </a:pPr>
            <a:r>
              <a:rPr lang="en-US"/>
              <a:t>Wages, rent, etc.</a:t>
            </a:r>
          </a:p>
          <a:p>
            <a:pPr lvl="0">
              <a:spcBef>
                <a:spcPts val="0"/>
              </a:spcBef>
              <a:buNone/>
            </a:pPr>
            <a:endParaRPr/>
          </a:p>
          <a:p>
            <a:pPr marL="457200" lvl="0" indent="-228600" rtl="0">
              <a:spcBef>
                <a:spcPts val="0"/>
              </a:spcBef>
              <a:buChar char="●"/>
            </a:pPr>
            <a:r>
              <a:rPr lang="en-US" b="1"/>
              <a:t>Implicit costs</a:t>
            </a:r>
            <a:r>
              <a:rPr lang="en-US"/>
              <a:t> - the opportunity cost of using resources that the firm already owns. </a:t>
            </a:r>
          </a:p>
          <a:p>
            <a:pPr marL="914400" lvl="1" indent="-228600" rtl="0">
              <a:spcBef>
                <a:spcPts val="0"/>
              </a:spcBef>
            </a:pPr>
            <a:r>
              <a:rPr lang="en-US"/>
              <a:t>Depreciation of goods, materials, and equipment</a:t>
            </a:r>
          </a:p>
          <a:p>
            <a:pPr lvl="0">
              <a:spcBef>
                <a:spcPts val="0"/>
              </a:spcBef>
              <a:buNone/>
            </a:pPr>
            <a:endParaRPr/>
          </a:p>
        </p:txBody>
      </p:sp>
      <p:pic>
        <p:nvPicPr>
          <p:cNvPr id="80" name="Shape 80"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76B4A380-3D49-4AB0-9198-C9C1641EE7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332"/>
    </mc:Choice>
    <mc:Fallback>
      <p:transition spd="slow" advTm="10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Types of Profit</a:t>
            </a:r>
          </a:p>
        </p:txBody>
      </p:sp>
      <p:sp>
        <p:nvSpPr>
          <p:cNvPr id="86" name="Shape 86"/>
          <p:cNvSpPr>
            <a:spLocks noGrp="1"/>
          </p:cNvSpPr>
          <p:nvPr>
            <p:ph type="pic" idx="2"/>
          </p:nvPr>
        </p:nvSpPr>
        <p:spPr>
          <a:xfrm>
            <a:off x="457199" y="1122386"/>
            <a:ext cx="8062800" cy="3500100"/>
          </a:xfrm>
          <a:prstGeom prst="rect">
            <a:avLst/>
          </a:prstGeom>
        </p:spPr>
        <p:txBody>
          <a:bodyPr wrap="square" lIns="91425" tIns="91425" rIns="91425" bIns="91425" anchor="t" anchorCtr="0">
            <a:noAutofit/>
          </a:bodyPr>
          <a:lstStyle/>
          <a:p>
            <a:pPr marL="457200" lvl="0" indent="-228600" rtl="0">
              <a:spcBef>
                <a:spcPts val="0"/>
              </a:spcBef>
              <a:buChar char="●"/>
            </a:pPr>
            <a:r>
              <a:rPr lang="en-US" b="1"/>
              <a:t>Accounting profit</a:t>
            </a:r>
            <a:r>
              <a:rPr lang="en-US"/>
              <a:t> -  the difference between dollars brought in and dollars paid out.</a:t>
            </a:r>
          </a:p>
          <a:p>
            <a:pPr lvl="0">
              <a:spcBef>
                <a:spcPts val="0"/>
              </a:spcBef>
              <a:buNone/>
            </a:pPr>
            <a:endParaRPr/>
          </a:p>
          <a:p>
            <a:pPr lvl="0" algn="ctr">
              <a:spcBef>
                <a:spcPts val="0"/>
              </a:spcBef>
              <a:buClr>
                <a:schemeClr val="dk1"/>
              </a:buClr>
              <a:buSzPct val="55000"/>
              <a:buFont typeface="Arial"/>
              <a:buNone/>
            </a:pPr>
            <a:r>
              <a:rPr lang="en-US"/>
              <a:t>Accounting Profit = Total Revenue - </a:t>
            </a:r>
            <a:r>
              <a:rPr lang="en-US" u="sng"/>
              <a:t>Explicit</a:t>
            </a:r>
            <a:r>
              <a:rPr lang="en-US"/>
              <a:t> Costs</a:t>
            </a:r>
          </a:p>
          <a:p>
            <a:pPr lvl="0">
              <a:spcBef>
                <a:spcPts val="0"/>
              </a:spcBef>
              <a:buNone/>
            </a:pPr>
            <a:endParaRPr b="1"/>
          </a:p>
          <a:p>
            <a:pPr marL="457200" lvl="0" indent="-228600" rtl="0">
              <a:spcBef>
                <a:spcPts val="0"/>
              </a:spcBef>
              <a:buChar char="●"/>
            </a:pPr>
            <a:r>
              <a:rPr lang="en-US" b="1"/>
              <a:t>Economic profit</a:t>
            </a:r>
            <a:r>
              <a:rPr lang="en-US"/>
              <a:t> - includes both explicit and implicit costs.</a:t>
            </a:r>
          </a:p>
          <a:p>
            <a:pPr lvl="0" rtl="0">
              <a:spcBef>
                <a:spcPts val="0"/>
              </a:spcBef>
              <a:buNone/>
            </a:pPr>
            <a:endParaRPr/>
          </a:p>
          <a:p>
            <a:pPr lvl="0" algn="ctr" rtl="0">
              <a:spcBef>
                <a:spcPts val="0"/>
              </a:spcBef>
              <a:buNone/>
            </a:pPr>
            <a:r>
              <a:rPr lang="en-US"/>
              <a:t>Economic Profit =Total Revenue - </a:t>
            </a:r>
            <a:r>
              <a:rPr lang="en-US" u="sng"/>
              <a:t>Total</a:t>
            </a:r>
            <a:r>
              <a:rPr lang="en-US"/>
              <a:t> Costs</a:t>
            </a:r>
          </a:p>
          <a:p>
            <a:pPr lvl="0" algn="ctr" rtl="0">
              <a:spcBef>
                <a:spcPts val="0"/>
              </a:spcBef>
              <a:buNone/>
            </a:pPr>
            <a:endParaRPr/>
          </a:p>
          <a:p>
            <a:pPr lvl="0" algn="ctr" rtl="0">
              <a:spcBef>
                <a:spcPts val="0"/>
              </a:spcBef>
              <a:buNone/>
            </a:pPr>
            <a:r>
              <a:rPr lang="en-US"/>
              <a:t>Total Costs = Explicit Costs + Implicit Costs</a:t>
            </a:r>
          </a:p>
        </p:txBody>
      </p:sp>
      <p:pic>
        <p:nvPicPr>
          <p:cNvPr id="87" name="Shape 87"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25A5F58F-C1C8-4B78-A08B-9BDCCD6249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621"/>
    </mc:Choice>
    <mc:Fallback>
      <p:transition spd="slow" advTm="4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7.2 Production in the Short Run</a:t>
            </a:r>
          </a:p>
        </p:txBody>
      </p:sp>
      <p:sp>
        <p:nvSpPr>
          <p:cNvPr id="93" name="Shape 93"/>
          <p:cNvSpPr txBox="1">
            <a:spLocks noGrp="1"/>
          </p:cNvSpPr>
          <p:nvPr>
            <p:ph type="body" idx="1"/>
          </p:nvPr>
        </p:nvSpPr>
        <p:spPr>
          <a:xfrm>
            <a:off x="540600" y="5072582"/>
            <a:ext cx="8062800" cy="1166400"/>
          </a:xfrm>
          <a:prstGeom prst="rect">
            <a:avLst/>
          </a:prstGeom>
        </p:spPr>
        <p:txBody>
          <a:bodyPr wrap="square" lIns="91425" tIns="91425" rIns="91425" bIns="91425" anchor="t" anchorCtr="0">
            <a:noAutofit/>
          </a:bodyPr>
          <a:lstStyle/>
          <a:p>
            <a:pPr lvl="0">
              <a:spcBef>
                <a:spcPts val="0"/>
              </a:spcBef>
              <a:buNone/>
            </a:pPr>
            <a:r>
              <a:rPr lang="en-US"/>
              <a:t>The production process for pizza includes inputs such as ingredients, the efforts of the pizza maker, and tools and materials for cooking and serving. </a:t>
            </a:r>
            <a:r>
              <a:rPr lang="en-US" sz="1800"/>
              <a:t>(Credit: Haldean Brown/Flickr Creative Commons)</a:t>
            </a:r>
          </a:p>
        </p:txBody>
      </p:sp>
      <p:pic>
        <p:nvPicPr>
          <p:cNvPr id="94" name="Shape 94" descr="CNX_Econ2e_C07_000.jpg"/>
          <p:cNvPicPr preferRelativeResize="0"/>
          <p:nvPr/>
        </p:nvPicPr>
        <p:blipFill>
          <a:blip r:embed="rId3">
            <a:alphaModFix/>
          </a:blip>
          <a:stretch>
            <a:fillRect/>
          </a:stretch>
        </p:blipFill>
        <p:spPr>
          <a:xfrm>
            <a:off x="1849763" y="1309702"/>
            <a:ext cx="5444475" cy="3626000"/>
          </a:xfrm>
          <a:prstGeom prst="rect">
            <a:avLst/>
          </a:prstGeom>
          <a:noFill/>
          <a:ln>
            <a:noFill/>
          </a:ln>
        </p:spPr>
      </p:pic>
      <p:pic>
        <p:nvPicPr>
          <p:cNvPr id="95" name="Shape 95" descr="OSX-Stacked-TM-RGB-300dpi-2016.jpg"/>
          <p:cNvPicPr preferRelativeResize="0"/>
          <p:nvPr/>
        </p:nvPicPr>
        <p:blipFill rotWithShape="1">
          <a:blip r:embed="rId4">
            <a:alphaModFix/>
          </a:blip>
          <a:srcRect/>
          <a:stretch/>
        </p:blipFill>
        <p:spPr>
          <a:xfrm>
            <a:off x="7610087" y="227959"/>
            <a:ext cx="1226400" cy="833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241326"/>
            <a:ext cx="8062800" cy="659400"/>
          </a:xfrm>
          <a:prstGeom prst="rect">
            <a:avLst/>
          </a:prstGeom>
        </p:spPr>
        <p:txBody>
          <a:bodyPr wrap="square" lIns="91425" tIns="91425" rIns="91425" bIns="91425" anchor="b" anchorCtr="0">
            <a:noAutofit/>
          </a:bodyPr>
          <a:lstStyle/>
          <a:p>
            <a:pPr lvl="0">
              <a:spcBef>
                <a:spcPts val="0"/>
              </a:spcBef>
              <a:buNone/>
            </a:pPr>
            <a:r>
              <a:rPr lang="en-US"/>
              <a:t>Production</a:t>
            </a:r>
          </a:p>
        </p:txBody>
      </p:sp>
      <p:sp>
        <p:nvSpPr>
          <p:cNvPr id="101" name="Shape 101"/>
          <p:cNvSpPr>
            <a:spLocks noGrp="1"/>
          </p:cNvSpPr>
          <p:nvPr>
            <p:ph type="pic" idx="2"/>
          </p:nvPr>
        </p:nvSpPr>
        <p:spPr>
          <a:xfrm>
            <a:off x="457200" y="1122373"/>
            <a:ext cx="8062800" cy="4065300"/>
          </a:xfrm>
          <a:prstGeom prst="rect">
            <a:avLst/>
          </a:prstGeom>
        </p:spPr>
        <p:txBody>
          <a:bodyPr wrap="square" lIns="91425" tIns="91425" rIns="91425" bIns="91425" anchor="t" anchorCtr="0">
            <a:noAutofit/>
          </a:bodyPr>
          <a:lstStyle/>
          <a:p>
            <a:pPr marL="457200" lvl="0" indent="-228600" rtl="0">
              <a:spcBef>
                <a:spcPts val="0"/>
              </a:spcBef>
              <a:buChar char="●"/>
            </a:pPr>
            <a:r>
              <a:rPr lang="en-US"/>
              <a:t>Categories of </a:t>
            </a:r>
            <a:r>
              <a:rPr lang="en-US" b="1" u="sng"/>
              <a:t>factors of production (inputs)</a:t>
            </a:r>
            <a:r>
              <a:rPr lang="en-US"/>
              <a:t> - resources that firms use to produce their products,: </a:t>
            </a:r>
          </a:p>
          <a:p>
            <a:pPr marL="914400" lvl="1" indent="-228600" rtl="0">
              <a:spcBef>
                <a:spcPts val="0"/>
              </a:spcBef>
            </a:pPr>
            <a:r>
              <a:rPr lang="en-US"/>
              <a:t>Natural Resources (Land and Raw Materials) </a:t>
            </a:r>
          </a:p>
          <a:p>
            <a:pPr marL="914400" lvl="1" indent="-228600" rtl="0">
              <a:spcBef>
                <a:spcPts val="0"/>
              </a:spcBef>
            </a:pPr>
            <a:r>
              <a:rPr lang="en-US"/>
              <a:t>Labor </a:t>
            </a:r>
          </a:p>
          <a:p>
            <a:pPr marL="914400" lvl="1" indent="-228600" rtl="0">
              <a:spcBef>
                <a:spcPts val="0"/>
              </a:spcBef>
            </a:pPr>
            <a:r>
              <a:rPr lang="en-US"/>
              <a:t>Capital </a:t>
            </a:r>
          </a:p>
          <a:p>
            <a:pPr marL="914400" lvl="1" indent="-228600" rtl="0">
              <a:spcBef>
                <a:spcPts val="0"/>
              </a:spcBef>
            </a:pPr>
            <a:r>
              <a:rPr lang="en-US"/>
              <a:t>Technology </a:t>
            </a:r>
          </a:p>
          <a:p>
            <a:pPr marL="914400" lvl="1" indent="-228600" rtl="0">
              <a:spcBef>
                <a:spcPts val="0"/>
              </a:spcBef>
            </a:pPr>
            <a:r>
              <a:rPr lang="en-US"/>
              <a:t>Entrepreneurship</a:t>
            </a:r>
          </a:p>
          <a:p>
            <a:pPr lvl="0" indent="457200" rtl="0">
              <a:spcBef>
                <a:spcPts val="0"/>
              </a:spcBef>
              <a:buNone/>
            </a:pPr>
            <a:endParaRPr/>
          </a:p>
          <a:p>
            <a:pPr lvl="0" rtl="0">
              <a:spcBef>
                <a:spcPts val="0"/>
              </a:spcBef>
              <a:buNone/>
            </a:pPr>
            <a:endParaRPr/>
          </a:p>
          <a:p>
            <a:pPr marL="457200" lvl="0" indent="-228600" rtl="0">
              <a:spcBef>
                <a:spcPts val="0"/>
              </a:spcBef>
              <a:buChar char="●"/>
            </a:pPr>
            <a:r>
              <a:rPr lang="en-US" b="1"/>
              <a:t>Production function</a:t>
            </a:r>
            <a:r>
              <a:rPr lang="en-US"/>
              <a:t> - mathematical equation that tells how much output (Q) a firm can produce with given amounts of the inputs.</a:t>
            </a:r>
          </a:p>
          <a:p>
            <a:pPr lvl="0" algn="ctr" rtl="0">
              <a:spcBef>
                <a:spcPts val="0"/>
              </a:spcBef>
              <a:buNone/>
            </a:pPr>
            <a:endParaRPr/>
          </a:p>
          <a:p>
            <a:pPr lvl="0" algn="ctr" rtl="0">
              <a:spcBef>
                <a:spcPts val="0"/>
              </a:spcBef>
              <a:buNone/>
            </a:pPr>
            <a:r>
              <a:rPr lang="en-US"/>
              <a:t>Q = </a:t>
            </a:r>
            <a:r>
              <a:rPr lang="en-US" i="1">
                <a:latin typeface="Times New Roman"/>
                <a:ea typeface="Times New Roman"/>
                <a:cs typeface="Times New Roman"/>
                <a:sym typeface="Times New Roman"/>
              </a:rPr>
              <a:t>f</a:t>
            </a:r>
            <a:r>
              <a:rPr lang="en-US" i="1"/>
              <a:t> </a:t>
            </a:r>
            <a:r>
              <a:rPr lang="en-US"/>
              <a:t>[NR,L, K,t, E]</a:t>
            </a:r>
          </a:p>
        </p:txBody>
      </p:sp>
      <p:pic>
        <p:nvPicPr>
          <p:cNvPr id="102" name="Shape 102" descr="OSX-Stacked-TM-RGB-300dpi-2016.jpg"/>
          <p:cNvPicPr preferRelativeResize="0"/>
          <p:nvPr/>
        </p:nvPicPr>
        <p:blipFill rotWithShape="1">
          <a:blip r:embed="rId5">
            <a:alphaModFix/>
          </a:blip>
          <a:srcRect/>
          <a:stretch/>
        </p:blipFill>
        <p:spPr>
          <a:xfrm>
            <a:off x="7610087" y="227959"/>
            <a:ext cx="1226400" cy="833700"/>
          </a:xfrm>
          <a:prstGeom prst="rect">
            <a:avLst/>
          </a:prstGeom>
          <a:noFill/>
          <a:ln>
            <a:noFill/>
          </a:ln>
        </p:spPr>
      </p:pic>
      <p:pic>
        <p:nvPicPr>
          <p:cNvPr id="2" name="Recorded Sound">
            <a:hlinkClick r:id="" action="ppaction://media"/>
            <a:extLst>
              <a:ext uri="{FF2B5EF4-FFF2-40B4-BE49-F238E27FC236}">
                <a16:creationId xmlns:a16="http://schemas.microsoft.com/office/drawing/2014/main" id="{5AF14292-050C-4E01-9EBD-8E2A0619DC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6047"/>
    </mc:Choice>
    <mc:Fallback>
      <p:transition spd="slow" advTm="12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ssent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1830</Words>
  <Application>Microsoft Office PowerPoint</Application>
  <PresentationFormat>On-screen Show (4:3)</PresentationFormat>
  <Paragraphs>219</Paragraphs>
  <Slides>30</Slides>
  <Notes>30</Notes>
  <HiddenSlides>0</HiddenSlides>
  <MMClips>25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Arial Black</vt:lpstr>
      <vt:lpstr>Times New Roman</vt:lpstr>
      <vt:lpstr>Essential</vt:lpstr>
      <vt:lpstr>PowerPoint Presentation</vt:lpstr>
      <vt:lpstr>CH.7 OUTLINE</vt:lpstr>
      <vt:lpstr>Amazon - Example of Economies of Scale </vt:lpstr>
      <vt:lpstr>Theory of the Firm</vt:lpstr>
      <vt:lpstr>The Spectrum of Competition</vt:lpstr>
      <vt:lpstr>7.1 Explicit and Implicit Costs, and  Accounting and Economic Profit</vt:lpstr>
      <vt:lpstr>Types of Profit</vt:lpstr>
      <vt:lpstr>7.2 Production in the Short Run</vt:lpstr>
      <vt:lpstr>Production</vt:lpstr>
      <vt:lpstr>Inputs</vt:lpstr>
      <vt:lpstr>Short and Long Run Production</vt:lpstr>
      <vt:lpstr>Example - Production in Short Run</vt:lpstr>
      <vt:lpstr>Marginal Product</vt:lpstr>
      <vt:lpstr>Short Run Production Function for Trees</vt:lpstr>
      <vt:lpstr>General Case of Total Product and  Marginal Product Curves.</vt:lpstr>
      <vt:lpstr>7.3 Costs in the Short Run</vt:lpstr>
      <vt:lpstr>Costs</vt:lpstr>
      <vt:lpstr>How Output Affects Total Costs</vt:lpstr>
      <vt:lpstr>Cost Curves</vt:lpstr>
      <vt:lpstr>Average Profit</vt:lpstr>
      <vt:lpstr>7.4 Production in the Long Run</vt:lpstr>
      <vt:lpstr>7.5 Costs in the Long Run</vt:lpstr>
      <vt:lpstr>Economies of Scale</vt:lpstr>
      <vt:lpstr>Shapes of Long-Run Average Cost Curves</vt:lpstr>
      <vt:lpstr>From Short-Run Average Cost Curves to Long-Run Average Cost Curves</vt:lpstr>
      <vt:lpstr>Ranges on the Long-run Average  Cost Curve</vt:lpstr>
      <vt:lpstr>The Size and Number of Firms in  an Industry</vt:lpstr>
      <vt:lpstr>The LRAC Curve and the Size and Number of Firms</vt:lpstr>
      <vt:lpstr>The LRAC Curve and the Size and Number of Firms, Continued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Neal</cp:lastModifiedBy>
  <cp:revision>6</cp:revision>
  <dcterms:modified xsi:type="dcterms:W3CDTF">2020-07-21T22:45:43Z</dcterms:modified>
</cp:coreProperties>
</file>