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97699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5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COLLEGE PHYSICS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# Chapter Title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15" name="Shape 15" descr="medium_covers_Page_2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2758" y="2517424"/>
            <a:ext cx="2010682" cy="2603836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913" cy="3500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912" cy="1166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>
            <a:spLocks noGrp="1"/>
          </p:cNvSpPr>
          <p:nvPr>
            <p:ph type="pic" idx="2"/>
          </p:nvPr>
        </p:nvSpPr>
        <p:spPr>
          <a:xfrm>
            <a:off x="457199" y="1107618"/>
            <a:ext cx="4031619" cy="46076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606925" y="1107618"/>
            <a:ext cx="3913188" cy="460738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20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31520" marR="0" lvl="1" indent="-337819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57300" marR="0" lvl="2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marR="0" lvl="3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71700" marR="0" lvl="4" indent="-2286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with 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8670" marR="0" lvl="1" indent="-344169" algn="l" rtl="0">
              <a:spcBef>
                <a:spcPts val="56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48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 Black"/>
              <a:buAutoNum type="alphaLcParenR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rgbClr val="6CB255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6CB255"/>
              </a:buClr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6CB255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6CB255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6CB255"/>
              </a:buClr>
              <a:buFont typeface="Arial Black"/>
              <a:buNone/>
              <a:defRPr sz="2400" b="0" i="0" u="none" strike="noStrike" cap="none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rgbClr val="6CB255"/>
              </a:buClr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-63500" algn="l" rtl="0">
              <a:spcBef>
                <a:spcPts val="400"/>
              </a:spcBef>
              <a:buClr>
                <a:srgbClr val="6CB255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6CB25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 rot="-5400000">
            <a:off x="8044814" y="683895"/>
            <a:ext cx="1315721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2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3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/>
        </p:nvSpPr>
        <p:spPr>
          <a:xfrm>
            <a:off x="0" y="789677"/>
            <a:ext cx="9144000" cy="7091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PRINCIPLES OF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 Black"/>
              <a:buNone/>
            </a:pPr>
            <a:r>
              <a:rPr lang="en-US" sz="3600" b="0" i="0" u="none" strike="noStrike" cap="none" dirty="0">
                <a:solidFill>
                  <a:srgbClr val="6CB255"/>
                </a:solidFill>
                <a:latin typeface="Arial Black"/>
                <a:ea typeface="Arial Black"/>
                <a:cs typeface="Arial Black"/>
                <a:sym typeface="Arial Black"/>
              </a:rPr>
              <a:t>MICROECONOMICS 2e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 Black"/>
              <a:buNone/>
            </a:pPr>
            <a:endParaRPr sz="1800" b="0" i="0" u="none" strike="noStrike" cap="none" dirty="0">
              <a:solidFill>
                <a:srgbClr val="EAF1D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F62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Chapter 9 Monopoly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PowerPoint Image Slideshow</a:t>
            </a:r>
          </a:p>
        </p:txBody>
      </p:sp>
      <p:pic>
        <p:nvPicPr>
          <p:cNvPr id="42" name="Shape 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979" y="3022666"/>
            <a:ext cx="2010240" cy="2602058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pic>
        <p:nvPicPr>
          <p:cNvPr id="43" name="Shape 43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5624724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Summing Up Barriers to Entry</a:t>
            </a:r>
          </a:p>
        </p:txBody>
      </p:sp>
      <p:pic>
        <p:nvPicPr>
          <p:cNvPr id="107" name="Shape 107" descr="CNX_Econ2e_C09_00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375" y="1600362"/>
            <a:ext cx="8489251" cy="36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A295E9-424D-4B77-80DA-67041187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3"/>
    </mc:Choice>
    <mc:Fallback>
      <p:transition spd="slow" advTm="2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Intimidating Potential Competition</a:t>
            </a:r>
          </a:p>
        </p:txBody>
      </p:sp>
      <p:sp>
        <p:nvSpPr>
          <p:cNvPr id="114" name="Shape 114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Predatory pricing</a:t>
            </a:r>
            <a:r>
              <a:rPr lang="en-US"/>
              <a:t> - a firm uses the threat of sharp price cuts to discourage competition.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A violation of U.S. antitrust law, but it is difficult to prove.</a:t>
            </a:r>
          </a:p>
        </p:txBody>
      </p:sp>
      <p:pic>
        <p:nvPicPr>
          <p:cNvPr id="115" name="Shape 11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824FD9-4E05-4E45-A86D-7C68DF103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71"/>
    </mc:Choice>
    <mc:Fallback>
      <p:transition spd="slow" advTm="3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01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9.2 How a Profit-Maximizing Monopoly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Chooses Output and Price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pic" idx="2"/>
          </p:nvPr>
        </p:nvSpPr>
        <p:spPr>
          <a:xfrm>
            <a:off x="457199" y="14271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A monopolist can charge </a:t>
            </a:r>
            <a:r>
              <a:rPr lang="en-US" i="1"/>
              <a:t>any</a:t>
            </a:r>
            <a:r>
              <a:rPr lang="en-US"/>
              <a:t> price for its product, but the </a:t>
            </a:r>
            <a:r>
              <a:rPr lang="en-US" u="sng"/>
              <a:t>demand </a:t>
            </a:r>
            <a:r>
              <a:rPr lang="en-US"/>
              <a:t>for the firm’s product constrains the price.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Because the monopolist is the only firm in the market, its demand curve is the same as the </a:t>
            </a:r>
            <a:r>
              <a:rPr lang="en-US" u="sng"/>
              <a:t>market demand curve</a:t>
            </a:r>
            <a:r>
              <a:rPr lang="en-US"/>
              <a:t>.</a:t>
            </a:r>
          </a:p>
        </p:txBody>
      </p:sp>
      <p:pic>
        <p:nvPicPr>
          <p:cNvPr id="122" name="Shape 12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72024D-0643-49BD-AFDB-624ADFD85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11"/>
    </mc:Choice>
    <mc:Fallback>
      <p:transition spd="slow" advTm="44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Perceived Demand Curve for a Perfect Competitor and a Monopolist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57200" y="4545649"/>
            <a:ext cx="8062800" cy="179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In graph (a), a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perfectly competitive firm</a:t>
            </a:r>
            <a:r>
              <a:rPr lang="en-US"/>
              <a:t>’s 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 curve </a:t>
            </a:r>
            <a:r>
              <a:rPr lang="en-US"/>
              <a:t>is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flat.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flat shape means that the firm can sell either a low quantity (Ql) or a high quantity (Qh) at exactly the same price (P). </a:t>
            </a:r>
          </a:p>
        </p:txBody>
      </p:sp>
      <p:pic>
        <p:nvPicPr>
          <p:cNvPr id="129" name="Shape 129" descr="CNX_Econ_C09_008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57199" y="1122945"/>
            <a:ext cx="8062800" cy="31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2DD286-0278-4159-AD03-1DDCA0A94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55"/>
    </mc:Choice>
    <mc:Fallback>
      <p:transition spd="slow" advTm="87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01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Perceived Demand Curve for a Perfect Competitor and a Monopolist, Continued</a:t>
            </a:r>
          </a:p>
        </p:txBody>
      </p:sp>
      <p:sp>
        <p:nvSpPr>
          <p:cNvPr id="136" name="Shape 136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457200" y="4317050"/>
            <a:ext cx="8062800" cy="2313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>
                <a:solidFill>
                  <a:schemeClr val="dk1"/>
                </a:solidFill>
              </a:rPr>
              <a:t>A monopolist’s demand curve is the same as the market demand curve, which for most goods is </a:t>
            </a:r>
            <a:r>
              <a:rPr lang="en-US" sz="1800" u="sng">
                <a:solidFill>
                  <a:schemeClr val="dk1"/>
                </a:solidFill>
              </a:rPr>
              <a:t>downward-sloping</a:t>
            </a:r>
            <a:r>
              <a:rPr lang="en-US" sz="1800">
                <a:solidFill>
                  <a:schemeClr val="dk1"/>
                </a:solidFill>
              </a:rPr>
              <a:t>.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>
                <a:solidFill>
                  <a:schemeClr val="dk1"/>
                </a:solidFill>
              </a:rPr>
              <a:t>So, if the monopolist chooses a </a:t>
            </a:r>
            <a:r>
              <a:rPr lang="en-US" sz="1800" u="sng">
                <a:solidFill>
                  <a:schemeClr val="dk1"/>
                </a:solidFill>
              </a:rPr>
              <a:t>high level of output</a:t>
            </a:r>
            <a:r>
              <a:rPr lang="en-US" sz="1800">
                <a:solidFill>
                  <a:schemeClr val="dk1"/>
                </a:solidFill>
              </a:rPr>
              <a:t> (Qh), it can charge only a relatively </a:t>
            </a:r>
            <a:r>
              <a:rPr lang="en-US" sz="1800" u="sng">
                <a:solidFill>
                  <a:schemeClr val="dk1"/>
                </a:solidFill>
              </a:rPr>
              <a:t>low price</a:t>
            </a:r>
            <a:r>
              <a:rPr lang="en-US" sz="1800">
                <a:solidFill>
                  <a:schemeClr val="dk1"/>
                </a:solidFill>
              </a:rPr>
              <a:t> (Pl);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>
                <a:solidFill>
                  <a:schemeClr val="dk1"/>
                </a:solidFill>
              </a:rPr>
              <a:t>Conversely, if the monopolist chooses a </a:t>
            </a:r>
            <a:r>
              <a:rPr lang="en-US" sz="1800" u="sng">
                <a:solidFill>
                  <a:schemeClr val="dk1"/>
                </a:solidFill>
              </a:rPr>
              <a:t>low level of output</a:t>
            </a:r>
            <a:r>
              <a:rPr lang="en-US" sz="1800">
                <a:solidFill>
                  <a:schemeClr val="dk1"/>
                </a:solidFill>
              </a:rPr>
              <a:t> (Ql), it can then charge a </a:t>
            </a:r>
            <a:r>
              <a:rPr lang="en-US" sz="1800" u="sng">
                <a:solidFill>
                  <a:schemeClr val="dk1"/>
                </a:solidFill>
              </a:rPr>
              <a:t>higher price</a:t>
            </a:r>
            <a:r>
              <a:rPr lang="en-US" sz="1800">
                <a:solidFill>
                  <a:schemeClr val="dk1"/>
                </a:solidFill>
              </a:rPr>
              <a:t> (Ph).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Char char="●"/>
            </a:pPr>
            <a:r>
              <a:rPr lang="en-US" sz="1800">
                <a:solidFill>
                  <a:schemeClr val="dk1"/>
                </a:solidFill>
              </a:rPr>
              <a:t>The challenge for the monopolist is to choose the combination of price and quantity that maximizes profits.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8" name="Shape 138" descr="CNX_Econ_C09_008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457199" y="1122945"/>
            <a:ext cx="8062800" cy="319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8FEB79-9BCF-4A72-8291-33E7E20B2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67"/>
    </mc:Choice>
    <mc:Fallback>
      <p:transition spd="slow" advTm="61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Total Cost and Total Revenue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for a Monopolist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pic" idx="2"/>
          </p:nvPr>
        </p:nvSpPr>
        <p:spPr>
          <a:xfrm>
            <a:off x="457199" y="13509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Total costs rise as output increases.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The highest profit will occur at the quantity where total revenue is the farthest above total cost.</a:t>
            </a:r>
          </a:p>
        </p:txBody>
      </p:sp>
      <p:pic>
        <p:nvPicPr>
          <p:cNvPr id="146" name="Shape 146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4D4CA6-4933-4F79-9335-5A3EF92AC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23"/>
    </mc:Choice>
    <mc:Fallback>
      <p:transition spd="slow" advTm="2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Total Revenue and Total Cost for the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HealthPill Monopoly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57200" y="4347676"/>
            <a:ext cx="8062800" cy="21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/>
              <a:t>Total revenue for the monopoly firm called HealthPill first rises, then falls.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 u="sng"/>
              <a:t>Low levels of output</a:t>
            </a:r>
            <a:r>
              <a:rPr lang="en-US" sz="1900"/>
              <a:t> bring in relatively </a:t>
            </a:r>
            <a:r>
              <a:rPr lang="en-US" sz="1900" u="sng"/>
              <a:t>little total revenue</a:t>
            </a:r>
            <a:r>
              <a:rPr lang="en-US" sz="1900"/>
              <a:t>, because the quantity is low.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 u="sng"/>
              <a:t>High levels of output</a:t>
            </a:r>
            <a:r>
              <a:rPr lang="en-US" sz="1900"/>
              <a:t> bring in relatively </a:t>
            </a:r>
            <a:r>
              <a:rPr lang="en-US" sz="1900" u="sng"/>
              <a:t>less revenue</a:t>
            </a:r>
            <a:r>
              <a:rPr lang="en-US" sz="1900"/>
              <a:t>, because the high quantity pushes down the market price.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900"/>
              <a:t>The total cost curve is upward-sloping. </a:t>
            </a:r>
          </a:p>
        </p:txBody>
      </p:sp>
      <p:pic>
        <p:nvPicPr>
          <p:cNvPr id="153" name="Shape 153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 descr="CNX_Econ2e_C09_00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6450" y="985351"/>
            <a:ext cx="499110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D8094A-9412-4064-8D71-C43EA508E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73"/>
    </mc:Choice>
    <mc:Fallback>
      <p:transition spd="slow" advTm="5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Total Revenue and Total Cost for the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HealthPill Monopoly, Continued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4347676"/>
            <a:ext cx="8062800" cy="21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u="sng"/>
              <a:t>Profits</a:t>
            </a:r>
            <a:r>
              <a:rPr lang="en-US"/>
              <a:t> will be </a:t>
            </a:r>
            <a:r>
              <a:rPr lang="en-US" u="sng"/>
              <a:t>highest</a:t>
            </a:r>
            <a:r>
              <a:rPr lang="en-US"/>
              <a:t> at the quantity of output where </a:t>
            </a:r>
            <a:r>
              <a:rPr lang="en-US" u="sng"/>
              <a:t>total revenue is most above total cost</a:t>
            </a:r>
            <a:r>
              <a:rPr lang="en-US"/>
              <a:t>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The profit-maximizing level of output is not the same as the revenue-maximizing level of output, which should make sense, because profits take costs into account and revenues do not.</a:t>
            </a:r>
          </a:p>
        </p:txBody>
      </p:sp>
      <p:pic>
        <p:nvPicPr>
          <p:cNvPr id="161" name="Shape 161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 descr="CNX_Econ2e_C09_004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6450" y="985351"/>
            <a:ext cx="499110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8EC5B3-CAA6-4EC6-9785-9BAF95B4B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02"/>
    </mc:Choice>
    <mc:Fallback>
      <p:transition spd="slow" advTm="6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811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Marginal Revenue and Marginal Cost for a Monopolist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pic" idx="2"/>
          </p:nvPr>
        </p:nvSpPr>
        <p:spPr>
          <a:xfrm>
            <a:off x="457200" y="1350972"/>
            <a:ext cx="8062800" cy="4351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In the real world</a:t>
            </a:r>
            <a:r>
              <a:rPr lang="en-US"/>
              <a:t>, a monopolist often does not have enough information to analyze its entire total revenues or total costs curves.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The firm does not know exactly what would happen if it were to alter production dramatically. </a:t>
            </a:r>
          </a:p>
          <a:p>
            <a:pPr lvl="0" indent="45720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i="1"/>
              <a:t>However</a:t>
            </a:r>
            <a:r>
              <a:rPr lang="en-US"/>
              <a:t>, a monopolist often has fairly reliable information about how changing output by small or moderate amounts will affect its </a:t>
            </a:r>
            <a:r>
              <a:rPr lang="en-US" u="sng"/>
              <a:t>marginal revenues</a:t>
            </a:r>
            <a:r>
              <a:rPr lang="en-US"/>
              <a:t> and </a:t>
            </a:r>
            <a:r>
              <a:rPr lang="en-US" u="sng"/>
              <a:t>marginal costs</a:t>
            </a:r>
            <a:r>
              <a:rPr lang="en-US"/>
              <a:t>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Marginal profit</a:t>
            </a:r>
            <a:r>
              <a:rPr lang="en-US"/>
              <a:t> - profit of one more unit of output, computed as  marginal revenue minus marginal cost.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9" name="Shape 169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9D431F-A122-449B-81E0-68972CD5F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4"/>
    </mc:Choice>
    <mc:Fallback>
      <p:transition spd="slow" advTm="5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Marginal Revenue and Marginal Cost for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HealthPill Monopoly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57200" y="4656425"/>
            <a:ext cx="8062800" cy="206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For a monopoly like HealthPill, </a:t>
            </a:r>
            <a:r>
              <a:rPr lang="en-US" u="sng"/>
              <a:t>marginal revenue</a:t>
            </a:r>
            <a:r>
              <a:rPr lang="en-US"/>
              <a:t> decreases as it sells additional units of output. 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The marginal cost curve is upward-sloping. 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The </a:t>
            </a:r>
            <a:r>
              <a:rPr lang="en-US" u="sng"/>
              <a:t>profit-maximizing choice</a:t>
            </a:r>
            <a:r>
              <a:rPr lang="en-US"/>
              <a:t> for the monopoly will be to produce at the quantity where </a:t>
            </a:r>
            <a:r>
              <a:rPr lang="en-US" u="sng"/>
              <a:t>MR = MC</a:t>
            </a:r>
            <a:r>
              <a:rPr lang="en-US"/>
              <a:t>.</a:t>
            </a:r>
          </a:p>
        </p:txBody>
      </p:sp>
      <p:pic>
        <p:nvPicPr>
          <p:cNvPr id="176" name="Shape 176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 descr="CNX_Econ2e_C09_00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9763" y="1227425"/>
            <a:ext cx="532447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CBED90-9824-417F-8C2E-D78BD2D9F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85"/>
    </mc:Choice>
    <mc:Fallback>
      <p:transition spd="slow" advTm="8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CH.9 OUTLINE</a:t>
            </a:r>
          </a:p>
        </p:txBody>
      </p:sp>
      <p:sp>
        <p:nvSpPr>
          <p:cNvPr id="49" name="Shape 49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9.1: How Monopolies Form: Barriers to Entry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sz="280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800"/>
              <a:t>9.2: How a Profit-Maximizing Monopoly Chooses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/>
              <a:t> 	  Output and Price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endParaRPr/>
          </a:p>
        </p:txBody>
      </p:sp>
      <p:pic>
        <p:nvPicPr>
          <p:cNvPr id="50" name="Shape 5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8AC8F4-7155-4AC7-A6A2-3CCE798A4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28"/>
    </mc:Choice>
    <mc:Fallback>
      <p:transition spd="slow" advTm="3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Marginal Revenue and Marginal Cost for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HealthPill Monopoly, Continued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457200" y="4656425"/>
            <a:ext cx="8062800" cy="206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If the monopoly produces a lower quantity, then MR &gt; MC at those levels of output, and the firm can make higher profits by expanding output.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If the firm produces at a greater quantity, then MC &gt; MR, and the firm can make higher profits by reducing its quantity of output.</a:t>
            </a:r>
          </a:p>
        </p:txBody>
      </p:sp>
      <p:pic>
        <p:nvPicPr>
          <p:cNvPr id="184" name="Shape 184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 descr="CNX_Econ2e_C09_00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9763" y="1227425"/>
            <a:ext cx="532447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4E1BD7-A589-4E27-A5B6-46F390458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60"/>
    </mc:Choice>
    <mc:Fallback>
      <p:transition spd="slow" advTm="4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Illustrating Profits at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HealthPill Monopoly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457200" y="4669799"/>
            <a:ext cx="8062800" cy="204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Using the same MR and MC curves, the AC curve and the demand curve  are added.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The HealthPill firm first chooses the quantity where MR = MC of 5.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The monopolist then decides what price to charge by looking at the demand curve it faces.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The </a:t>
            </a:r>
            <a:r>
              <a:rPr lang="en-US" sz="1800" u="sng"/>
              <a:t>large box</a:t>
            </a:r>
            <a:r>
              <a:rPr lang="en-US" sz="1800"/>
              <a:t>, with quantity on the horizontal axis and demand (which shows the price) on the vertical axis, shows </a:t>
            </a:r>
            <a:r>
              <a:rPr lang="en-US" sz="1800" u="sng"/>
              <a:t>total revenue</a:t>
            </a:r>
            <a:r>
              <a:rPr lang="en-US" sz="1800"/>
              <a:t> for the firm. </a:t>
            </a:r>
          </a:p>
        </p:txBody>
      </p:sp>
      <p:pic>
        <p:nvPicPr>
          <p:cNvPr id="192" name="Shape 19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CNX_Econ2e_C09_00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642" y="1227425"/>
            <a:ext cx="4462717" cy="32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2256A8-629C-4263-83A3-3F0C7D400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96"/>
    </mc:Choice>
    <mc:Fallback>
      <p:transition spd="slow" advTm="53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3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Illustrating Profits at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HealthPill Monopoly, Continued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4669799"/>
            <a:ext cx="8062800" cy="204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The </a:t>
            </a:r>
            <a:r>
              <a:rPr lang="en-US" sz="1800" u="sng"/>
              <a:t>lighter-shaded box</a:t>
            </a:r>
            <a:r>
              <a:rPr lang="en-US" sz="1800"/>
              <a:t>, which is quantity on the horizontal axis and average cost of production on the vertical axis shows the firm's </a:t>
            </a:r>
            <a:r>
              <a:rPr lang="en-US" sz="1800" u="sng"/>
              <a:t>total costs</a:t>
            </a:r>
            <a:r>
              <a:rPr lang="en-US" sz="1800"/>
              <a:t>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The large total revenue box minus the smaller total cost box leaves the </a:t>
            </a:r>
            <a:r>
              <a:rPr lang="en-US" sz="1800" u="sng"/>
              <a:t>darkly shaded box</a:t>
            </a:r>
            <a:r>
              <a:rPr lang="en-US" sz="1800"/>
              <a:t> that shows </a:t>
            </a:r>
            <a:r>
              <a:rPr lang="en-US" sz="1800" u="sng"/>
              <a:t>total profits</a:t>
            </a:r>
            <a:r>
              <a:rPr lang="en-US" sz="1800"/>
              <a:t>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/>
              <a:t>Since the price charged is above average cost, the firm is earning </a:t>
            </a:r>
            <a:r>
              <a:rPr lang="en-US" sz="1800" u="sng"/>
              <a:t>positive profits</a:t>
            </a:r>
            <a:r>
              <a:rPr lang="en-US" sz="1800"/>
              <a:t>.</a:t>
            </a:r>
          </a:p>
        </p:txBody>
      </p:sp>
      <p:pic>
        <p:nvPicPr>
          <p:cNvPr id="200" name="Shape 200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 descr="CNX_Econ2e_C09_00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0642" y="1227425"/>
            <a:ext cx="4462717" cy="32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289E86-AB71-4E62-BF4E-729080F22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63"/>
    </mc:Choice>
    <mc:Fallback>
      <p:transition spd="slow" advTm="2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01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How a Profit-Maximizing Monopoly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Decides Price</a:t>
            </a:r>
          </a:p>
        </p:txBody>
      </p:sp>
      <p:sp>
        <p:nvSpPr>
          <p:cNvPr id="207" name="Shape 207"/>
          <p:cNvSpPr>
            <a:spLocks noGrp="1"/>
          </p:cNvSpPr>
          <p:nvPr>
            <p:ph type="pic" idx="2"/>
          </p:nvPr>
        </p:nvSpPr>
        <p:spPr>
          <a:xfrm>
            <a:off x="457199" y="12747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u="sng"/>
              <a:t>Step 1</a:t>
            </a:r>
            <a:r>
              <a:rPr lang="en-US"/>
              <a:t>: The Monopolist Determines Its Profit-Maximizing Level of Output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 u="sng"/>
              <a:t>Step 2</a:t>
            </a:r>
            <a:r>
              <a:rPr lang="en-US"/>
              <a:t>: The Monopolist Decides What Price to Charge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-US" u="sng"/>
              <a:t>Step 3</a:t>
            </a:r>
            <a:r>
              <a:rPr lang="en-US"/>
              <a:t>: Calculate Total Revenue, Total Cost, and Profit</a:t>
            </a:r>
          </a:p>
        </p:txBody>
      </p:sp>
      <p:pic>
        <p:nvPicPr>
          <p:cNvPr id="208" name="Shape 208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AAB25A-88EE-4D0E-84FC-324BC2355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32"/>
    </mc:Choice>
    <mc:Fallback>
      <p:transition spd="slow" advTm="7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2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How a Profit-Maximizing Monopoly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Decides Price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457200" y="4539175"/>
            <a:ext cx="8062800" cy="217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 u="sng"/>
              <a:t>Step 1</a:t>
            </a:r>
            <a:r>
              <a:rPr lang="en-US" sz="1800"/>
              <a:t>, the monopoly chooses the </a:t>
            </a:r>
            <a:r>
              <a:rPr lang="en-US" sz="1800" u="sng"/>
              <a:t>profit-maximizing</a:t>
            </a:r>
            <a:r>
              <a:rPr lang="en-US" sz="1800"/>
              <a:t> level of output Q</a:t>
            </a:r>
            <a:r>
              <a:rPr lang="en-US" sz="1800" baseline="-25000"/>
              <a:t>1</a:t>
            </a:r>
            <a:r>
              <a:rPr lang="en-US" sz="1800"/>
              <a:t>, by choosing the quantity where </a:t>
            </a:r>
            <a:r>
              <a:rPr lang="en-US" sz="1800" u="sng"/>
              <a:t>MR = MC</a:t>
            </a:r>
            <a:r>
              <a:rPr lang="en-US" sz="1800"/>
              <a:t>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 u="sng"/>
              <a:t>Step 2</a:t>
            </a:r>
            <a:r>
              <a:rPr lang="en-US" sz="1800"/>
              <a:t>, the monopoly decides how much to charge for output level Q</a:t>
            </a:r>
            <a:r>
              <a:rPr lang="en-US" sz="1800" baseline="-25000"/>
              <a:t>1</a:t>
            </a:r>
            <a:r>
              <a:rPr lang="en-US" sz="1800"/>
              <a:t> by drawing a line straight up from Q</a:t>
            </a:r>
            <a:r>
              <a:rPr lang="en-US" sz="1800" baseline="-25000"/>
              <a:t>1</a:t>
            </a:r>
            <a:r>
              <a:rPr lang="en-US" sz="1800"/>
              <a:t> to point R on its perceived demand curve. </a:t>
            </a: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/>
              <a:t>Thus, the monopoly will charge a price (P</a:t>
            </a:r>
            <a:r>
              <a:rPr lang="en-US" sz="1800" baseline="-25000"/>
              <a:t>1</a:t>
            </a:r>
            <a:r>
              <a:rPr lang="en-US" sz="1800"/>
              <a:t>).</a:t>
            </a:r>
          </a:p>
        </p:txBody>
      </p:sp>
      <p:pic>
        <p:nvPicPr>
          <p:cNvPr id="215" name="Shape 21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 descr="CNX_Econ2e_C09_00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4291" y="1061551"/>
            <a:ext cx="5475418" cy="347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E8B27E-B0AC-4566-980C-7E13B5C37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05"/>
    </mc:Choice>
    <mc:Fallback>
      <p:transition spd="slow" advTm="2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72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How a Profit-Maximizing Monopoly </a:t>
            </a:r>
          </a:p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Decides Price, Continued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457200" y="4539175"/>
            <a:ext cx="8062800" cy="217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 sz="1800" u="sng"/>
              <a:t>Step 3</a:t>
            </a:r>
            <a:r>
              <a:rPr lang="en-US" sz="1800"/>
              <a:t>, the monopoly identifies its profit. </a:t>
            </a: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 i="1"/>
              <a:t>Total revenue</a:t>
            </a:r>
            <a:r>
              <a:rPr lang="en-US" sz="1800"/>
              <a:t> will be Q</a:t>
            </a:r>
            <a:r>
              <a:rPr lang="en-US" sz="1800" baseline="-25000"/>
              <a:t>1</a:t>
            </a:r>
            <a:r>
              <a:rPr lang="en-US" sz="1800"/>
              <a:t> multiplied by P</a:t>
            </a:r>
            <a:r>
              <a:rPr lang="en-US" sz="1800" baseline="-25000"/>
              <a:t>1</a:t>
            </a:r>
            <a:r>
              <a:rPr lang="en-US" sz="1800"/>
              <a:t>. </a:t>
            </a: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 i="1"/>
              <a:t>Total cost </a:t>
            </a:r>
            <a:r>
              <a:rPr lang="en-US" sz="1800"/>
              <a:t>will be Q</a:t>
            </a:r>
            <a:r>
              <a:rPr lang="en-US" sz="1800" baseline="-25000"/>
              <a:t>1</a:t>
            </a:r>
            <a:r>
              <a:rPr lang="en-US" sz="1800"/>
              <a:t> multiplied by the average cost of producing Q</a:t>
            </a:r>
            <a:r>
              <a:rPr lang="en-US" sz="1800" baseline="-25000"/>
              <a:t>1</a:t>
            </a:r>
            <a:r>
              <a:rPr lang="en-US" sz="1800"/>
              <a:t>, which point S shows on the average cost curve to be P</a:t>
            </a:r>
            <a:r>
              <a:rPr lang="en-US" sz="1800" baseline="-25000"/>
              <a:t>2</a:t>
            </a:r>
            <a:r>
              <a:rPr lang="en-US" sz="1800"/>
              <a:t>. </a:t>
            </a: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1800" u="sng"/>
              <a:t>Profits</a:t>
            </a:r>
            <a:r>
              <a:rPr lang="en-US" sz="1800"/>
              <a:t> will be the </a:t>
            </a:r>
            <a:r>
              <a:rPr lang="en-US" sz="1800" i="1"/>
              <a:t>total revenue rectangle</a:t>
            </a:r>
            <a:r>
              <a:rPr lang="en-US" sz="1800"/>
              <a:t> - </a:t>
            </a:r>
            <a:r>
              <a:rPr lang="en-US" sz="1800" i="1"/>
              <a:t>total cost rectangle</a:t>
            </a:r>
            <a:r>
              <a:rPr lang="en-US" sz="1800"/>
              <a:t>, which the shaded zone in the figure shows.</a:t>
            </a:r>
          </a:p>
        </p:txBody>
      </p:sp>
      <p:pic>
        <p:nvPicPr>
          <p:cNvPr id="223" name="Shape 223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 descr="CNX_Econ2e_C09_00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4291" y="1061551"/>
            <a:ext cx="5475418" cy="3477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41325"/>
            <a:ext cx="8062800" cy="82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The Monopolist’s Marginal Revenue Curve versus Demand Curve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457200" y="4843982"/>
            <a:ext cx="8062800" cy="116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Because the market demand curve is conditional, the </a:t>
            </a:r>
            <a:r>
              <a:rPr lang="en-US" i="0" u="sng" strike="noStrike" cap="none">
                <a:solidFill>
                  <a:srgbClr val="000000"/>
                </a:solidFill>
              </a:rPr>
              <a:t>marginal revenue curve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a monopolist lies </a:t>
            </a:r>
            <a:r>
              <a:rPr lang="en-US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beneath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en-US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demand curve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231" name="Shape 231" descr="CNX_Econ_C09_009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6946" y="1122386"/>
            <a:ext cx="4823419" cy="350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The Inefficiency of Monopoly</a:t>
            </a:r>
          </a:p>
        </p:txBody>
      </p:sp>
      <p:sp>
        <p:nvSpPr>
          <p:cNvPr id="238" name="Shape 238"/>
          <p:cNvSpPr>
            <a:spLocks noGrp="1"/>
          </p:cNvSpPr>
          <p:nvPr>
            <p:ph type="pic" idx="2"/>
          </p:nvPr>
        </p:nvSpPr>
        <p:spPr>
          <a:xfrm>
            <a:off x="457199" y="13509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Allocative efficiency</a:t>
            </a:r>
            <a:r>
              <a:rPr lang="en-US"/>
              <a:t> - producing the optimal quantity of some output; the quantity where the marginal benefit to society of one more unit just equals the marginal cost.</a:t>
            </a:r>
          </a:p>
        </p:txBody>
      </p:sp>
      <p:pic>
        <p:nvPicPr>
          <p:cNvPr id="239" name="Shape 239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endParaRPr sz="2400" b="0" i="0" u="none" strike="noStrike" cap="none">
              <a:solidFill>
                <a:srgbClr val="6CB255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57200" y="1107617"/>
            <a:ext cx="8062912" cy="52569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212F62"/>
                </a:solidFill>
                <a:latin typeface="Arial"/>
                <a:ea typeface="Arial"/>
                <a:cs typeface="Arial"/>
                <a:sym typeface="Arial"/>
              </a:rPr>
              <a:t>This OpenStax ancillary resource is © Rice University under a CC-BY 4.0 International license; it may be reproduced or modified but must be attributed to OpenStax, Rice University and any changes must be noted.</a:t>
            </a:r>
          </a:p>
        </p:txBody>
      </p:sp>
      <p:pic>
        <p:nvPicPr>
          <p:cNvPr id="246" name="Shape 246" descr="OSX-Stacked-TM-RGB-300dpi-20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Political Power from a Cotton Monopoly</a:t>
            </a:r>
          </a:p>
        </p:txBody>
      </p:sp>
      <p:pic>
        <p:nvPicPr>
          <p:cNvPr id="56" name="Shape 56" descr="CNX_Econ_C09_000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76900" y="1046175"/>
            <a:ext cx="5823600" cy="33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457250" y="4466151"/>
            <a:ext cx="8062800" cy="18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year </a:t>
            </a:r>
            <a:r>
              <a:rPr lang="en-US"/>
              <a:t>1860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 United States, specifically the Southern states, had a near monopoly in the cotton supplied to Great Britain. 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Font typeface="Arial"/>
              <a:buChar char="●"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states attempted to leverage this economic power into political power—trying to sway Great Britain to formally recognize the Confederate States of America.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B255"/>
              </a:buClr>
              <a:buSzPct val="250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(Credit: modification of work by “ashleylovespizza”/Flickr Creative Commons)</a:t>
            </a:r>
          </a:p>
        </p:txBody>
      </p:sp>
      <p:pic>
        <p:nvPicPr>
          <p:cNvPr id="58" name="Shape 58" descr="OSX-Stacked-TM-RGB-300dpi-201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9.1 How Monopolies Form: Barriers to Entry</a:t>
            </a:r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457200" y="1122373"/>
            <a:ext cx="8062800" cy="413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Monopoly</a:t>
            </a:r>
            <a:r>
              <a:rPr lang="en-US"/>
              <a:t> - one firm produces all of the output in a market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Barriers to entry</a:t>
            </a:r>
            <a:r>
              <a:rPr lang="en-US"/>
              <a:t> - are the legal, technological, or market forces that discourage or prevent potential competitors from entering a market.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Natural monopoly</a:t>
            </a:r>
            <a:r>
              <a:rPr lang="en-US"/>
              <a:t> - where the barriers to entry are something other than legal prohibition.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Legal monopoly</a:t>
            </a:r>
            <a:r>
              <a:rPr lang="en-US"/>
              <a:t> - laws prohibit (or severely limit) competition.</a:t>
            </a:r>
          </a:p>
        </p:txBody>
      </p:sp>
      <p:pic>
        <p:nvPicPr>
          <p:cNvPr id="65" name="Shape 65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7E5A36-0326-4AE7-A270-4B481A96B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04"/>
    </mc:Choice>
    <mc:Fallback>
      <p:transition spd="slow" advTm="6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Natural Monopoly</a:t>
            </a:r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457200" y="1350973"/>
            <a:ext cx="8062800" cy="427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u="sng"/>
              <a:t>Natural monopolies</a:t>
            </a:r>
            <a:r>
              <a:rPr lang="en-US"/>
              <a:t> can arise: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in industries where the marginal cost of adding an additional customer is very low, once the fixed costs of the overall system are in place.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in smaller local markets for products that are difficult to transport.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when a company has control of a scarce physical resource.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 u="sng"/>
          </a:p>
          <a:p>
            <a:pPr lvl="0" rtl="0">
              <a:spcBef>
                <a:spcPts val="0"/>
              </a:spcBef>
              <a:buNone/>
            </a:pPr>
            <a:r>
              <a:rPr lang="en-US" u="sng"/>
              <a:t>Discussion Question</a:t>
            </a:r>
            <a:r>
              <a:rPr lang="en-US"/>
              <a:t>: What are some examples of natural monopolies?</a:t>
            </a:r>
          </a:p>
        </p:txBody>
      </p:sp>
      <p:pic>
        <p:nvPicPr>
          <p:cNvPr id="72" name="Shape 72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747641-CCB0-4A26-A284-5222751D7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089"/>
    </mc:Choice>
    <mc:Fallback>
      <p:transition spd="slow" advTm="12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6CB255"/>
              </a:buClr>
              <a:buSzPct val="25000"/>
              <a:buFont typeface="Arial Black"/>
              <a:buNone/>
            </a:pPr>
            <a:r>
              <a:rPr lang="en-US"/>
              <a:t>Economies of Scale and Natural Monopoly</a:t>
            </a:r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4691571"/>
            <a:ext cx="8062800" cy="181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In this market, the demand curve intersects the long-run average cost (LRAC) curve at its downward-sloping part.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har char="●"/>
            </a:pPr>
            <a:r>
              <a:rPr lang="en-US"/>
              <a:t>A natural monopoly occurs when the quantity demanded is less than the minimum quantity it takes to be at the bottom of the long-run average cost curve.</a:t>
            </a:r>
          </a:p>
        </p:txBody>
      </p:sp>
      <p:pic>
        <p:nvPicPr>
          <p:cNvPr id="79" name="Shape 7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916367" y="1046186"/>
            <a:ext cx="5144700" cy="35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 descr="OSX-Stacked-TM-RGB-300dpi-201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0087" y="227959"/>
            <a:ext cx="1226434" cy="83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E5E6F0-2A4E-4146-A146-68C6707863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04"/>
    </mc:Choice>
    <mc:Fallback>
      <p:transition spd="slow" advTm="5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Legal Monopoly</a:t>
            </a:r>
          </a:p>
        </p:txBody>
      </p:sp>
      <p:sp>
        <p:nvSpPr>
          <p:cNvPr id="86" name="Shape 86"/>
          <p:cNvSpPr>
            <a:spLocks noGrp="1"/>
          </p:cNvSpPr>
          <p:nvPr>
            <p:ph type="pic" idx="2"/>
          </p:nvPr>
        </p:nvSpPr>
        <p:spPr>
          <a:xfrm>
            <a:off x="457199" y="13509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/>
              <a:t>The government creates barriers to entry by prohibiting or limiting competition.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Examples of </a:t>
            </a:r>
            <a:r>
              <a:rPr lang="en-US" u="sng"/>
              <a:t>legal monopolies</a:t>
            </a:r>
            <a:r>
              <a:rPr lang="en-US"/>
              <a:t>: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U.S. Postal Service</a:t>
            </a:r>
          </a:p>
          <a:p>
            <a:pPr marL="914400" lvl="1" indent="-228600">
              <a:spcBef>
                <a:spcPts val="0"/>
              </a:spcBef>
            </a:pPr>
            <a:r>
              <a:rPr lang="en-US"/>
              <a:t>Utilities - electric, water, garbage, etc.</a:t>
            </a:r>
          </a:p>
        </p:txBody>
      </p:sp>
      <p:pic>
        <p:nvPicPr>
          <p:cNvPr id="87" name="Shape 87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BD36DA-BE01-4BEC-9FF3-2464AB97D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90"/>
    </mc:Choice>
    <mc:Fallback>
      <p:transition spd="slow" advTm="8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Promoting Innovation</a:t>
            </a:r>
          </a:p>
        </p:txBody>
      </p:sp>
      <p:sp>
        <p:nvSpPr>
          <p:cNvPr id="93" name="Shape 93"/>
          <p:cNvSpPr>
            <a:spLocks noGrp="1"/>
          </p:cNvSpPr>
          <p:nvPr>
            <p:ph type="pic" idx="2"/>
          </p:nvPr>
        </p:nvSpPr>
        <p:spPr>
          <a:xfrm>
            <a:off x="457200" y="1122372"/>
            <a:ext cx="8062800" cy="4557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Patent</a:t>
            </a:r>
            <a:r>
              <a:rPr lang="en-US"/>
              <a:t> - gives the inventor the exclusive legal right to make, use, or sell the invention for a limited time.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Trademark</a:t>
            </a:r>
            <a:r>
              <a:rPr lang="en-US"/>
              <a:t> - an identifying symbol or name for a particular good.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Copyright</a:t>
            </a:r>
            <a:r>
              <a:rPr lang="en-US"/>
              <a:t> - a form of legal protection to prevent copying, for commercial purposes, original works of authorship, including books and music.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Trade secrets</a:t>
            </a:r>
            <a:r>
              <a:rPr lang="en-US"/>
              <a:t> - methods of production kept secret by the producing firm</a:t>
            </a:r>
          </a:p>
        </p:txBody>
      </p:sp>
      <p:pic>
        <p:nvPicPr>
          <p:cNvPr id="94" name="Shape 94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F3ECC-2772-4F30-9CA6-FC9AA61B1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113"/>
    </mc:Choice>
    <mc:Fallback>
      <p:transition spd="slow" advTm="17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241326"/>
            <a:ext cx="8062800" cy="659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Promoting Innovation</a:t>
            </a:r>
          </a:p>
        </p:txBody>
      </p:sp>
      <p:sp>
        <p:nvSpPr>
          <p:cNvPr id="100" name="Shape 100"/>
          <p:cNvSpPr>
            <a:spLocks noGrp="1"/>
          </p:cNvSpPr>
          <p:nvPr>
            <p:ph type="pic" idx="2"/>
          </p:nvPr>
        </p:nvSpPr>
        <p:spPr>
          <a:xfrm>
            <a:off x="457199" y="1122386"/>
            <a:ext cx="8062800" cy="3500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b="1"/>
              <a:t>Intellectual property</a:t>
            </a:r>
            <a:r>
              <a:rPr lang="en-US"/>
              <a:t> - the body of law including patents, trademarks, copyrights, and trade secret law that protect the right of inventors to produce and sell their inventions.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914400" lvl="1" indent="-228600" rtl="0">
              <a:spcBef>
                <a:spcPts val="0"/>
              </a:spcBef>
            </a:pPr>
            <a:r>
              <a:rPr lang="en-US"/>
              <a:t>Implies ownership over an idea, concept, or image, not a physical piece of property.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-US" b="1"/>
              <a:t>Deregulation</a:t>
            </a:r>
            <a:r>
              <a:rPr lang="en-US"/>
              <a:t> - removing government controls over setting prices and quantities in certain industries.</a:t>
            </a:r>
          </a:p>
        </p:txBody>
      </p:sp>
      <p:pic>
        <p:nvPicPr>
          <p:cNvPr id="101" name="Shape 101" descr="OSX-Stacked-TM-RGB-300dpi-201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0087" y="227959"/>
            <a:ext cx="1226400" cy="8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848E49-7C74-4CD7-BAE7-6FE8DD1E0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67"/>
    </mc:Choice>
    <mc:Fallback>
      <p:transition spd="slow" advTm="4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sential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1539</Words>
  <Application>Microsoft Office PowerPoint</Application>
  <PresentationFormat>On-screen Show (4:3)</PresentationFormat>
  <Paragraphs>142</Paragraphs>
  <Slides>28</Slides>
  <Notes>28</Notes>
  <HiddenSlides>0</HiddenSlides>
  <MMClips>22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Arial Black</vt:lpstr>
      <vt:lpstr>Essential</vt:lpstr>
      <vt:lpstr>PowerPoint Presentation</vt:lpstr>
      <vt:lpstr>CH.9 OUTLINE</vt:lpstr>
      <vt:lpstr>Political Power from a Cotton Monopoly</vt:lpstr>
      <vt:lpstr>9.1 How Monopolies Form: Barriers to Entry</vt:lpstr>
      <vt:lpstr>Natural Monopoly</vt:lpstr>
      <vt:lpstr>Economies of Scale and Natural Monopoly</vt:lpstr>
      <vt:lpstr>Legal Monopoly</vt:lpstr>
      <vt:lpstr>Promoting Innovation</vt:lpstr>
      <vt:lpstr>Promoting Innovation</vt:lpstr>
      <vt:lpstr>Summing Up Barriers to Entry</vt:lpstr>
      <vt:lpstr>Intimidating Potential Competition</vt:lpstr>
      <vt:lpstr>9.2 How a Profit-Maximizing Monopoly  Chooses Output and Price</vt:lpstr>
      <vt:lpstr>The Perceived Demand Curve for a Perfect Competitor and a Monopolist</vt:lpstr>
      <vt:lpstr>The Perceived Demand Curve for a Perfect Competitor and a Monopolist, Continued</vt:lpstr>
      <vt:lpstr>Total Cost and Total Revenue  for a Monopolist</vt:lpstr>
      <vt:lpstr>Total Revenue and Total Cost for the  HealthPill Monopoly</vt:lpstr>
      <vt:lpstr>Total Revenue and Total Cost for the  HealthPill Monopoly, Continued</vt:lpstr>
      <vt:lpstr>Marginal Revenue and Marginal Cost for a Monopolist</vt:lpstr>
      <vt:lpstr>Marginal Revenue and Marginal Cost for  the HealthPill Monopoly</vt:lpstr>
      <vt:lpstr>Marginal Revenue and Marginal Cost for  the HealthPill Monopoly, Continued</vt:lpstr>
      <vt:lpstr>Illustrating Profits at  the HealthPill Monopoly</vt:lpstr>
      <vt:lpstr>Illustrating Profits at  the HealthPill Monopoly, Continued</vt:lpstr>
      <vt:lpstr>How a Profit-Maximizing Monopoly  Decides Price</vt:lpstr>
      <vt:lpstr>How a Profit-Maximizing Monopoly  Decides Price</vt:lpstr>
      <vt:lpstr>How a Profit-Maximizing Monopoly  Decides Price, Continued</vt:lpstr>
      <vt:lpstr>The Monopolist’s Marginal Revenue Curve versus Demand Curve</vt:lpstr>
      <vt:lpstr>The Inefficiency of Monopoly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Neal</cp:lastModifiedBy>
  <cp:revision>5</cp:revision>
  <dcterms:modified xsi:type="dcterms:W3CDTF">2020-07-22T18:56:03Z</dcterms:modified>
</cp:coreProperties>
</file>