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10" autoAdjust="0"/>
  </p:normalViewPr>
  <p:slideViewPr>
    <p:cSldViewPr snapToGrid="0" snapToObjects="1">
      <p:cViewPr>
        <p:scale>
          <a:sx n="75" d="100"/>
          <a:sy n="75" d="100"/>
        </p:scale>
        <p:origin x="54"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500D10DD-0527-4DFB-A447-CEF824B2487E}"/>
    <pc:docChg chg="modSld">
      <pc:chgData name="Mark Mintz" userId="9214746d8cb2ed14" providerId="LiveId" clId="{500D10DD-0527-4DFB-A447-CEF824B2487E}" dt="2018-03-23T21:01:09.553" v="794" actId="962"/>
      <pc:docMkLst>
        <pc:docMk/>
      </pc:docMkLst>
      <pc:sldChg chg="modSp">
        <pc:chgData name="Mark Mintz" userId="9214746d8cb2ed14" providerId="LiveId" clId="{500D10DD-0527-4DFB-A447-CEF824B2487E}" dt="2018-03-23T20:48:00.056" v="1" actId="962"/>
        <pc:sldMkLst>
          <pc:docMk/>
          <pc:sldMk cId="1686281186" sldId="256"/>
        </pc:sldMkLst>
        <pc:picChg chg="mod">
          <ac:chgData name="Mark Mintz" userId="9214746d8cb2ed14" providerId="LiveId" clId="{500D10DD-0527-4DFB-A447-CEF824B2487E}" dt="2018-03-23T20:48:00.056" v="1" actId="962"/>
          <ac:picMkLst>
            <pc:docMk/>
            <pc:sldMk cId="1686281186" sldId="256"/>
            <ac:picMk id="9" creationId="{CE9AB873-3B6C-42DF-953C-FA3B3CCBF780}"/>
          </ac:picMkLst>
        </pc:picChg>
      </pc:sldChg>
      <pc:sldChg chg="modSp">
        <pc:chgData name="Mark Mintz" userId="9214746d8cb2ed14" providerId="LiveId" clId="{500D10DD-0527-4DFB-A447-CEF824B2487E}" dt="2018-03-23T20:48:27.401" v="61" actId="962"/>
        <pc:sldMkLst>
          <pc:docMk/>
          <pc:sldMk cId="974644909" sldId="257"/>
        </pc:sldMkLst>
        <pc:picChg chg="mod">
          <ac:chgData name="Mark Mintz" userId="9214746d8cb2ed14" providerId="LiveId" clId="{500D10DD-0527-4DFB-A447-CEF824B2487E}" dt="2018-03-23T20:48:27.401" v="61" actId="962"/>
          <ac:picMkLst>
            <pc:docMk/>
            <pc:sldMk cId="974644909" sldId="257"/>
            <ac:picMk id="7" creationId="{969C8BE0-29CC-4A11-A4A6-73D0DA1D3915}"/>
          </ac:picMkLst>
        </pc:picChg>
      </pc:sldChg>
      <pc:sldChg chg="modSp">
        <pc:chgData name="Mark Mintz" userId="9214746d8cb2ed14" providerId="LiveId" clId="{500D10DD-0527-4DFB-A447-CEF824B2487E}" dt="2018-03-23T20:51:06.909" v="361" actId="962"/>
        <pc:sldMkLst>
          <pc:docMk/>
          <pc:sldMk cId="283598316" sldId="258"/>
        </pc:sldMkLst>
        <pc:picChg chg="mod">
          <ac:chgData name="Mark Mintz" userId="9214746d8cb2ed14" providerId="LiveId" clId="{500D10DD-0527-4DFB-A447-CEF824B2487E}" dt="2018-03-23T20:51:06.909" v="361" actId="962"/>
          <ac:picMkLst>
            <pc:docMk/>
            <pc:sldMk cId="283598316" sldId="258"/>
            <ac:picMk id="7" creationId="{AAE53E84-857D-42A3-BF9A-F64F9A34CFEB}"/>
          </ac:picMkLst>
        </pc:picChg>
      </pc:sldChg>
      <pc:sldChg chg="modSp">
        <pc:chgData name="Mark Mintz" userId="9214746d8cb2ed14" providerId="LiveId" clId="{500D10DD-0527-4DFB-A447-CEF824B2487E}" dt="2018-03-23T20:54:36.766" v="787" actId="962"/>
        <pc:sldMkLst>
          <pc:docMk/>
          <pc:sldMk cId="838602397" sldId="259"/>
        </pc:sldMkLst>
        <pc:picChg chg="mod">
          <ac:chgData name="Mark Mintz" userId="9214746d8cb2ed14" providerId="LiveId" clId="{500D10DD-0527-4DFB-A447-CEF824B2487E}" dt="2018-03-23T20:54:36.766" v="787" actId="962"/>
          <ac:picMkLst>
            <pc:docMk/>
            <pc:sldMk cId="838602397" sldId="259"/>
            <ac:picMk id="7" creationId="{0E0AE0CB-AF02-4053-AAC9-60CEA086FF37}"/>
          </ac:picMkLst>
        </pc:picChg>
      </pc:sldChg>
      <pc:sldChg chg="modSp">
        <pc:chgData name="Mark Mintz" userId="9214746d8cb2ed14" providerId="LiveId" clId="{500D10DD-0527-4DFB-A447-CEF824B2487E}" dt="2018-03-23T21:01:09.553" v="794" actId="962"/>
        <pc:sldMkLst>
          <pc:docMk/>
          <pc:sldMk cId="2354550614" sldId="260"/>
        </pc:sldMkLst>
        <pc:picChg chg="mod">
          <ac:chgData name="Mark Mintz" userId="9214746d8cb2ed14" providerId="LiveId" clId="{500D10DD-0527-4DFB-A447-CEF824B2487E}" dt="2018-03-23T21:01:09.553" v="794" actId="962"/>
          <ac:picMkLst>
            <pc:docMk/>
            <pc:sldMk cId="2354550614" sldId="260"/>
            <ac:picMk id="7" creationId="{D943E902-AB2D-490C-AC51-9CF13FC86F71}"/>
          </ac:picMkLst>
        </pc:picChg>
      </pc:sldChg>
    </pc:docChg>
  </pc:docChgLst>
  <pc:docChgLst>
    <pc:chgData name="Mark Mintz" userId="9214746d8cb2ed14" providerId="LiveId" clId="{3812471A-52C5-40B7-87BD-7EFB72E18328}"/>
    <pc:docChg chg="undo modSld">
      <pc:chgData name="Mark Mintz" userId="9214746d8cb2ed14" providerId="LiveId" clId="{3812471A-52C5-40B7-87BD-7EFB72E18328}" dt="2018-04-16T23:01:53.532" v="28" actId="962"/>
      <pc:docMkLst>
        <pc:docMk/>
      </pc:docMkLst>
      <pc:sldChg chg="modSp">
        <pc:chgData name="Mark Mintz" userId="9214746d8cb2ed14" providerId="LiveId" clId="{3812471A-52C5-40B7-87BD-7EFB72E18328}" dt="2018-04-16T22:52:45.517" v="0" actId="962"/>
        <pc:sldMkLst>
          <pc:docMk/>
          <pc:sldMk cId="283598316" sldId="258"/>
        </pc:sldMkLst>
        <pc:picChg chg="mod">
          <ac:chgData name="Mark Mintz" userId="9214746d8cb2ed14" providerId="LiveId" clId="{3812471A-52C5-40B7-87BD-7EFB72E18328}" dt="2018-04-16T22:52:45.517" v="0" actId="962"/>
          <ac:picMkLst>
            <pc:docMk/>
            <pc:sldMk cId="283598316" sldId="258"/>
            <ac:picMk id="7" creationId="{AAE53E84-857D-42A3-BF9A-F64F9A34CFEB}"/>
          </ac:picMkLst>
        </pc:picChg>
      </pc:sldChg>
      <pc:sldChg chg="modSp">
        <pc:chgData name="Mark Mintz" userId="9214746d8cb2ed14" providerId="LiveId" clId="{3812471A-52C5-40B7-87BD-7EFB72E18328}" dt="2018-04-16T22:53:20.256" v="1" actId="962"/>
        <pc:sldMkLst>
          <pc:docMk/>
          <pc:sldMk cId="838602397" sldId="259"/>
        </pc:sldMkLst>
        <pc:picChg chg="mod">
          <ac:chgData name="Mark Mintz" userId="9214746d8cb2ed14" providerId="LiveId" clId="{3812471A-52C5-40B7-87BD-7EFB72E18328}" dt="2018-04-16T22:53:20.256" v="1" actId="962"/>
          <ac:picMkLst>
            <pc:docMk/>
            <pc:sldMk cId="838602397" sldId="259"/>
            <ac:picMk id="7" creationId="{0E0AE0CB-AF02-4053-AAC9-60CEA086FF37}"/>
          </ac:picMkLst>
        </pc:picChg>
      </pc:sldChg>
      <pc:sldChg chg="modSp">
        <pc:chgData name="Mark Mintz" userId="9214746d8cb2ed14" providerId="LiveId" clId="{3812471A-52C5-40B7-87BD-7EFB72E18328}" dt="2018-04-16T22:54:05.277" v="2" actId="962"/>
        <pc:sldMkLst>
          <pc:docMk/>
          <pc:sldMk cId="2354550614" sldId="260"/>
        </pc:sldMkLst>
        <pc:picChg chg="mod">
          <ac:chgData name="Mark Mintz" userId="9214746d8cb2ed14" providerId="LiveId" clId="{3812471A-52C5-40B7-87BD-7EFB72E18328}" dt="2018-04-16T22:54:05.277" v="2" actId="962"/>
          <ac:picMkLst>
            <pc:docMk/>
            <pc:sldMk cId="2354550614" sldId="260"/>
            <ac:picMk id="7" creationId="{D943E902-AB2D-490C-AC51-9CF13FC86F71}"/>
          </ac:picMkLst>
        </pc:picChg>
      </pc:sldChg>
      <pc:sldChg chg="modSp">
        <pc:chgData name="Mark Mintz" userId="9214746d8cb2ed14" providerId="LiveId" clId="{3812471A-52C5-40B7-87BD-7EFB72E18328}" dt="2018-04-16T22:54:37.591" v="3" actId="962"/>
        <pc:sldMkLst>
          <pc:docMk/>
          <pc:sldMk cId="401773399" sldId="261"/>
        </pc:sldMkLst>
        <pc:picChg chg="mod">
          <ac:chgData name="Mark Mintz" userId="9214746d8cb2ed14" providerId="LiveId" clId="{3812471A-52C5-40B7-87BD-7EFB72E18328}" dt="2018-04-16T22:54:37.591" v="3" actId="962"/>
          <ac:picMkLst>
            <pc:docMk/>
            <pc:sldMk cId="401773399" sldId="261"/>
            <ac:picMk id="8" creationId="{F5529101-A5F5-4FDE-A8D0-3206EDE7451D}"/>
          </ac:picMkLst>
        </pc:picChg>
      </pc:sldChg>
      <pc:sldChg chg="modSp">
        <pc:chgData name="Mark Mintz" userId="9214746d8cb2ed14" providerId="LiveId" clId="{3812471A-52C5-40B7-87BD-7EFB72E18328}" dt="2018-04-16T22:54:54.714" v="4" actId="962"/>
        <pc:sldMkLst>
          <pc:docMk/>
          <pc:sldMk cId="2630940285" sldId="262"/>
        </pc:sldMkLst>
        <pc:picChg chg="mod">
          <ac:chgData name="Mark Mintz" userId="9214746d8cb2ed14" providerId="LiveId" clId="{3812471A-52C5-40B7-87BD-7EFB72E18328}" dt="2018-04-16T22:54:54.714" v="4" actId="962"/>
          <ac:picMkLst>
            <pc:docMk/>
            <pc:sldMk cId="2630940285" sldId="262"/>
            <ac:picMk id="7" creationId="{3F61455E-1B2C-4A41-9913-410F8CF7BBEB}"/>
          </ac:picMkLst>
        </pc:picChg>
      </pc:sldChg>
      <pc:sldChg chg="modSp">
        <pc:chgData name="Mark Mintz" userId="9214746d8cb2ed14" providerId="LiveId" clId="{3812471A-52C5-40B7-87BD-7EFB72E18328}" dt="2018-04-16T22:55:05.652" v="5" actId="962"/>
        <pc:sldMkLst>
          <pc:docMk/>
          <pc:sldMk cId="4144413164" sldId="263"/>
        </pc:sldMkLst>
        <pc:picChg chg="mod">
          <ac:chgData name="Mark Mintz" userId="9214746d8cb2ed14" providerId="LiveId" clId="{3812471A-52C5-40B7-87BD-7EFB72E18328}" dt="2018-04-16T22:55:05.652" v="5" actId="962"/>
          <ac:picMkLst>
            <pc:docMk/>
            <pc:sldMk cId="4144413164" sldId="263"/>
            <ac:picMk id="7" creationId="{2C32EEB6-43A5-4D73-AFF0-B5E31488C578}"/>
          </ac:picMkLst>
        </pc:picChg>
      </pc:sldChg>
      <pc:sldChg chg="modSp">
        <pc:chgData name="Mark Mintz" userId="9214746d8cb2ed14" providerId="LiveId" clId="{3812471A-52C5-40B7-87BD-7EFB72E18328}" dt="2018-04-16T22:55:22.622" v="6" actId="962"/>
        <pc:sldMkLst>
          <pc:docMk/>
          <pc:sldMk cId="3999867138" sldId="264"/>
        </pc:sldMkLst>
        <pc:picChg chg="mod">
          <ac:chgData name="Mark Mintz" userId="9214746d8cb2ed14" providerId="LiveId" clId="{3812471A-52C5-40B7-87BD-7EFB72E18328}" dt="2018-04-16T22:55:22.622" v="6" actId="962"/>
          <ac:picMkLst>
            <pc:docMk/>
            <pc:sldMk cId="3999867138" sldId="264"/>
            <ac:picMk id="7" creationId="{8A60A230-BB6E-4BFF-99C5-65E402E5B37B}"/>
          </ac:picMkLst>
        </pc:picChg>
      </pc:sldChg>
      <pc:sldChg chg="modSp">
        <pc:chgData name="Mark Mintz" userId="9214746d8cb2ed14" providerId="LiveId" clId="{3812471A-52C5-40B7-87BD-7EFB72E18328}" dt="2018-04-16T22:55:39.805" v="7" actId="962"/>
        <pc:sldMkLst>
          <pc:docMk/>
          <pc:sldMk cId="4082763181" sldId="265"/>
        </pc:sldMkLst>
        <pc:picChg chg="mod">
          <ac:chgData name="Mark Mintz" userId="9214746d8cb2ed14" providerId="LiveId" clId="{3812471A-52C5-40B7-87BD-7EFB72E18328}" dt="2018-04-16T22:55:39.805" v="7" actId="962"/>
          <ac:picMkLst>
            <pc:docMk/>
            <pc:sldMk cId="4082763181" sldId="265"/>
            <ac:picMk id="8" creationId="{08AD5589-603B-461F-9620-E139C40309BA}"/>
          </ac:picMkLst>
        </pc:picChg>
      </pc:sldChg>
      <pc:sldChg chg="modSp">
        <pc:chgData name="Mark Mintz" userId="9214746d8cb2ed14" providerId="LiveId" clId="{3812471A-52C5-40B7-87BD-7EFB72E18328}" dt="2018-04-16T22:56:04.662" v="8" actId="962"/>
        <pc:sldMkLst>
          <pc:docMk/>
          <pc:sldMk cId="69005877" sldId="266"/>
        </pc:sldMkLst>
        <pc:picChg chg="mod">
          <ac:chgData name="Mark Mintz" userId="9214746d8cb2ed14" providerId="LiveId" clId="{3812471A-52C5-40B7-87BD-7EFB72E18328}" dt="2018-04-16T22:56:04.662" v="8" actId="962"/>
          <ac:picMkLst>
            <pc:docMk/>
            <pc:sldMk cId="69005877" sldId="266"/>
            <ac:picMk id="7" creationId="{639BD6F1-E937-403C-B81B-17EA62EEE328}"/>
          </ac:picMkLst>
        </pc:picChg>
      </pc:sldChg>
      <pc:sldChg chg="modSp">
        <pc:chgData name="Mark Mintz" userId="9214746d8cb2ed14" providerId="LiveId" clId="{3812471A-52C5-40B7-87BD-7EFB72E18328}" dt="2018-04-16T22:56:18.246" v="9" actId="962"/>
        <pc:sldMkLst>
          <pc:docMk/>
          <pc:sldMk cId="1445100930" sldId="267"/>
        </pc:sldMkLst>
        <pc:picChg chg="mod">
          <ac:chgData name="Mark Mintz" userId="9214746d8cb2ed14" providerId="LiveId" clId="{3812471A-52C5-40B7-87BD-7EFB72E18328}" dt="2018-04-16T22:56:18.246" v="9" actId="962"/>
          <ac:picMkLst>
            <pc:docMk/>
            <pc:sldMk cId="1445100930" sldId="267"/>
            <ac:picMk id="7" creationId="{67CAF17E-1BA6-4642-83B9-0A7970B90AA4}"/>
          </ac:picMkLst>
        </pc:picChg>
      </pc:sldChg>
      <pc:sldChg chg="modSp">
        <pc:chgData name="Mark Mintz" userId="9214746d8cb2ed14" providerId="LiveId" clId="{3812471A-52C5-40B7-87BD-7EFB72E18328}" dt="2018-04-16T22:56:44.195" v="10" actId="962"/>
        <pc:sldMkLst>
          <pc:docMk/>
          <pc:sldMk cId="3094921752" sldId="268"/>
        </pc:sldMkLst>
        <pc:picChg chg="mod">
          <ac:chgData name="Mark Mintz" userId="9214746d8cb2ed14" providerId="LiveId" clId="{3812471A-52C5-40B7-87BD-7EFB72E18328}" dt="2018-04-16T22:56:44.195" v="10" actId="962"/>
          <ac:picMkLst>
            <pc:docMk/>
            <pc:sldMk cId="3094921752" sldId="268"/>
            <ac:picMk id="7" creationId="{21E7C83B-B212-4AC1-8B96-70BA8B841F92}"/>
          </ac:picMkLst>
        </pc:picChg>
      </pc:sldChg>
      <pc:sldChg chg="addSp delSp modSp">
        <pc:chgData name="Mark Mintz" userId="9214746d8cb2ed14" providerId="LiveId" clId="{3812471A-52C5-40B7-87BD-7EFB72E18328}" dt="2018-04-16T22:57:06.455" v="13" actId="962"/>
        <pc:sldMkLst>
          <pc:docMk/>
          <pc:sldMk cId="1116057971" sldId="269"/>
        </pc:sldMkLst>
        <pc:spChg chg="add del">
          <ac:chgData name="Mark Mintz" userId="9214746d8cb2ed14" providerId="LiveId" clId="{3812471A-52C5-40B7-87BD-7EFB72E18328}" dt="2018-04-16T22:57:02.511" v="12"/>
          <ac:spMkLst>
            <pc:docMk/>
            <pc:sldMk cId="1116057971" sldId="269"/>
            <ac:spMk id="5" creationId="{7FC02302-5182-4907-A0F4-02292BE8F56F}"/>
          </ac:spMkLst>
        </pc:spChg>
        <pc:picChg chg="mod">
          <ac:chgData name="Mark Mintz" userId="9214746d8cb2ed14" providerId="LiveId" clId="{3812471A-52C5-40B7-87BD-7EFB72E18328}" dt="2018-04-16T22:57:06.455" v="13" actId="962"/>
          <ac:picMkLst>
            <pc:docMk/>
            <pc:sldMk cId="1116057971" sldId="269"/>
            <ac:picMk id="8" creationId="{D8BC5784-8CFA-46E5-8973-B3DF1E59A4B6}"/>
          </ac:picMkLst>
        </pc:picChg>
      </pc:sldChg>
      <pc:sldChg chg="modSp">
        <pc:chgData name="Mark Mintz" userId="9214746d8cb2ed14" providerId="LiveId" clId="{3812471A-52C5-40B7-87BD-7EFB72E18328}" dt="2018-04-16T22:57:19.383" v="14" actId="962"/>
        <pc:sldMkLst>
          <pc:docMk/>
          <pc:sldMk cId="2648822024" sldId="270"/>
        </pc:sldMkLst>
        <pc:picChg chg="mod">
          <ac:chgData name="Mark Mintz" userId="9214746d8cb2ed14" providerId="LiveId" clId="{3812471A-52C5-40B7-87BD-7EFB72E18328}" dt="2018-04-16T22:57:19.383" v="14" actId="962"/>
          <ac:picMkLst>
            <pc:docMk/>
            <pc:sldMk cId="2648822024" sldId="270"/>
            <ac:picMk id="7" creationId="{636DC05A-E8C5-4D9A-B9D9-31DF8D86FE7A}"/>
          </ac:picMkLst>
        </pc:picChg>
      </pc:sldChg>
      <pc:sldChg chg="modSp">
        <pc:chgData name="Mark Mintz" userId="9214746d8cb2ed14" providerId="LiveId" clId="{3812471A-52C5-40B7-87BD-7EFB72E18328}" dt="2018-04-16T22:57:35.265" v="15" actId="962"/>
        <pc:sldMkLst>
          <pc:docMk/>
          <pc:sldMk cId="3722318359" sldId="271"/>
        </pc:sldMkLst>
        <pc:picChg chg="mod">
          <ac:chgData name="Mark Mintz" userId="9214746d8cb2ed14" providerId="LiveId" clId="{3812471A-52C5-40B7-87BD-7EFB72E18328}" dt="2018-04-16T22:57:35.265" v="15" actId="962"/>
          <ac:picMkLst>
            <pc:docMk/>
            <pc:sldMk cId="3722318359" sldId="271"/>
            <ac:picMk id="7" creationId="{720DDDD9-ED3D-48AE-9404-97B91BCD8922}"/>
          </ac:picMkLst>
        </pc:picChg>
      </pc:sldChg>
      <pc:sldChg chg="modSp">
        <pc:chgData name="Mark Mintz" userId="9214746d8cb2ed14" providerId="LiveId" clId="{3812471A-52C5-40B7-87BD-7EFB72E18328}" dt="2018-04-16T22:58:08.990" v="16" actId="962"/>
        <pc:sldMkLst>
          <pc:docMk/>
          <pc:sldMk cId="3630192918" sldId="272"/>
        </pc:sldMkLst>
        <pc:picChg chg="mod">
          <ac:chgData name="Mark Mintz" userId="9214746d8cb2ed14" providerId="LiveId" clId="{3812471A-52C5-40B7-87BD-7EFB72E18328}" dt="2018-04-16T22:58:08.990" v="16" actId="962"/>
          <ac:picMkLst>
            <pc:docMk/>
            <pc:sldMk cId="3630192918" sldId="272"/>
            <ac:picMk id="7" creationId="{811B9CCB-28CF-4A0B-8AB5-D2774416B411}"/>
          </ac:picMkLst>
        </pc:picChg>
      </pc:sldChg>
      <pc:sldChg chg="modSp">
        <pc:chgData name="Mark Mintz" userId="9214746d8cb2ed14" providerId="LiveId" clId="{3812471A-52C5-40B7-87BD-7EFB72E18328}" dt="2018-04-16T22:58:27.720" v="17" actId="962"/>
        <pc:sldMkLst>
          <pc:docMk/>
          <pc:sldMk cId="1075776486" sldId="273"/>
        </pc:sldMkLst>
        <pc:picChg chg="mod">
          <ac:chgData name="Mark Mintz" userId="9214746d8cb2ed14" providerId="LiveId" clId="{3812471A-52C5-40B7-87BD-7EFB72E18328}" dt="2018-04-16T22:58:27.720" v="17" actId="962"/>
          <ac:picMkLst>
            <pc:docMk/>
            <pc:sldMk cId="1075776486" sldId="273"/>
            <ac:picMk id="6" creationId="{1FA7D232-7F39-4F2E-B7A3-14265488C1F4}"/>
          </ac:picMkLst>
        </pc:picChg>
      </pc:sldChg>
      <pc:sldChg chg="modSp">
        <pc:chgData name="Mark Mintz" userId="9214746d8cb2ed14" providerId="LiveId" clId="{3812471A-52C5-40B7-87BD-7EFB72E18328}" dt="2018-04-16T22:58:54.273" v="18" actId="962"/>
        <pc:sldMkLst>
          <pc:docMk/>
          <pc:sldMk cId="2869540742" sldId="274"/>
        </pc:sldMkLst>
        <pc:picChg chg="mod">
          <ac:chgData name="Mark Mintz" userId="9214746d8cb2ed14" providerId="LiveId" clId="{3812471A-52C5-40B7-87BD-7EFB72E18328}" dt="2018-04-16T22:58:54.273" v="18" actId="962"/>
          <ac:picMkLst>
            <pc:docMk/>
            <pc:sldMk cId="2869540742" sldId="274"/>
            <ac:picMk id="6" creationId="{A1C66B77-5B77-4DB8-87DA-63C64407B59B}"/>
          </ac:picMkLst>
        </pc:picChg>
      </pc:sldChg>
      <pc:sldChg chg="modSp">
        <pc:chgData name="Mark Mintz" userId="9214746d8cb2ed14" providerId="LiveId" clId="{3812471A-52C5-40B7-87BD-7EFB72E18328}" dt="2018-04-16T22:59:11.173" v="19" actId="962"/>
        <pc:sldMkLst>
          <pc:docMk/>
          <pc:sldMk cId="1171147679" sldId="275"/>
        </pc:sldMkLst>
        <pc:picChg chg="mod">
          <ac:chgData name="Mark Mintz" userId="9214746d8cb2ed14" providerId="LiveId" clId="{3812471A-52C5-40B7-87BD-7EFB72E18328}" dt="2018-04-16T22:59:11.173" v="19" actId="962"/>
          <ac:picMkLst>
            <pc:docMk/>
            <pc:sldMk cId="1171147679" sldId="275"/>
            <ac:picMk id="7" creationId="{5C3654A2-F9E2-479F-9153-2BB2A9CA7C3E}"/>
          </ac:picMkLst>
        </pc:picChg>
      </pc:sldChg>
      <pc:sldChg chg="modSp">
        <pc:chgData name="Mark Mintz" userId="9214746d8cb2ed14" providerId="LiveId" clId="{3812471A-52C5-40B7-87BD-7EFB72E18328}" dt="2018-04-16T22:59:28.441" v="20" actId="962"/>
        <pc:sldMkLst>
          <pc:docMk/>
          <pc:sldMk cId="1729181381" sldId="276"/>
        </pc:sldMkLst>
        <pc:picChg chg="mod">
          <ac:chgData name="Mark Mintz" userId="9214746d8cb2ed14" providerId="LiveId" clId="{3812471A-52C5-40B7-87BD-7EFB72E18328}" dt="2018-04-16T22:59:28.441" v="20" actId="962"/>
          <ac:picMkLst>
            <pc:docMk/>
            <pc:sldMk cId="1729181381" sldId="276"/>
            <ac:picMk id="7" creationId="{85EBBAF7-2760-488C-BBD7-6832E5AC0A62}"/>
          </ac:picMkLst>
        </pc:picChg>
      </pc:sldChg>
      <pc:sldChg chg="modSp">
        <pc:chgData name="Mark Mintz" userId="9214746d8cb2ed14" providerId="LiveId" clId="{3812471A-52C5-40B7-87BD-7EFB72E18328}" dt="2018-04-16T23:00:09.541" v="21" actId="962"/>
        <pc:sldMkLst>
          <pc:docMk/>
          <pc:sldMk cId="1352579787" sldId="277"/>
        </pc:sldMkLst>
        <pc:picChg chg="mod">
          <ac:chgData name="Mark Mintz" userId="9214746d8cb2ed14" providerId="LiveId" clId="{3812471A-52C5-40B7-87BD-7EFB72E18328}" dt="2018-04-16T23:00:09.541" v="21" actId="962"/>
          <ac:picMkLst>
            <pc:docMk/>
            <pc:sldMk cId="1352579787" sldId="277"/>
            <ac:picMk id="7" creationId="{637F7859-A108-40BF-A038-617C6A336AC6}"/>
          </ac:picMkLst>
        </pc:picChg>
      </pc:sldChg>
      <pc:sldChg chg="modSp">
        <pc:chgData name="Mark Mintz" userId="9214746d8cb2ed14" providerId="LiveId" clId="{3812471A-52C5-40B7-87BD-7EFB72E18328}" dt="2018-04-16T23:00:40.123" v="24" actId="962"/>
        <pc:sldMkLst>
          <pc:docMk/>
          <pc:sldMk cId="3419597712" sldId="278"/>
        </pc:sldMkLst>
        <pc:spChg chg="mod">
          <ac:chgData name="Mark Mintz" userId="9214746d8cb2ed14" providerId="LiveId" clId="{3812471A-52C5-40B7-87BD-7EFB72E18328}" dt="2018-04-16T23:00:32.390" v="23" actId="1076"/>
          <ac:spMkLst>
            <pc:docMk/>
            <pc:sldMk cId="3419597712" sldId="278"/>
            <ac:spMk id="3" creationId="{85CC0179-E357-49B1-AA41-2CAF5A1CAAAD}"/>
          </ac:spMkLst>
        </pc:spChg>
        <pc:picChg chg="mod">
          <ac:chgData name="Mark Mintz" userId="9214746d8cb2ed14" providerId="LiveId" clId="{3812471A-52C5-40B7-87BD-7EFB72E18328}" dt="2018-04-16T23:00:40.123" v="24" actId="962"/>
          <ac:picMkLst>
            <pc:docMk/>
            <pc:sldMk cId="3419597712" sldId="278"/>
            <ac:picMk id="7" creationId="{103768CA-23F2-4988-84B2-1417B6D19382}"/>
          </ac:picMkLst>
        </pc:picChg>
      </pc:sldChg>
      <pc:sldChg chg="addSp delSp modSp">
        <pc:chgData name="Mark Mintz" userId="9214746d8cb2ed14" providerId="LiveId" clId="{3812471A-52C5-40B7-87BD-7EFB72E18328}" dt="2018-04-16T23:01:33.986" v="27" actId="962"/>
        <pc:sldMkLst>
          <pc:docMk/>
          <pc:sldMk cId="976761255" sldId="279"/>
        </pc:sldMkLst>
        <pc:spChg chg="add del">
          <ac:chgData name="Mark Mintz" userId="9214746d8cb2ed14" providerId="LiveId" clId="{3812471A-52C5-40B7-87BD-7EFB72E18328}" dt="2018-04-16T23:01:30.654" v="26"/>
          <ac:spMkLst>
            <pc:docMk/>
            <pc:sldMk cId="976761255" sldId="279"/>
            <ac:spMk id="5" creationId="{DE827C8B-9A9F-4B61-B4A1-682C23E6FCEA}"/>
          </ac:spMkLst>
        </pc:spChg>
        <pc:picChg chg="mod">
          <ac:chgData name="Mark Mintz" userId="9214746d8cb2ed14" providerId="LiveId" clId="{3812471A-52C5-40B7-87BD-7EFB72E18328}" dt="2018-04-16T23:01:33.986" v="27" actId="962"/>
          <ac:picMkLst>
            <pc:docMk/>
            <pc:sldMk cId="976761255" sldId="279"/>
            <ac:picMk id="9" creationId="{C0BE9117-EBEF-4BBE-A719-30C33A5B52B4}"/>
          </ac:picMkLst>
        </pc:picChg>
      </pc:sldChg>
      <pc:sldChg chg="modSp">
        <pc:chgData name="Mark Mintz" userId="9214746d8cb2ed14" providerId="LiveId" clId="{3812471A-52C5-40B7-87BD-7EFB72E18328}" dt="2018-04-16T23:01:53.532" v="28" actId="962"/>
        <pc:sldMkLst>
          <pc:docMk/>
          <pc:sldMk cId="3532086051" sldId="280"/>
        </pc:sldMkLst>
        <pc:picChg chg="mod">
          <ac:chgData name="Mark Mintz" userId="9214746d8cb2ed14" providerId="LiveId" clId="{3812471A-52C5-40B7-87BD-7EFB72E18328}" dt="2018-04-16T23:01:53.532" v="28" actId="962"/>
          <ac:picMkLst>
            <pc:docMk/>
            <pc:sldMk cId="3532086051" sldId="280"/>
            <ac:picMk id="7" creationId="{DD511B23-D342-497F-9596-17ECE920363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4/16/2018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4/16/2018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BF51CF02-DCA1-4935-9F62-E8470E52138D}"/>
              </a:ext>
            </a:extLst>
          </p:cNvPr>
          <p:cNvSpPr>
            <a:spLocks noGrp="1"/>
          </p:cNvSpPr>
          <p:nvPr>
            <p:ph type="title"/>
          </p:nvPr>
        </p:nvSpPr>
        <p:spPr>
          <a:xfrm>
            <a:off x="457199" y="172730"/>
            <a:ext cx="6501865" cy="548145"/>
          </a:xfrm>
          <a:prstGeom prst="rect">
            <a:avLst/>
          </a:prstGeom>
        </p:spPr>
        <p:txBody>
          <a:bodyPr/>
          <a:lstStyle/>
          <a:p>
            <a:r>
              <a:rPr lang="en-US"/>
              <a:t>Click to edit Master title style</a:t>
            </a:r>
          </a:p>
        </p:txBody>
      </p:sp>
      <p:sp>
        <p:nvSpPr>
          <p:cNvPr id="8" name="Text Placeholder 10">
            <a:extLst>
              <a:ext uri="{FF2B5EF4-FFF2-40B4-BE49-F238E27FC236}">
                <a16:creationId xmlns:a16="http://schemas.microsoft.com/office/drawing/2014/main" id="{82A17044-2402-4F3F-ADD2-943047B090D7}"/>
              </a:ext>
            </a:extLst>
          </p:cNvPr>
          <p:cNvSpPr>
            <a:spLocks noGrp="1"/>
          </p:cNvSpPr>
          <p:nvPr>
            <p:ph type="body" sz="quarter" idx="14"/>
          </p:nvPr>
        </p:nvSpPr>
        <p:spPr>
          <a:xfrm>
            <a:off x="4606925" y="1107618"/>
            <a:ext cx="3913188" cy="4607382"/>
          </a:xfrm>
          <a:prstGeom prst="rect">
            <a:avLst/>
          </a:prstGeo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87337C0F-874E-4781-BE93-F9C9802153E6}"/>
              </a:ext>
            </a:extLst>
          </p:cNvPr>
          <p:cNvSpPr>
            <a:spLocks noGrp="1"/>
          </p:cNvSpPr>
          <p:nvPr>
            <p:ph type="dt" sz="half" idx="15"/>
          </p:nvPr>
        </p:nvSpPr>
        <p:spPr>
          <a:xfrm>
            <a:off x="457200" y="6172200"/>
            <a:ext cx="3429000" cy="304800"/>
          </a:xfrm>
          <a:prstGeom prst="rect">
            <a:avLst/>
          </a:prstGeom>
        </p:spPr>
        <p:txBody>
          <a:bodyPr/>
          <a:lstStyle/>
          <a:p>
            <a:pPr>
              <a:defRPr/>
            </a:pPr>
            <a:fld id="{16868E2D-99D6-4912-96E1-F5687192FDB1}" type="datetime4">
              <a:rPr lang="en-US" smtClean="0"/>
              <a:t>April 16, 2018</a:t>
            </a:fld>
            <a:endParaRPr lang="en-US" dirty="0"/>
          </a:p>
        </p:txBody>
      </p:sp>
      <p:sp>
        <p:nvSpPr>
          <p:cNvPr id="13" name="Footer Placeholder 3">
            <a:extLst>
              <a:ext uri="{FF2B5EF4-FFF2-40B4-BE49-F238E27FC236}">
                <a16:creationId xmlns:a16="http://schemas.microsoft.com/office/drawing/2014/main" id="{DA17B5D4-CA49-470A-930C-4B51DDA8A9F9}"/>
              </a:ext>
            </a:extLst>
          </p:cNvPr>
          <p:cNvSpPr>
            <a:spLocks noGrp="1"/>
          </p:cNvSpPr>
          <p:nvPr>
            <p:ph type="ftr" sz="quarter" idx="16"/>
          </p:nvPr>
        </p:nvSpPr>
        <p:spPr>
          <a:xfrm>
            <a:off x="457201" y="6477000"/>
            <a:ext cx="7743524" cy="284163"/>
          </a:xfrm>
          <a:prstGeom prst="rect">
            <a:avLst/>
          </a:prstGeo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14" name="Content Placeholder 4">
            <a:extLst>
              <a:ext uri="{FF2B5EF4-FFF2-40B4-BE49-F238E27FC236}">
                <a16:creationId xmlns:a16="http://schemas.microsoft.com/office/drawing/2014/main" id="{66C69943-1A05-49D5-9FD4-B995C3712ED0}"/>
              </a:ext>
            </a:extLst>
          </p:cNvPr>
          <p:cNvSpPr>
            <a:spLocks noGrp="1"/>
          </p:cNvSpPr>
          <p:nvPr>
            <p:ph sz="quarter" idx="17"/>
          </p:nvPr>
        </p:nvSpPr>
        <p:spPr>
          <a:xfrm>
            <a:off x="457199" y="1108074"/>
            <a:ext cx="3913187" cy="46069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6F6D9E-77DC-4EBA-B129-8DBD311A064D}"/>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86B8393D-A323-4D3C-971D-1E8E86D19010}"/>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a:extLst>
              <a:ext uri="{FF2B5EF4-FFF2-40B4-BE49-F238E27FC236}">
                <a16:creationId xmlns:a16="http://schemas.microsoft.com/office/drawing/2014/main" id="{7304BD76-685F-4008-B467-7A22256588C6}"/>
              </a:ext>
            </a:extLst>
          </p:cNvPr>
          <p:cNvSpPr>
            <a:spLocks noGrp="1"/>
          </p:cNvSpPr>
          <p:nvPr>
            <p:ph type="dt" sz="half" idx="15"/>
          </p:nvPr>
        </p:nvSpPr>
        <p:spPr>
          <a:xfrm>
            <a:off x="457200" y="6172200"/>
            <a:ext cx="3429000" cy="304800"/>
          </a:xfrm>
          <a:prstGeom prst="rect">
            <a:avLst/>
          </a:prstGeom>
        </p:spPr>
        <p:txBody>
          <a:bodyPr/>
          <a:lstStyle/>
          <a:p>
            <a:pPr>
              <a:defRPr/>
            </a:pPr>
            <a:fld id="{9E9B29BD-0683-4E6A-A429-544CAFC69C41}" type="datetime4">
              <a:rPr lang="en-US" smtClean="0"/>
              <a:t>April 16, 2018</a:t>
            </a:fld>
            <a:endParaRPr lang="en-US" dirty="0"/>
          </a:p>
        </p:txBody>
      </p:sp>
      <p:sp>
        <p:nvSpPr>
          <p:cNvPr id="13" name="Footer Placeholder 2">
            <a:extLst>
              <a:ext uri="{FF2B5EF4-FFF2-40B4-BE49-F238E27FC236}">
                <a16:creationId xmlns:a16="http://schemas.microsoft.com/office/drawing/2014/main" id="{0DA0D4B7-3B7E-4A50-8180-8025B5229FE4}"/>
              </a:ext>
            </a:extLst>
          </p:cNvPr>
          <p:cNvSpPr>
            <a:spLocks noGrp="1"/>
          </p:cNvSpPr>
          <p:nvPr>
            <p:ph type="ftr" sz="quarter" idx="16"/>
          </p:nvPr>
        </p:nvSpPr>
        <p:spPr>
          <a:xfrm>
            <a:off x="457199" y="6492875"/>
            <a:ext cx="7739449" cy="284163"/>
          </a:xfrm>
          <a:prstGeom prst="rect">
            <a:avLst/>
          </a:prstGeo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14" name="Content Placeholder 4">
            <a:extLst>
              <a:ext uri="{FF2B5EF4-FFF2-40B4-BE49-F238E27FC236}">
                <a16:creationId xmlns:a16="http://schemas.microsoft.com/office/drawing/2014/main" id="{E7114D66-4567-4100-94EE-3E96FE0AA65F}"/>
              </a:ext>
            </a:extLst>
          </p:cNvPr>
          <p:cNvSpPr>
            <a:spLocks noGrp="1"/>
          </p:cNvSpPr>
          <p:nvPr>
            <p:ph sz="quarter" idx="17" hasCustomPrompt="1"/>
          </p:nvPr>
        </p:nvSpPr>
        <p:spPr>
          <a:xfrm>
            <a:off x="457200" y="1001713"/>
            <a:ext cx="8062913" cy="3621087"/>
          </a:xfrm>
          <a:prstGeom prst="rect">
            <a:avLst/>
          </a:prstGeom>
        </p:spPr>
        <p:txBody>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1AA917-36BF-4572-A960-8D94CA82B6B6}"/>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3D8E5504-7B64-4DF0-826E-9E00E75D788B}"/>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7AFFB8F-BB97-492E-B89F-557E6E928CC3}"/>
              </a:ext>
            </a:extLst>
          </p:cNvPr>
          <p:cNvSpPr>
            <a:spLocks noGrp="1"/>
          </p:cNvSpPr>
          <p:nvPr>
            <p:ph type="dt" sz="half" idx="15"/>
          </p:nvPr>
        </p:nvSpPr>
        <p:spPr>
          <a:xfrm>
            <a:off x="457200" y="6172200"/>
            <a:ext cx="3429000" cy="304800"/>
          </a:xfrm>
          <a:prstGeom prst="rect">
            <a:avLst/>
          </a:prstGeom>
        </p:spPr>
        <p:txBody>
          <a:bodyPr/>
          <a:lstStyle>
            <a:lvl1pPr>
              <a:defRPr/>
            </a:lvl1pPr>
          </a:lstStyle>
          <a:p>
            <a:pPr>
              <a:defRPr/>
            </a:pPr>
            <a:fld id="{5132AE36-52DF-4448-8974-B8C578393E47}" type="datetime4">
              <a:rPr lang="en-US" smtClean="0"/>
              <a:t>April 16, 2018</a:t>
            </a:fld>
            <a:endParaRPr lang="en-US"/>
          </a:p>
        </p:txBody>
      </p:sp>
      <p:sp>
        <p:nvSpPr>
          <p:cNvPr id="14" name="Slide Number Placeholder 5">
            <a:extLst>
              <a:ext uri="{FF2B5EF4-FFF2-40B4-BE49-F238E27FC236}">
                <a16:creationId xmlns:a16="http://schemas.microsoft.com/office/drawing/2014/main" id="{A006A296-E61C-46B8-A962-A14FFD2FA9DE}"/>
              </a:ext>
            </a:extLst>
          </p:cNvPr>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15" name="Footer Placeholder 4">
            <a:extLst>
              <a:ext uri="{FF2B5EF4-FFF2-40B4-BE49-F238E27FC236}">
                <a16:creationId xmlns:a16="http://schemas.microsoft.com/office/drawing/2014/main" id="{EE752232-2CFF-438B-AF36-69C81909EF77}"/>
              </a:ext>
            </a:extLst>
          </p:cNvPr>
          <p:cNvSpPr>
            <a:spLocks noGrp="1"/>
          </p:cNvSpPr>
          <p:nvPr>
            <p:ph type="ftr" sz="quarter" idx="16"/>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6" name="Content Placeholder 3">
            <a:extLst>
              <a:ext uri="{FF2B5EF4-FFF2-40B4-BE49-F238E27FC236}">
                <a16:creationId xmlns:a16="http://schemas.microsoft.com/office/drawing/2014/main" id="{3B45039F-C9D3-485B-B0A7-FAA54BF6D5A3}"/>
              </a:ext>
            </a:extLst>
          </p:cNvPr>
          <p:cNvSpPr>
            <a:spLocks noGrp="1"/>
          </p:cNvSpPr>
          <p:nvPr>
            <p:ph sz="quarter" idx="18"/>
          </p:nvPr>
        </p:nvSpPr>
        <p:spPr>
          <a:xfrm>
            <a:off x="457200" y="1049338"/>
            <a:ext cx="4114800"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a:extLst>
              <a:ext uri="{FF2B5EF4-FFF2-40B4-BE49-F238E27FC236}">
                <a16:creationId xmlns:a16="http://schemas.microsoft.com/office/drawing/2014/main" id="{F6980BCC-5DE6-4949-AFC5-BDFC4EB6A42A}"/>
              </a:ext>
            </a:extLst>
          </p:cNvPr>
          <p:cNvSpPr>
            <a:spLocks noGrp="1"/>
          </p:cNvSpPr>
          <p:nvPr>
            <p:ph sz="quarter" idx="19"/>
          </p:nvPr>
        </p:nvSpPr>
        <p:spPr>
          <a:xfrm>
            <a:off x="4572000" y="1049338"/>
            <a:ext cx="3948113"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a:prstGeom prst="rect">
            <a:avLst/>
          </a:prstGeo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0"/>
            <a:ext cx="3429000" cy="304800"/>
          </a:xfrm>
          <a:prstGeom prst="rect">
            <a:avLst/>
          </a:prstGeom>
        </p:spPr>
        <p:txBody>
          <a:bodyPr/>
          <a:lstStyle>
            <a:lvl1pPr>
              <a:defRPr/>
            </a:lvl1pPr>
          </a:lstStyle>
          <a:p>
            <a:pPr>
              <a:defRPr/>
            </a:pPr>
            <a:fld id="{4935B992-D2B0-4369-BA32-FFEE2EE77B41}" type="datetime4">
              <a:rPr lang="en-US" smtClean="0"/>
              <a:t>April 16,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a:prstGeom prst="rect">
            <a:avLst/>
          </a:prstGeo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a:prstGeom prst="rect">
            <a:avLst/>
          </a:prstGeo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prstGeom prst="rect">
            <a:avLst/>
          </a:prstGeo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a:defRPr/>
            </a:lvl1pPr>
          </a:lstStyle>
          <a:p>
            <a:pPr>
              <a:defRPr/>
            </a:pPr>
            <a:fld id="{0E1F1AF6-519A-433B-8F39-F7FE0F12D535}" type="datetime4">
              <a:rPr lang="en-US" smtClean="0"/>
              <a:t>April 16, 2018</a:t>
            </a:fld>
            <a:endParaRPr lang="en-US" dirty="0"/>
          </a:p>
        </p:txBody>
      </p:sp>
      <p:sp>
        <p:nvSpPr>
          <p:cNvPr id="5" name="Footer Placeholder 4"/>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18CDD89-187D-4A83-A01E-B71B5BB0374B}"/>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81987DDA-D431-4111-879B-9AED36E15117}"/>
              </a:ext>
            </a:extLst>
          </p:cNvPr>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837EB73-DFE1-4201-A2DC-BFF7293EED6D}"/>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April 16, 2018</a:t>
            </a:fld>
            <a:endParaRPr lang="en-US" dirty="0"/>
          </a:p>
        </p:txBody>
      </p:sp>
      <p:pic>
        <p:nvPicPr>
          <p:cNvPr id="16" name="OpenStaxLogo" descr="openstax college logo">
            <a:extLst>
              <a:ext uri="{FF2B5EF4-FFF2-40B4-BE49-F238E27FC236}">
                <a16:creationId xmlns:a16="http://schemas.microsoft.com/office/drawing/2014/main" id="{567BA664-87A5-4E14-A1B6-6B7115ED5B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17" name="Footer Placeholder 4">
            <a:extLst>
              <a:ext uri="{FF2B5EF4-FFF2-40B4-BE49-F238E27FC236}">
                <a16:creationId xmlns:a16="http://schemas.microsoft.com/office/drawing/2014/main" id="{8A3708B5-D048-4DD9-BE1E-291F6FDE5EB1}"/>
              </a:ext>
            </a:extLst>
          </p:cNvPr>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normAutofit/>
          </a:bodyPr>
          <a:lstStyle/>
          <a:p>
            <a:r>
              <a:rPr lang="en-US" dirty="0"/>
              <a:t>Principles of </a:t>
            </a:r>
            <a:r>
              <a:rPr lang="en-US" dirty="0" err="1"/>
              <a:t>microEconomics</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p:txBody>
          <a:bodyPr/>
          <a:lstStyle/>
          <a:p>
            <a:r>
              <a:rPr lang="en-US" dirty="0"/>
              <a:t>Chapter 3 Demand and Supply</a:t>
            </a:r>
          </a:p>
          <a:p>
            <a:r>
              <a:rPr lang="en-US" sz="1600" dirty="0">
                <a:solidFill>
                  <a:schemeClr val="tx1"/>
                </a:solidFill>
              </a:rPr>
              <a:t>PowerPoint Image Slideshow</a:t>
            </a:r>
            <a:endParaRPr lang="en-US" dirty="0"/>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9" name="Picture Placeholder 8" descr="&quot;&quot;">
            <a:extLst>
              <a:ext uri="{FF2B5EF4-FFF2-40B4-BE49-F238E27FC236}">
                <a16:creationId xmlns:a16="http://schemas.microsoft.com/office/drawing/2014/main" id="{CE9AB873-3B6C-42DF-953C-FA3B3CCBF78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619500" y="2450046"/>
            <a:ext cx="1905000" cy="2466975"/>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B553-260C-4A95-B747-F0CA1CD8F73E}"/>
              </a:ext>
            </a:extLst>
          </p:cNvPr>
          <p:cNvSpPr>
            <a:spLocks noGrp="1"/>
          </p:cNvSpPr>
          <p:nvPr>
            <p:ph type="title"/>
          </p:nvPr>
        </p:nvSpPr>
        <p:spPr/>
        <p:txBody>
          <a:bodyPr/>
          <a:lstStyle/>
          <a:p>
            <a:r>
              <a:rPr lang="en-US" dirty="0"/>
              <a:t>Figure 3.9</a:t>
            </a:r>
          </a:p>
        </p:txBody>
      </p:sp>
      <p:sp>
        <p:nvSpPr>
          <p:cNvPr id="3" name="Text Placeholder 2">
            <a:extLst>
              <a:ext uri="{FF2B5EF4-FFF2-40B4-BE49-F238E27FC236}">
                <a16:creationId xmlns:a16="http://schemas.microsoft.com/office/drawing/2014/main" id="{0EF4F523-244E-4A5F-A827-4B75300E6896}"/>
              </a:ext>
            </a:extLst>
          </p:cNvPr>
          <p:cNvSpPr>
            <a:spLocks noGrp="1"/>
          </p:cNvSpPr>
          <p:nvPr>
            <p:ph type="body" sz="quarter" idx="14"/>
          </p:nvPr>
        </p:nvSpPr>
        <p:spPr/>
        <p:txBody>
          <a:bodyPr/>
          <a:lstStyle/>
          <a:p>
            <a:pPr marL="342900" lvl="0" indent="-342900" fontAlgn="auto">
              <a:buFont typeface="Arial" pitchFamily="34" charset="0"/>
              <a:buAutoNum type="alphaLcParenBoth"/>
            </a:pPr>
            <a:r>
              <a:rPr lang="en-US" sz="1600" dirty="0"/>
              <a:t>A list of factors that can cause an increase in demand from D</a:t>
            </a:r>
            <a:r>
              <a:rPr lang="en-US" sz="1600" baseline="-25000" dirty="0"/>
              <a:t>0</a:t>
            </a:r>
            <a:r>
              <a:rPr lang="en-US" sz="1600" dirty="0"/>
              <a:t> to D</a:t>
            </a:r>
            <a:r>
              <a:rPr lang="en-US" sz="1600" baseline="-25000" dirty="0"/>
              <a:t>1</a:t>
            </a:r>
            <a:r>
              <a:rPr lang="en-US" sz="1600" dirty="0"/>
              <a:t>. </a:t>
            </a:r>
          </a:p>
          <a:p>
            <a:pPr marL="342900" lvl="0" indent="-342900" fontAlgn="auto">
              <a:buFont typeface="Arial" pitchFamily="34" charset="0"/>
              <a:buAutoNum type="alphaLcParenBoth"/>
            </a:pPr>
            <a:r>
              <a:rPr lang="en-US" sz="1600" dirty="0"/>
              <a:t>The same factors, if their direction is reversed, can cause a decrease in demand from D</a:t>
            </a:r>
            <a:r>
              <a:rPr lang="en-US" sz="1600" baseline="-25000" dirty="0"/>
              <a:t>0</a:t>
            </a:r>
            <a:r>
              <a:rPr lang="en-US" sz="1600" dirty="0"/>
              <a:t> to D</a:t>
            </a:r>
            <a:r>
              <a:rPr lang="en-US" sz="1600" baseline="-25000" dirty="0"/>
              <a:t>1</a:t>
            </a:r>
            <a:r>
              <a:rPr lang="en-US" sz="1600" dirty="0"/>
              <a:t>.</a:t>
            </a:r>
          </a:p>
          <a:p>
            <a:endParaRPr lang="en-US" dirty="0"/>
          </a:p>
        </p:txBody>
      </p:sp>
      <p:sp>
        <p:nvSpPr>
          <p:cNvPr id="4" name="Footer Placeholder 3">
            <a:extLst>
              <a:ext uri="{FF2B5EF4-FFF2-40B4-BE49-F238E27FC236}">
                <a16:creationId xmlns:a16="http://schemas.microsoft.com/office/drawing/2014/main" id="{B3E06C97-97AF-43D1-BAC5-54E60011565C}"/>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8" name="Content Placeholder 7" descr="(a) A list of factors that can cause an increase in demand from D0 to D1. (b) The same factors, if their direction is reversed, can cause a decrease in demand from D0 to D1.">
            <a:extLst>
              <a:ext uri="{FF2B5EF4-FFF2-40B4-BE49-F238E27FC236}">
                <a16:creationId xmlns:a16="http://schemas.microsoft.com/office/drawing/2014/main" id="{08AD5589-603B-461F-9620-E139C40309BA}"/>
              </a:ext>
            </a:extLst>
          </p:cNvPr>
          <p:cNvPicPr>
            <a:picLocks noGrp="1" noChangeAspect="1"/>
          </p:cNvPicPr>
          <p:nvPr>
            <p:ph sz="quarter" idx="17"/>
          </p:nvPr>
        </p:nvPicPr>
        <p:blipFill>
          <a:blip r:embed="rId2"/>
          <a:stretch>
            <a:fillRect/>
          </a:stretch>
        </p:blipFill>
        <p:spPr>
          <a:xfrm>
            <a:off x="623457" y="1608192"/>
            <a:ext cx="7730398" cy="2408129"/>
          </a:xfrm>
          <a:prstGeom prst="rect">
            <a:avLst/>
          </a:prstGeom>
        </p:spPr>
      </p:pic>
    </p:spTree>
    <p:extLst>
      <p:ext uri="{BB962C8B-B14F-4D97-AF65-F5344CB8AC3E}">
        <p14:creationId xmlns:p14="http://schemas.microsoft.com/office/powerpoint/2010/main" val="4082763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8EA1-5208-42C8-A603-034C1AA3AE39}"/>
              </a:ext>
            </a:extLst>
          </p:cNvPr>
          <p:cNvSpPr>
            <a:spLocks noGrp="1"/>
          </p:cNvSpPr>
          <p:nvPr>
            <p:ph type="title"/>
          </p:nvPr>
        </p:nvSpPr>
        <p:spPr/>
        <p:txBody>
          <a:bodyPr/>
          <a:lstStyle/>
          <a:p>
            <a:r>
              <a:rPr lang="en-US" dirty="0"/>
              <a:t>Figure 3.10</a:t>
            </a:r>
          </a:p>
        </p:txBody>
      </p:sp>
      <p:sp>
        <p:nvSpPr>
          <p:cNvPr id="3" name="Text Placeholder 2">
            <a:extLst>
              <a:ext uri="{FF2B5EF4-FFF2-40B4-BE49-F238E27FC236}">
                <a16:creationId xmlns:a16="http://schemas.microsoft.com/office/drawing/2014/main" id="{8D9ECF61-2D9E-459F-924B-98611635715A}"/>
              </a:ext>
            </a:extLst>
          </p:cNvPr>
          <p:cNvSpPr>
            <a:spLocks noGrp="1"/>
          </p:cNvSpPr>
          <p:nvPr>
            <p:ph type="body" sz="quarter" idx="14"/>
          </p:nvPr>
        </p:nvSpPr>
        <p:spPr/>
        <p:txBody>
          <a:bodyPr/>
          <a:lstStyle/>
          <a:p>
            <a:pPr lvl="0" fontAlgn="auto"/>
            <a:r>
              <a:rPr lang="en-US" sz="1600" dirty="0"/>
              <a:t>Decreased supply means that at every given price, the quantity supplied is lower, so that the supply curve shifts to the left, from S</a:t>
            </a:r>
            <a:r>
              <a:rPr lang="en-US" sz="1600" baseline="-25000" dirty="0"/>
              <a:t>0</a:t>
            </a:r>
            <a:r>
              <a:rPr lang="en-US" sz="1600" dirty="0"/>
              <a:t> to S</a:t>
            </a:r>
            <a:r>
              <a:rPr lang="en-US" sz="1600" baseline="-25000" dirty="0"/>
              <a:t>1</a:t>
            </a:r>
            <a:r>
              <a:rPr lang="en-US" sz="1600" dirty="0"/>
              <a:t>. Increased supply means that at every given price, the quantity supplied is higher, so that the supply curve shifts to the right, from S</a:t>
            </a:r>
            <a:r>
              <a:rPr lang="en-US" sz="1600" baseline="-25000" dirty="0"/>
              <a:t>0</a:t>
            </a:r>
            <a:r>
              <a:rPr lang="en-US" sz="1600" dirty="0"/>
              <a:t> to S</a:t>
            </a:r>
            <a:r>
              <a:rPr lang="en-US" sz="1600" baseline="-25000" dirty="0"/>
              <a:t>2</a:t>
            </a:r>
            <a:r>
              <a:rPr lang="en-US" sz="1600" dirty="0"/>
              <a:t>.</a:t>
            </a:r>
          </a:p>
          <a:p>
            <a:endParaRPr lang="en-US" dirty="0"/>
          </a:p>
        </p:txBody>
      </p:sp>
      <p:sp>
        <p:nvSpPr>
          <p:cNvPr id="4" name="Footer Placeholder 3">
            <a:extLst>
              <a:ext uri="{FF2B5EF4-FFF2-40B4-BE49-F238E27FC236}">
                <a16:creationId xmlns:a16="http://schemas.microsoft.com/office/drawing/2014/main" id="{461996D9-87D5-4B48-9270-B387DF585A2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Decreased supply means that at every given price, the quantity supplied is lower, so that the supply curve shifts to the left, from S0 to S1. Increased supply means that at every given price, the quantity supplied is higher, so that the supply curve shifts to the right, from S0 to S2.">
            <a:extLst>
              <a:ext uri="{FF2B5EF4-FFF2-40B4-BE49-F238E27FC236}">
                <a16:creationId xmlns:a16="http://schemas.microsoft.com/office/drawing/2014/main" id="{639BD6F1-E937-403C-B81B-17EA62EEE328}"/>
              </a:ext>
            </a:extLst>
          </p:cNvPr>
          <p:cNvPicPr>
            <a:picLocks noGrp="1" noChangeAspect="1"/>
          </p:cNvPicPr>
          <p:nvPr>
            <p:ph sz="quarter" idx="17"/>
          </p:nvPr>
        </p:nvPicPr>
        <p:blipFill>
          <a:blip r:embed="rId2"/>
          <a:stretch>
            <a:fillRect/>
          </a:stretch>
        </p:blipFill>
        <p:spPr>
          <a:xfrm>
            <a:off x="1580612" y="1062553"/>
            <a:ext cx="5816088" cy="3499407"/>
          </a:xfrm>
          <a:prstGeom prst="rect">
            <a:avLst/>
          </a:prstGeom>
        </p:spPr>
      </p:pic>
    </p:spTree>
    <p:extLst>
      <p:ext uri="{BB962C8B-B14F-4D97-AF65-F5344CB8AC3E}">
        <p14:creationId xmlns:p14="http://schemas.microsoft.com/office/powerpoint/2010/main" val="6900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736F-131C-405F-9479-81FD764BDDED}"/>
              </a:ext>
            </a:extLst>
          </p:cNvPr>
          <p:cNvSpPr>
            <a:spLocks noGrp="1"/>
          </p:cNvSpPr>
          <p:nvPr>
            <p:ph type="title"/>
          </p:nvPr>
        </p:nvSpPr>
        <p:spPr/>
        <p:txBody>
          <a:bodyPr/>
          <a:lstStyle/>
          <a:p>
            <a:r>
              <a:rPr lang="en-US" dirty="0"/>
              <a:t>Figure 3.11</a:t>
            </a:r>
          </a:p>
        </p:txBody>
      </p:sp>
      <p:sp>
        <p:nvSpPr>
          <p:cNvPr id="3" name="Text Placeholder 2">
            <a:extLst>
              <a:ext uri="{FF2B5EF4-FFF2-40B4-BE49-F238E27FC236}">
                <a16:creationId xmlns:a16="http://schemas.microsoft.com/office/drawing/2014/main" id="{8CC4DE93-5062-46AD-AE32-265FD222DB7D}"/>
              </a:ext>
            </a:extLst>
          </p:cNvPr>
          <p:cNvSpPr>
            <a:spLocks noGrp="1"/>
          </p:cNvSpPr>
          <p:nvPr>
            <p:ph type="body" sz="quarter" idx="14"/>
          </p:nvPr>
        </p:nvSpPr>
        <p:spPr/>
        <p:txBody>
          <a:bodyPr/>
          <a:lstStyle/>
          <a:p>
            <a:r>
              <a:rPr lang="en-US" dirty="0"/>
              <a:t>The supply curve can be used to show the minimum price a firm will accept to produce a given quantity of output.</a:t>
            </a:r>
          </a:p>
          <a:p>
            <a:endParaRPr lang="en-US" dirty="0"/>
          </a:p>
        </p:txBody>
      </p:sp>
      <p:sp>
        <p:nvSpPr>
          <p:cNvPr id="4" name="Footer Placeholder 3">
            <a:extLst>
              <a:ext uri="{FF2B5EF4-FFF2-40B4-BE49-F238E27FC236}">
                <a16:creationId xmlns:a16="http://schemas.microsoft.com/office/drawing/2014/main" id="{DF62DD6D-EB3A-447C-BDDC-35630F12A70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You can use a supply curve to show the minimum price a firm will accept to produce a given quantity of output.&#10;">
            <a:extLst>
              <a:ext uri="{FF2B5EF4-FFF2-40B4-BE49-F238E27FC236}">
                <a16:creationId xmlns:a16="http://schemas.microsoft.com/office/drawing/2014/main" id="{67CAF17E-1BA6-4642-83B9-0A7970B90AA4}"/>
              </a:ext>
            </a:extLst>
          </p:cNvPr>
          <p:cNvPicPr>
            <a:picLocks noGrp="1" noChangeAspect="1"/>
          </p:cNvPicPr>
          <p:nvPr>
            <p:ph sz="quarter" idx="17"/>
          </p:nvPr>
        </p:nvPicPr>
        <p:blipFill>
          <a:blip r:embed="rId2"/>
          <a:stretch>
            <a:fillRect/>
          </a:stretch>
        </p:blipFill>
        <p:spPr>
          <a:xfrm>
            <a:off x="1620240" y="1062553"/>
            <a:ext cx="5736833" cy="3499407"/>
          </a:xfrm>
          <a:prstGeom prst="rect">
            <a:avLst/>
          </a:prstGeom>
        </p:spPr>
      </p:pic>
    </p:spTree>
    <p:extLst>
      <p:ext uri="{BB962C8B-B14F-4D97-AF65-F5344CB8AC3E}">
        <p14:creationId xmlns:p14="http://schemas.microsoft.com/office/powerpoint/2010/main" val="144510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14E97-3DBA-4D61-976D-28835F3284A9}"/>
              </a:ext>
            </a:extLst>
          </p:cNvPr>
          <p:cNvSpPr>
            <a:spLocks noGrp="1"/>
          </p:cNvSpPr>
          <p:nvPr>
            <p:ph type="title"/>
          </p:nvPr>
        </p:nvSpPr>
        <p:spPr/>
        <p:txBody>
          <a:bodyPr/>
          <a:lstStyle/>
          <a:p>
            <a:r>
              <a:rPr lang="en-US" dirty="0"/>
              <a:t>Figure 3.12</a:t>
            </a:r>
          </a:p>
        </p:txBody>
      </p:sp>
      <p:sp>
        <p:nvSpPr>
          <p:cNvPr id="3" name="Text Placeholder 2">
            <a:extLst>
              <a:ext uri="{FF2B5EF4-FFF2-40B4-BE49-F238E27FC236}">
                <a16:creationId xmlns:a16="http://schemas.microsoft.com/office/drawing/2014/main" id="{332B1C01-1B10-4A47-BF15-3ACCC74C6936}"/>
              </a:ext>
            </a:extLst>
          </p:cNvPr>
          <p:cNvSpPr>
            <a:spLocks noGrp="1"/>
          </p:cNvSpPr>
          <p:nvPr>
            <p:ph type="body" sz="quarter" idx="14"/>
          </p:nvPr>
        </p:nvSpPr>
        <p:spPr/>
        <p:txBody>
          <a:bodyPr/>
          <a:lstStyle/>
          <a:p>
            <a:r>
              <a:rPr lang="en-US" dirty="0"/>
              <a:t>The cost of production and the desired profit equal the price a firm will set for a product.</a:t>
            </a:r>
          </a:p>
          <a:p>
            <a:endParaRPr lang="en-US" dirty="0"/>
          </a:p>
        </p:txBody>
      </p:sp>
      <p:sp>
        <p:nvSpPr>
          <p:cNvPr id="4" name="Footer Placeholder 3">
            <a:extLst>
              <a:ext uri="{FF2B5EF4-FFF2-40B4-BE49-F238E27FC236}">
                <a16:creationId xmlns:a16="http://schemas.microsoft.com/office/drawing/2014/main" id="{10AD828E-6CDB-4988-99C0-475BBC5DAA4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cost of production and the desired profit equal the price a firm will set for a product.&#10;">
            <a:extLst>
              <a:ext uri="{FF2B5EF4-FFF2-40B4-BE49-F238E27FC236}">
                <a16:creationId xmlns:a16="http://schemas.microsoft.com/office/drawing/2014/main" id="{21E7C83B-B212-4AC1-8B96-70BA8B841F92}"/>
              </a:ext>
            </a:extLst>
          </p:cNvPr>
          <p:cNvPicPr>
            <a:picLocks noGrp="1" noChangeAspect="1"/>
          </p:cNvPicPr>
          <p:nvPr>
            <p:ph sz="quarter" idx="17"/>
          </p:nvPr>
        </p:nvPicPr>
        <p:blipFill>
          <a:blip r:embed="rId2"/>
          <a:stretch>
            <a:fillRect/>
          </a:stretch>
        </p:blipFill>
        <p:spPr>
          <a:xfrm>
            <a:off x="1644626" y="1062553"/>
            <a:ext cx="5688061" cy="3499407"/>
          </a:xfrm>
          <a:prstGeom prst="rect">
            <a:avLst/>
          </a:prstGeom>
        </p:spPr>
      </p:pic>
    </p:spTree>
    <p:extLst>
      <p:ext uri="{BB962C8B-B14F-4D97-AF65-F5344CB8AC3E}">
        <p14:creationId xmlns:p14="http://schemas.microsoft.com/office/powerpoint/2010/main" val="309492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9373-60BB-4384-8704-4498EA017B17}"/>
              </a:ext>
            </a:extLst>
          </p:cNvPr>
          <p:cNvSpPr>
            <a:spLocks noGrp="1"/>
          </p:cNvSpPr>
          <p:nvPr>
            <p:ph type="title"/>
          </p:nvPr>
        </p:nvSpPr>
        <p:spPr/>
        <p:txBody>
          <a:bodyPr/>
          <a:lstStyle/>
          <a:p>
            <a:r>
              <a:rPr lang="en-US" dirty="0"/>
              <a:t>Figure 3.13</a:t>
            </a:r>
          </a:p>
        </p:txBody>
      </p:sp>
      <p:sp>
        <p:nvSpPr>
          <p:cNvPr id="3" name="Text Placeholder 2">
            <a:extLst>
              <a:ext uri="{FF2B5EF4-FFF2-40B4-BE49-F238E27FC236}">
                <a16:creationId xmlns:a16="http://schemas.microsoft.com/office/drawing/2014/main" id="{0DF83BD9-3330-4DA5-8207-49C91DC9F570}"/>
              </a:ext>
            </a:extLst>
          </p:cNvPr>
          <p:cNvSpPr>
            <a:spLocks noGrp="1"/>
          </p:cNvSpPr>
          <p:nvPr>
            <p:ph type="body" sz="quarter" idx="14"/>
          </p:nvPr>
        </p:nvSpPr>
        <p:spPr/>
        <p:txBody>
          <a:bodyPr/>
          <a:lstStyle/>
          <a:p>
            <a:r>
              <a:rPr lang="en-US" dirty="0"/>
              <a:t>Because the cost of production and the desired profit equal the price a firm will set for a product, if the cost of production increases, the price for the product will also need to increase.</a:t>
            </a:r>
          </a:p>
          <a:p>
            <a:endParaRPr lang="en-US" dirty="0"/>
          </a:p>
        </p:txBody>
      </p:sp>
      <p:sp>
        <p:nvSpPr>
          <p:cNvPr id="4" name="Footer Placeholder 3">
            <a:extLst>
              <a:ext uri="{FF2B5EF4-FFF2-40B4-BE49-F238E27FC236}">
                <a16:creationId xmlns:a16="http://schemas.microsoft.com/office/drawing/2014/main" id="{F6F726B1-729E-45C7-97C6-10C216AB991C}"/>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8" name="Content Placeholder 7" descr="Because the cost of production and the desired profit equal the price a firm will set for a product, if the cost of production increases, the price for the product will also need to increase.">
            <a:extLst>
              <a:ext uri="{FF2B5EF4-FFF2-40B4-BE49-F238E27FC236}">
                <a16:creationId xmlns:a16="http://schemas.microsoft.com/office/drawing/2014/main" id="{D8BC5784-8CFA-46E5-8973-B3DF1E59A4B6}"/>
              </a:ext>
            </a:extLst>
          </p:cNvPr>
          <p:cNvPicPr>
            <a:picLocks noGrp="1" noChangeAspect="1"/>
          </p:cNvPicPr>
          <p:nvPr>
            <p:ph sz="quarter" idx="17"/>
          </p:nvPr>
        </p:nvPicPr>
        <p:blipFill>
          <a:blip r:embed="rId2"/>
          <a:stretch>
            <a:fillRect/>
          </a:stretch>
        </p:blipFill>
        <p:spPr>
          <a:xfrm>
            <a:off x="1620240" y="1077794"/>
            <a:ext cx="5736833" cy="3468925"/>
          </a:xfrm>
          <a:prstGeom prst="rect">
            <a:avLst/>
          </a:prstGeom>
        </p:spPr>
      </p:pic>
    </p:spTree>
    <p:extLst>
      <p:ext uri="{BB962C8B-B14F-4D97-AF65-F5344CB8AC3E}">
        <p14:creationId xmlns:p14="http://schemas.microsoft.com/office/powerpoint/2010/main" val="111605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8649-4D67-4D8D-8666-0A8E3FCF0C38}"/>
              </a:ext>
            </a:extLst>
          </p:cNvPr>
          <p:cNvSpPr>
            <a:spLocks noGrp="1"/>
          </p:cNvSpPr>
          <p:nvPr>
            <p:ph type="title"/>
          </p:nvPr>
        </p:nvSpPr>
        <p:spPr/>
        <p:txBody>
          <a:bodyPr/>
          <a:lstStyle/>
          <a:p>
            <a:r>
              <a:rPr lang="en-US" dirty="0"/>
              <a:t>Figure 3.14</a:t>
            </a:r>
          </a:p>
        </p:txBody>
      </p:sp>
      <p:sp>
        <p:nvSpPr>
          <p:cNvPr id="3" name="Text Placeholder 2">
            <a:extLst>
              <a:ext uri="{FF2B5EF4-FFF2-40B4-BE49-F238E27FC236}">
                <a16:creationId xmlns:a16="http://schemas.microsoft.com/office/drawing/2014/main" id="{4E0BBE49-9FDB-4B49-9B24-FFE7E3563479}"/>
              </a:ext>
            </a:extLst>
          </p:cNvPr>
          <p:cNvSpPr>
            <a:spLocks noGrp="1"/>
          </p:cNvSpPr>
          <p:nvPr>
            <p:ph type="body" sz="quarter" idx="14"/>
          </p:nvPr>
        </p:nvSpPr>
        <p:spPr/>
        <p:txBody>
          <a:bodyPr/>
          <a:lstStyle/>
          <a:p>
            <a:r>
              <a:rPr lang="en-US" dirty="0"/>
              <a:t>When the cost of production increases, the supply curve shifts upwardly to a new price level.</a:t>
            </a:r>
          </a:p>
          <a:p>
            <a:endParaRPr lang="en-US" dirty="0"/>
          </a:p>
        </p:txBody>
      </p:sp>
      <p:sp>
        <p:nvSpPr>
          <p:cNvPr id="4" name="Footer Placeholder 3">
            <a:extLst>
              <a:ext uri="{FF2B5EF4-FFF2-40B4-BE49-F238E27FC236}">
                <a16:creationId xmlns:a16="http://schemas.microsoft.com/office/drawing/2014/main" id="{EE59AAB0-FC63-4CF0-8F03-329E0F143EE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When the cost of production increases, the supply curve shifts upwardly to a new price level.">
            <a:extLst>
              <a:ext uri="{FF2B5EF4-FFF2-40B4-BE49-F238E27FC236}">
                <a16:creationId xmlns:a16="http://schemas.microsoft.com/office/drawing/2014/main" id="{636DC05A-E8C5-4D9A-B9D9-31DF8D86FE7A}"/>
              </a:ext>
            </a:extLst>
          </p:cNvPr>
          <p:cNvPicPr>
            <a:picLocks noGrp="1" noChangeAspect="1"/>
          </p:cNvPicPr>
          <p:nvPr>
            <p:ph sz="quarter" idx="17"/>
          </p:nvPr>
        </p:nvPicPr>
        <p:blipFill>
          <a:blip r:embed="rId2"/>
          <a:stretch>
            <a:fillRect/>
          </a:stretch>
        </p:blipFill>
        <p:spPr>
          <a:xfrm>
            <a:off x="1620240" y="1068649"/>
            <a:ext cx="5736833" cy="3487214"/>
          </a:xfrm>
          <a:prstGeom prst="rect">
            <a:avLst/>
          </a:prstGeom>
        </p:spPr>
      </p:pic>
    </p:spTree>
    <p:extLst>
      <p:ext uri="{BB962C8B-B14F-4D97-AF65-F5344CB8AC3E}">
        <p14:creationId xmlns:p14="http://schemas.microsoft.com/office/powerpoint/2010/main" val="264882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7C2B-E68A-45C6-8A5A-F3221D905C78}"/>
              </a:ext>
            </a:extLst>
          </p:cNvPr>
          <p:cNvSpPr>
            <a:spLocks noGrp="1"/>
          </p:cNvSpPr>
          <p:nvPr>
            <p:ph type="title"/>
          </p:nvPr>
        </p:nvSpPr>
        <p:spPr/>
        <p:txBody>
          <a:bodyPr/>
          <a:lstStyle/>
          <a:p>
            <a:r>
              <a:rPr lang="en-US" dirty="0"/>
              <a:t>Figure 3.15</a:t>
            </a:r>
          </a:p>
        </p:txBody>
      </p:sp>
      <p:sp>
        <p:nvSpPr>
          <p:cNvPr id="3" name="Text Placeholder 2">
            <a:extLst>
              <a:ext uri="{FF2B5EF4-FFF2-40B4-BE49-F238E27FC236}">
                <a16:creationId xmlns:a16="http://schemas.microsoft.com/office/drawing/2014/main" id="{3D7B37D5-B850-404B-98F9-989C69E4BDF6}"/>
              </a:ext>
            </a:extLst>
          </p:cNvPr>
          <p:cNvSpPr>
            <a:spLocks noGrp="1"/>
          </p:cNvSpPr>
          <p:nvPr>
            <p:ph type="body" sz="quarter" idx="14"/>
          </p:nvPr>
        </p:nvSpPr>
        <p:spPr/>
        <p:txBody>
          <a:bodyPr/>
          <a:lstStyle/>
          <a:p>
            <a:pPr marL="342900" indent="-342900">
              <a:buAutoNum type="alphaLcParenBoth"/>
            </a:pPr>
            <a:r>
              <a:rPr lang="en-US" dirty="0"/>
              <a:t>A list of factors that can cause an increase in supply from S</a:t>
            </a:r>
            <a:r>
              <a:rPr lang="en-US" baseline="-25000" dirty="0"/>
              <a:t>0</a:t>
            </a:r>
            <a:r>
              <a:rPr lang="en-US" dirty="0"/>
              <a:t> to S</a:t>
            </a:r>
            <a:r>
              <a:rPr lang="en-US" baseline="-25000" dirty="0"/>
              <a:t>1</a:t>
            </a:r>
            <a:r>
              <a:rPr lang="en-US" dirty="0"/>
              <a:t>. </a:t>
            </a:r>
          </a:p>
          <a:p>
            <a:pPr marL="342900" indent="-342900">
              <a:buAutoNum type="alphaLcParenBoth"/>
            </a:pPr>
            <a:r>
              <a:rPr lang="en-US" dirty="0"/>
              <a:t>The same factors, if their direction is reversed, can cause a decrease in supply from S</a:t>
            </a:r>
            <a:r>
              <a:rPr lang="en-US" baseline="-25000" dirty="0"/>
              <a:t>0</a:t>
            </a:r>
            <a:r>
              <a:rPr lang="en-US" dirty="0"/>
              <a:t> to S</a:t>
            </a:r>
            <a:r>
              <a:rPr lang="en-US" baseline="-25000" dirty="0"/>
              <a:t>1</a:t>
            </a:r>
            <a:r>
              <a:rPr lang="en-US" dirty="0"/>
              <a:t>.</a:t>
            </a:r>
          </a:p>
          <a:p>
            <a:endParaRPr lang="en-US" dirty="0"/>
          </a:p>
        </p:txBody>
      </p:sp>
      <p:sp>
        <p:nvSpPr>
          <p:cNvPr id="4" name="Footer Placeholder 3">
            <a:extLst>
              <a:ext uri="{FF2B5EF4-FFF2-40B4-BE49-F238E27FC236}">
                <a16:creationId xmlns:a16="http://schemas.microsoft.com/office/drawing/2014/main" id="{650BDB70-4B8E-402E-BA72-33BC697EBF6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a) A list of factors that can cause an increase in supply from S0 to S1. (b) The same factors, if their direction is reversed, can cause a decrease in supply from S0 to S1.">
            <a:extLst>
              <a:ext uri="{FF2B5EF4-FFF2-40B4-BE49-F238E27FC236}">
                <a16:creationId xmlns:a16="http://schemas.microsoft.com/office/drawing/2014/main" id="{720DDDD9-ED3D-48AE-9404-97B91BCD8922}"/>
              </a:ext>
            </a:extLst>
          </p:cNvPr>
          <p:cNvPicPr>
            <a:picLocks noGrp="1" noChangeAspect="1"/>
          </p:cNvPicPr>
          <p:nvPr>
            <p:ph sz="quarter" idx="17"/>
          </p:nvPr>
        </p:nvPicPr>
        <p:blipFill>
          <a:blip r:embed="rId2"/>
          <a:stretch>
            <a:fillRect/>
          </a:stretch>
        </p:blipFill>
        <p:spPr>
          <a:xfrm>
            <a:off x="626506" y="1623433"/>
            <a:ext cx="7724301" cy="2377646"/>
          </a:xfrm>
          <a:prstGeom prst="rect">
            <a:avLst/>
          </a:prstGeom>
        </p:spPr>
      </p:pic>
    </p:spTree>
    <p:extLst>
      <p:ext uri="{BB962C8B-B14F-4D97-AF65-F5344CB8AC3E}">
        <p14:creationId xmlns:p14="http://schemas.microsoft.com/office/powerpoint/2010/main" val="3722318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F8FFA-8C63-4BB2-A5C7-1C82C827BCA0}"/>
              </a:ext>
            </a:extLst>
          </p:cNvPr>
          <p:cNvSpPr>
            <a:spLocks noGrp="1"/>
          </p:cNvSpPr>
          <p:nvPr>
            <p:ph type="title"/>
          </p:nvPr>
        </p:nvSpPr>
        <p:spPr/>
        <p:txBody>
          <a:bodyPr/>
          <a:lstStyle/>
          <a:p>
            <a:r>
              <a:rPr lang="en-US" dirty="0"/>
              <a:t>Figure 3.16</a:t>
            </a:r>
          </a:p>
        </p:txBody>
      </p:sp>
      <p:sp>
        <p:nvSpPr>
          <p:cNvPr id="3" name="Text Placeholder 2">
            <a:extLst>
              <a:ext uri="{FF2B5EF4-FFF2-40B4-BE49-F238E27FC236}">
                <a16:creationId xmlns:a16="http://schemas.microsoft.com/office/drawing/2014/main" id="{B1186457-8FAA-4053-BCF8-B3CC46C52313}"/>
              </a:ext>
            </a:extLst>
          </p:cNvPr>
          <p:cNvSpPr>
            <a:spLocks noGrp="1"/>
          </p:cNvSpPr>
          <p:nvPr>
            <p:ph type="body" sz="quarter" idx="14"/>
          </p:nvPr>
        </p:nvSpPr>
        <p:spPr/>
        <p:txBody>
          <a:bodyPr/>
          <a:lstStyle/>
          <a:p>
            <a:r>
              <a:rPr lang="en-US" dirty="0"/>
              <a:t>Unusually good weather leads to changes in the price and quantity of salmon.</a:t>
            </a:r>
          </a:p>
          <a:p>
            <a:endParaRPr lang="en-US" dirty="0"/>
          </a:p>
        </p:txBody>
      </p:sp>
      <p:sp>
        <p:nvSpPr>
          <p:cNvPr id="4" name="Footer Placeholder 3">
            <a:extLst>
              <a:ext uri="{FF2B5EF4-FFF2-40B4-BE49-F238E27FC236}">
                <a16:creationId xmlns:a16="http://schemas.microsoft.com/office/drawing/2014/main" id="{1F69A350-4616-4D33-A7BC-4ADBADE738E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Unusually good weather leads to changes in the price and quantity of salmon.">
            <a:extLst>
              <a:ext uri="{FF2B5EF4-FFF2-40B4-BE49-F238E27FC236}">
                <a16:creationId xmlns:a16="http://schemas.microsoft.com/office/drawing/2014/main" id="{811B9CCB-28CF-4A0B-8AB5-D2774416B411}"/>
              </a:ext>
            </a:extLst>
          </p:cNvPr>
          <p:cNvPicPr>
            <a:picLocks noGrp="1" noChangeAspect="1"/>
          </p:cNvPicPr>
          <p:nvPr>
            <p:ph sz="quarter" idx="17"/>
          </p:nvPr>
        </p:nvPicPr>
        <p:blipFill>
          <a:blip r:embed="rId2"/>
          <a:stretch>
            <a:fillRect/>
          </a:stretch>
        </p:blipFill>
        <p:spPr>
          <a:xfrm>
            <a:off x="2470705" y="1062553"/>
            <a:ext cx="4035902" cy="3499407"/>
          </a:xfrm>
          <a:prstGeom prst="rect">
            <a:avLst/>
          </a:prstGeom>
        </p:spPr>
      </p:pic>
    </p:spTree>
    <p:extLst>
      <p:ext uri="{BB962C8B-B14F-4D97-AF65-F5344CB8AC3E}">
        <p14:creationId xmlns:p14="http://schemas.microsoft.com/office/powerpoint/2010/main" val="363019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CE2E-D8AC-440F-B961-E224E260EF3B}"/>
              </a:ext>
            </a:extLst>
          </p:cNvPr>
          <p:cNvSpPr>
            <a:spLocks noGrp="1"/>
          </p:cNvSpPr>
          <p:nvPr>
            <p:ph type="title"/>
          </p:nvPr>
        </p:nvSpPr>
        <p:spPr/>
        <p:txBody>
          <a:bodyPr/>
          <a:lstStyle/>
          <a:p>
            <a:r>
              <a:rPr lang="en-US" dirty="0"/>
              <a:t>Figure 3.17</a:t>
            </a:r>
          </a:p>
        </p:txBody>
      </p:sp>
      <p:sp>
        <p:nvSpPr>
          <p:cNvPr id="3" name="Text Placeholder 2">
            <a:extLst>
              <a:ext uri="{FF2B5EF4-FFF2-40B4-BE49-F238E27FC236}">
                <a16:creationId xmlns:a16="http://schemas.microsoft.com/office/drawing/2014/main" id="{79B61706-FBF8-45C3-9496-45FD134911BC}"/>
              </a:ext>
            </a:extLst>
          </p:cNvPr>
          <p:cNvSpPr>
            <a:spLocks noGrp="1"/>
          </p:cNvSpPr>
          <p:nvPr>
            <p:ph type="body" sz="quarter" idx="14"/>
          </p:nvPr>
        </p:nvSpPr>
        <p:spPr/>
        <p:txBody>
          <a:bodyPr/>
          <a:lstStyle/>
          <a:p>
            <a:r>
              <a:rPr lang="en-US" dirty="0"/>
              <a:t>A change in tastes from print news sources to digital sources results in a leftward shift in demand for the former. The result is a decrease in both equilibrium price and quantity.</a:t>
            </a:r>
          </a:p>
          <a:p>
            <a:endParaRPr lang="en-US" dirty="0"/>
          </a:p>
        </p:txBody>
      </p:sp>
      <p:sp>
        <p:nvSpPr>
          <p:cNvPr id="4" name="Footer Placeholder 3">
            <a:extLst>
              <a:ext uri="{FF2B5EF4-FFF2-40B4-BE49-F238E27FC236}">
                <a16:creationId xmlns:a16="http://schemas.microsoft.com/office/drawing/2014/main" id="{FAC63E8F-1665-4AE1-AA22-0A65363D053C}"/>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6" name="Picture Placeholder 8" descr="A change in tastes from print news sources to digital sources results in a leftward shift in demand for the former. The result is a decrease in both equilibrium price and quantity.">
            <a:extLst>
              <a:ext uri="{FF2B5EF4-FFF2-40B4-BE49-F238E27FC236}">
                <a16:creationId xmlns:a16="http://schemas.microsoft.com/office/drawing/2014/main" id="{1FA7D232-7F39-4F2E-B7A3-14265488C1F4}"/>
              </a:ext>
            </a:extLst>
          </p:cNvPr>
          <p:cNvPicPr>
            <a:picLocks noGrp="1" noChangeAspect="1"/>
          </p:cNvPicPr>
          <p:nvPr>
            <p:ph sz="quarter" idx="17"/>
          </p:nvPr>
        </p:nvPicPr>
        <p:blipFill>
          <a:blip r:embed="rId2"/>
          <a:stretch>
            <a:fillRect/>
          </a:stretch>
        </p:blipFill>
        <p:spPr>
          <a:xfrm>
            <a:off x="3037046" y="1482566"/>
            <a:ext cx="2903220" cy="2659380"/>
          </a:xfrm>
        </p:spPr>
      </p:pic>
    </p:spTree>
    <p:extLst>
      <p:ext uri="{BB962C8B-B14F-4D97-AF65-F5344CB8AC3E}">
        <p14:creationId xmlns:p14="http://schemas.microsoft.com/office/powerpoint/2010/main" val="1075776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06E47-9FEE-4199-A304-ED763FAB46E1}"/>
              </a:ext>
            </a:extLst>
          </p:cNvPr>
          <p:cNvSpPr>
            <a:spLocks noGrp="1"/>
          </p:cNvSpPr>
          <p:nvPr>
            <p:ph type="title"/>
          </p:nvPr>
        </p:nvSpPr>
        <p:spPr/>
        <p:txBody>
          <a:bodyPr/>
          <a:lstStyle/>
          <a:p>
            <a:r>
              <a:rPr lang="en-US" dirty="0"/>
              <a:t>Figure 3.18</a:t>
            </a:r>
          </a:p>
        </p:txBody>
      </p:sp>
      <p:sp>
        <p:nvSpPr>
          <p:cNvPr id="3" name="Text Placeholder 2">
            <a:extLst>
              <a:ext uri="{FF2B5EF4-FFF2-40B4-BE49-F238E27FC236}">
                <a16:creationId xmlns:a16="http://schemas.microsoft.com/office/drawing/2014/main" id="{F31021DB-D7D1-4304-B0E1-55769C245381}"/>
              </a:ext>
            </a:extLst>
          </p:cNvPr>
          <p:cNvSpPr>
            <a:spLocks noGrp="1"/>
          </p:cNvSpPr>
          <p:nvPr>
            <p:ph type="body" sz="quarter" idx="14"/>
          </p:nvPr>
        </p:nvSpPr>
        <p:spPr/>
        <p:txBody>
          <a:bodyPr/>
          <a:lstStyle/>
          <a:p>
            <a:pPr marL="342900" lvl="0" indent="-342900" fontAlgn="auto">
              <a:buFont typeface="Arial" pitchFamily="34" charset="0"/>
              <a:buAutoNum type="alphaLcParenBoth"/>
            </a:pPr>
            <a:r>
              <a:rPr lang="en-US" sz="1600" dirty="0"/>
              <a:t>Higher labor compensation causes a leftward shift in the supply curve, a decrease in the equilibrium quantity, and an increase in the equilibrium price. </a:t>
            </a:r>
          </a:p>
          <a:p>
            <a:pPr marL="342900" lvl="0" indent="-342900" fontAlgn="auto">
              <a:buFont typeface="Arial" pitchFamily="34" charset="0"/>
              <a:buAutoNum type="alphaLcParenBoth"/>
            </a:pPr>
            <a:r>
              <a:rPr lang="en-US" sz="1600" dirty="0"/>
              <a:t>A change in tastes away from Postal Services causes a leftward shift in the demand curve, a decrease in the equilibrium quantity, and a decrease in the equilibrium price.</a:t>
            </a:r>
          </a:p>
          <a:p>
            <a:endParaRPr lang="en-US" dirty="0"/>
          </a:p>
        </p:txBody>
      </p:sp>
      <p:sp>
        <p:nvSpPr>
          <p:cNvPr id="4" name="Footer Placeholder 3">
            <a:extLst>
              <a:ext uri="{FF2B5EF4-FFF2-40B4-BE49-F238E27FC236}">
                <a16:creationId xmlns:a16="http://schemas.microsoft.com/office/drawing/2014/main" id="{B958125E-7B92-4464-9D4D-85A46966254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6" name="Picture Placeholder 8" descr="(a) Higher labor compensation causes a leftward shift in the supply curve, a decrease in the equilibrium quantity, and an increase in the equilibrium price. (b) A change in tastes away from Postal Services causes a leftward shift in the demand curve, a decrease in the equilibrium quantity, and a decrease in the equilibrium price.">
            <a:extLst>
              <a:ext uri="{FF2B5EF4-FFF2-40B4-BE49-F238E27FC236}">
                <a16:creationId xmlns:a16="http://schemas.microsoft.com/office/drawing/2014/main" id="{A1C66B77-5B77-4DB8-87DA-63C64407B59B}"/>
              </a:ext>
            </a:extLst>
          </p:cNvPr>
          <p:cNvPicPr>
            <a:picLocks noGrp="1" noChangeAspect="1"/>
          </p:cNvPicPr>
          <p:nvPr>
            <p:ph sz="quarter" idx="17"/>
          </p:nvPr>
        </p:nvPicPr>
        <p:blipFill>
          <a:blip r:embed="rId2"/>
          <a:stretch>
            <a:fillRect/>
          </a:stretch>
        </p:blipFill>
        <p:spPr>
          <a:xfrm>
            <a:off x="1516856" y="1299686"/>
            <a:ext cx="5943600" cy="3025140"/>
          </a:xfrm>
        </p:spPr>
      </p:pic>
    </p:spTree>
    <p:extLst>
      <p:ext uri="{BB962C8B-B14F-4D97-AF65-F5344CB8AC3E}">
        <p14:creationId xmlns:p14="http://schemas.microsoft.com/office/powerpoint/2010/main" val="286954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C83A-D429-4D51-B9B4-795DBC6A9EDD}"/>
              </a:ext>
            </a:extLst>
          </p:cNvPr>
          <p:cNvSpPr>
            <a:spLocks noGrp="1"/>
          </p:cNvSpPr>
          <p:nvPr>
            <p:ph type="title"/>
          </p:nvPr>
        </p:nvSpPr>
        <p:spPr/>
        <p:txBody>
          <a:bodyPr/>
          <a:lstStyle/>
          <a:p>
            <a:r>
              <a:rPr lang="en-US" dirty="0"/>
              <a:t>Figure 3.1</a:t>
            </a:r>
          </a:p>
        </p:txBody>
      </p:sp>
      <p:sp>
        <p:nvSpPr>
          <p:cNvPr id="3" name="Text Placeholder 2">
            <a:extLst>
              <a:ext uri="{FF2B5EF4-FFF2-40B4-BE49-F238E27FC236}">
                <a16:creationId xmlns:a16="http://schemas.microsoft.com/office/drawing/2014/main" id="{C2B21E13-D259-4807-98F3-3EE57E994EE8}"/>
              </a:ext>
            </a:extLst>
          </p:cNvPr>
          <p:cNvSpPr>
            <a:spLocks noGrp="1"/>
          </p:cNvSpPr>
          <p:nvPr>
            <p:ph type="body" sz="quarter" idx="14"/>
          </p:nvPr>
        </p:nvSpPr>
        <p:spPr/>
        <p:txBody>
          <a:bodyPr/>
          <a:lstStyle/>
          <a:p>
            <a:r>
              <a:rPr lang="en-US" sz="1800" dirty="0"/>
              <a:t>Organic vegetables and fruits that are grown and sold within a specific geographical region should, in theory, cost less than conventional produce because the transportation costs are less. That is not, however, usually the case. (Credit: modification of work by Natalie </a:t>
            </a:r>
            <a:r>
              <a:rPr lang="en-US" sz="1800" dirty="0" err="1"/>
              <a:t>Maynor</a:t>
            </a:r>
            <a:r>
              <a:rPr lang="en-US" sz="1800" dirty="0"/>
              <a:t>/Flickr Creative Commons)</a:t>
            </a:r>
          </a:p>
          <a:p>
            <a:endParaRPr lang="en-US" dirty="0"/>
          </a:p>
        </p:txBody>
      </p:sp>
      <p:sp>
        <p:nvSpPr>
          <p:cNvPr id="4" name="Footer Placeholder 3">
            <a:extLst>
              <a:ext uri="{FF2B5EF4-FFF2-40B4-BE49-F238E27FC236}">
                <a16:creationId xmlns:a16="http://schemas.microsoft.com/office/drawing/2014/main" id="{E28488C4-C6C6-4653-AD9F-8AFEBFB2B110}"/>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Various vegetables in display baskets.">
            <a:extLst>
              <a:ext uri="{FF2B5EF4-FFF2-40B4-BE49-F238E27FC236}">
                <a16:creationId xmlns:a16="http://schemas.microsoft.com/office/drawing/2014/main" id="{969C8BE0-29CC-4A11-A4A6-73D0DA1D3915}"/>
              </a:ext>
            </a:extLst>
          </p:cNvPr>
          <p:cNvPicPr>
            <a:picLocks noGrp="1" noChangeAspect="1"/>
          </p:cNvPicPr>
          <p:nvPr>
            <p:ph sz="quarter" idx="17"/>
          </p:nvPr>
        </p:nvPicPr>
        <p:blipFill>
          <a:blip r:embed="rId2"/>
          <a:stretch>
            <a:fillRect/>
          </a:stretch>
        </p:blipFill>
        <p:spPr>
          <a:xfrm>
            <a:off x="1327606" y="1062553"/>
            <a:ext cx="6322100" cy="3499407"/>
          </a:xfrm>
          <a:prstGeom prst="rect">
            <a:avLst/>
          </a:prstGeom>
        </p:spPr>
      </p:pic>
    </p:spTree>
    <p:extLst>
      <p:ext uri="{BB962C8B-B14F-4D97-AF65-F5344CB8AC3E}">
        <p14:creationId xmlns:p14="http://schemas.microsoft.com/office/powerpoint/2010/main" val="974644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2367-78E9-4654-9D36-EE5008EC1269}"/>
              </a:ext>
            </a:extLst>
          </p:cNvPr>
          <p:cNvSpPr>
            <a:spLocks noGrp="1"/>
          </p:cNvSpPr>
          <p:nvPr>
            <p:ph type="title"/>
          </p:nvPr>
        </p:nvSpPr>
        <p:spPr/>
        <p:txBody>
          <a:bodyPr/>
          <a:lstStyle/>
          <a:p>
            <a:r>
              <a:rPr lang="en-US" dirty="0"/>
              <a:t>Figure 3.19</a:t>
            </a:r>
          </a:p>
        </p:txBody>
      </p:sp>
      <p:sp>
        <p:nvSpPr>
          <p:cNvPr id="3" name="Text Placeholder 2">
            <a:extLst>
              <a:ext uri="{FF2B5EF4-FFF2-40B4-BE49-F238E27FC236}">
                <a16:creationId xmlns:a16="http://schemas.microsoft.com/office/drawing/2014/main" id="{329BDD6A-86DB-4405-B129-3780D1AE7A8F}"/>
              </a:ext>
            </a:extLst>
          </p:cNvPr>
          <p:cNvSpPr>
            <a:spLocks noGrp="1"/>
          </p:cNvSpPr>
          <p:nvPr>
            <p:ph type="body" sz="quarter" idx="14"/>
          </p:nvPr>
        </p:nvSpPr>
        <p:spPr/>
        <p:txBody>
          <a:bodyPr/>
          <a:lstStyle/>
          <a:p>
            <a:r>
              <a:rPr lang="en-US" dirty="0"/>
              <a:t>Supply and demand shifts cause changes in equilibrium price and quantity.</a:t>
            </a:r>
          </a:p>
          <a:p>
            <a:endParaRPr lang="en-US" dirty="0"/>
          </a:p>
        </p:txBody>
      </p:sp>
      <p:sp>
        <p:nvSpPr>
          <p:cNvPr id="4" name="Footer Placeholder 3">
            <a:extLst>
              <a:ext uri="{FF2B5EF4-FFF2-40B4-BE49-F238E27FC236}">
                <a16:creationId xmlns:a16="http://schemas.microsoft.com/office/drawing/2014/main" id="{35934B1E-087D-4517-9ECF-B3E0508CC81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Supply and demand shifts cause changes in equilibrium price and quantity.">
            <a:extLst>
              <a:ext uri="{FF2B5EF4-FFF2-40B4-BE49-F238E27FC236}">
                <a16:creationId xmlns:a16="http://schemas.microsoft.com/office/drawing/2014/main" id="{5C3654A2-F9E2-479F-9153-2BB2A9CA7C3E}"/>
              </a:ext>
            </a:extLst>
          </p:cNvPr>
          <p:cNvPicPr>
            <a:picLocks noGrp="1" noChangeAspect="1"/>
          </p:cNvPicPr>
          <p:nvPr>
            <p:ph sz="quarter" idx="17"/>
          </p:nvPr>
        </p:nvPicPr>
        <p:blipFill>
          <a:blip r:embed="rId2"/>
          <a:stretch>
            <a:fillRect/>
          </a:stretch>
        </p:blipFill>
        <p:spPr>
          <a:xfrm>
            <a:off x="2632263" y="1062553"/>
            <a:ext cx="3712786" cy="3499407"/>
          </a:xfrm>
          <a:prstGeom prst="rect">
            <a:avLst/>
          </a:prstGeom>
        </p:spPr>
      </p:pic>
    </p:spTree>
    <p:extLst>
      <p:ext uri="{BB962C8B-B14F-4D97-AF65-F5344CB8AC3E}">
        <p14:creationId xmlns:p14="http://schemas.microsoft.com/office/powerpoint/2010/main" val="117114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9FC1-ADC0-443A-B850-DCA84A129729}"/>
              </a:ext>
            </a:extLst>
          </p:cNvPr>
          <p:cNvSpPr>
            <a:spLocks noGrp="1"/>
          </p:cNvSpPr>
          <p:nvPr>
            <p:ph type="title"/>
          </p:nvPr>
        </p:nvSpPr>
        <p:spPr/>
        <p:txBody>
          <a:bodyPr/>
          <a:lstStyle/>
          <a:p>
            <a:r>
              <a:rPr lang="en-US" dirty="0"/>
              <a:t>Figure 3.20</a:t>
            </a:r>
          </a:p>
        </p:txBody>
      </p:sp>
      <p:sp>
        <p:nvSpPr>
          <p:cNvPr id="3" name="Text Placeholder 2">
            <a:extLst>
              <a:ext uri="{FF2B5EF4-FFF2-40B4-BE49-F238E27FC236}">
                <a16:creationId xmlns:a16="http://schemas.microsoft.com/office/drawing/2014/main" id="{FD0CE4B1-E96A-45F3-8705-9EC549825075}"/>
              </a:ext>
            </a:extLst>
          </p:cNvPr>
          <p:cNvSpPr>
            <a:spLocks noGrp="1"/>
          </p:cNvSpPr>
          <p:nvPr>
            <p:ph type="body" sz="quarter" idx="14"/>
          </p:nvPr>
        </p:nvSpPr>
        <p:spPr/>
        <p:txBody>
          <a:bodyPr/>
          <a:lstStyle/>
          <a:p>
            <a:r>
              <a:rPr lang="en-US" dirty="0"/>
              <a:t>A shift in one curve never causes a shift in the other curve. Rather, a shift in one curve causes a movement along the second curve.</a:t>
            </a:r>
          </a:p>
          <a:p>
            <a:endParaRPr lang="en-US" dirty="0"/>
          </a:p>
        </p:txBody>
      </p:sp>
      <p:sp>
        <p:nvSpPr>
          <p:cNvPr id="4" name="Footer Placeholder 3">
            <a:extLst>
              <a:ext uri="{FF2B5EF4-FFF2-40B4-BE49-F238E27FC236}">
                <a16:creationId xmlns:a16="http://schemas.microsoft.com/office/drawing/2014/main" id="{8059D421-06A8-42CC-AAD7-FEC0D4F28CA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A shift in one curve never causes a shift in the other curve. Rather, a shift in one curve causes a movement along the second curve.">
            <a:extLst>
              <a:ext uri="{FF2B5EF4-FFF2-40B4-BE49-F238E27FC236}">
                <a16:creationId xmlns:a16="http://schemas.microsoft.com/office/drawing/2014/main" id="{85EBBAF7-2760-488C-BBD7-6832E5AC0A62}"/>
              </a:ext>
            </a:extLst>
          </p:cNvPr>
          <p:cNvPicPr>
            <a:picLocks noGrp="1" noChangeAspect="1"/>
          </p:cNvPicPr>
          <p:nvPr>
            <p:ph sz="quarter" idx="17"/>
          </p:nvPr>
        </p:nvPicPr>
        <p:blipFill>
          <a:blip r:embed="rId2"/>
          <a:stretch>
            <a:fillRect/>
          </a:stretch>
        </p:blipFill>
        <p:spPr>
          <a:xfrm>
            <a:off x="2235989" y="1062553"/>
            <a:ext cx="4505334" cy="3499407"/>
          </a:xfrm>
          <a:prstGeom prst="rect">
            <a:avLst/>
          </a:prstGeom>
        </p:spPr>
      </p:pic>
    </p:spTree>
    <p:extLst>
      <p:ext uri="{BB962C8B-B14F-4D97-AF65-F5344CB8AC3E}">
        <p14:creationId xmlns:p14="http://schemas.microsoft.com/office/powerpoint/2010/main" val="1729181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0756-14BB-4394-A358-F767FBD97385}"/>
              </a:ext>
            </a:extLst>
          </p:cNvPr>
          <p:cNvSpPr>
            <a:spLocks noGrp="1"/>
          </p:cNvSpPr>
          <p:nvPr>
            <p:ph type="title"/>
          </p:nvPr>
        </p:nvSpPr>
        <p:spPr/>
        <p:txBody>
          <a:bodyPr/>
          <a:lstStyle/>
          <a:p>
            <a:r>
              <a:rPr lang="en-US" dirty="0"/>
              <a:t>Figure 3.21</a:t>
            </a:r>
          </a:p>
        </p:txBody>
      </p:sp>
      <p:sp>
        <p:nvSpPr>
          <p:cNvPr id="3" name="Text Placeholder 2">
            <a:extLst>
              <a:ext uri="{FF2B5EF4-FFF2-40B4-BE49-F238E27FC236}">
                <a16:creationId xmlns:a16="http://schemas.microsoft.com/office/drawing/2014/main" id="{C1EE72CD-0C89-4999-9C7F-AA5537CE46E1}"/>
              </a:ext>
            </a:extLst>
          </p:cNvPr>
          <p:cNvSpPr>
            <a:spLocks noGrp="1"/>
          </p:cNvSpPr>
          <p:nvPr>
            <p:ph type="body" sz="quarter" idx="14"/>
          </p:nvPr>
        </p:nvSpPr>
        <p:spPr>
          <a:xfrm>
            <a:off x="457200" y="4267200"/>
            <a:ext cx="8062912" cy="1743164"/>
          </a:xfrm>
        </p:spPr>
        <p:txBody>
          <a:bodyPr/>
          <a:lstStyle/>
          <a:p>
            <a:r>
              <a:rPr lang="en-US" dirty="0"/>
              <a:t>The original intersection of demand and supply occurs at E</a:t>
            </a:r>
            <a:r>
              <a:rPr lang="en-US" baseline="-25000" dirty="0"/>
              <a:t>0</a:t>
            </a:r>
            <a:r>
              <a:rPr lang="en-US" dirty="0"/>
              <a:t>. If demand shifts from D</a:t>
            </a:r>
            <a:r>
              <a:rPr lang="en-US" baseline="-25000" dirty="0"/>
              <a:t>0</a:t>
            </a:r>
            <a:r>
              <a:rPr lang="en-US" dirty="0"/>
              <a:t> to D</a:t>
            </a:r>
            <a:r>
              <a:rPr lang="en-US" baseline="-25000" dirty="0"/>
              <a:t>1</a:t>
            </a:r>
            <a:r>
              <a:rPr lang="en-US" dirty="0"/>
              <a:t>, the new equilibrium would be at E</a:t>
            </a:r>
            <a:r>
              <a:rPr lang="en-US" baseline="-25000" dirty="0"/>
              <a:t>1</a:t>
            </a:r>
            <a:r>
              <a:rPr lang="en-US" dirty="0"/>
              <a:t>—unless a price ceiling prevents the price from rising. If the price is not permitted to rise, the quantity supplied remains at 15,000. However, after the change in demand, the quantity demanded rises to 19,000, resulting in a shortage.</a:t>
            </a:r>
          </a:p>
          <a:p>
            <a:endParaRPr lang="en-US" dirty="0"/>
          </a:p>
        </p:txBody>
      </p:sp>
      <p:sp>
        <p:nvSpPr>
          <p:cNvPr id="4" name="Footer Placeholder 3">
            <a:extLst>
              <a:ext uri="{FF2B5EF4-FFF2-40B4-BE49-F238E27FC236}">
                <a16:creationId xmlns:a16="http://schemas.microsoft.com/office/drawing/2014/main" id="{FCEB8D44-E572-4428-917E-2C43D62F310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original intersection of demand and supply occurs at E0. If demand shifts from D0 to D1, the new equilibrium would be at E1—unless a price ceiling prevents the price from rising. If the price is not permitted to rise, the quantity supplied remains at 15,000. However, after the change in demand, the quantity demanded rises to 19,000, resulting in a shortage.&#10;">
            <a:extLst>
              <a:ext uri="{FF2B5EF4-FFF2-40B4-BE49-F238E27FC236}">
                <a16:creationId xmlns:a16="http://schemas.microsoft.com/office/drawing/2014/main" id="{637F7859-A108-40BF-A038-617C6A336AC6}"/>
              </a:ext>
            </a:extLst>
          </p:cNvPr>
          <p:cNvPicPr>
            <a:picLocks noGrp="1" noChangeAspect="1"/>
          </p:cNvPicPr>
          <p:nvPr>
            <p:ph sz="quarter" idx="17"/>
          </p:nvPr>
        </p:nvPicPr>
        <p:blipFill>
          <a:blip r:embed="rId2"/>
          <a:stretch>
            <a:fillRect/>
          </a:stretch>
        </p:blipFill>
        <p:spPr>
          <a:xfrm>
            <a:off x="2531671" y="1458827"/>
            <a:ext cx="3913971" cy="2706859"/>
          </a:xfrm>
          <a:prstGeom prst="rect">
            <a:avLst/>
          </a:prstGeom>
        </p:spPr>
      </p:pic>
    </p:spTree>
    <p:extLst>
      <p:ext uri="{BB962C8B-B14F-4D97-AF65-F5344CB8AC3E}">
        <p14:creationId xmlns:p14="http://schemas.microsoft.com/office/powerpoint/2010/main" val="1352579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B082-6342-4B00-B008-4B972254DD14}"/>
              </a:ext>
            </a:extLst>
          </p:cNvPr>
          <p:cNvSpPr>
            <a:spLocks noGrp="1"/>
          </p:cNvSpPr>
          <p:nvPr>
            <p:ph type="title"/>
          </p:nvPr>
        </p:nvSpPr>
        <p:spPr/>
        <p:txBody>
          <a:bodyPr/>
          <a:lstStyle/>
          <a:p>
            <a:r>
              <a:rPr lang="en-US" dirty="0"/>
              <a:t>Figure 3.22</a:t>
            </a:r>
          </a:p>
        </p:txBody>
      </p:sp>
      <p:sp>
        <p:nvSpPr>
          <p:cNvPr id="3" name="Text Placeholder 2">
            <a:extLst>
              <a:ext uri="{FF2B5EF4-FFF2-40B4-BE49-F238E27FC236}">
                <a16:creationId xmlns:a16="http://schemas.microsoft.com/office/drawing/2014/main" id="{85CC0179-E357-49B1-AA41-2CAF5A1CAAAD}"/>
              </a:ext>
            </a:extLst>
          </p:cNvPr>
          <p:cNvSpPr>
            <a:spLocks noGrp="1"/>
          </p:cNvSpPr>
          <p:nvPr>
            <p:ph type="body" sz="quarter" idx="14"/>
          </p:nvPr>
        </p:nvSpPr>
        <p:spPr>
          <a:xfrm>
            <a:off x="457200" y="4843982"/>
            <a:ext cx="8062912" cy="1166382"/>
          </a:xfrm>
        </p:spPr>
        <p:txBody>
          <a:bodyPr/>
          <a:lstStyle/>
          <a:p>
            <a:pPr lvl="0" fontAlgn="auto"/>
            <a:r>
              <a:rPr lang="en-US" sz="1600" dirty="0"/>
              <a:t>The intersection of demand (D) and supply (S) would be at the equilibrium point E</a:t>
            </a:r>
            <a:r>
              <a:rPr lang="en-US" sz="1600" baseline="-25000" dirty="0"/>
              <a:t>0</a:t>
            </a:r>
            <a:r>
              <a:rPr lang="en-US" sz="1600" dirty="0"/>
              <a:t>. However, a price floor set at </a:t>
            </a:r>
            <a:r>
              <a:rPr lang="en-US" sz="1600" dirty="0" err="1"/>
              <a:t>Pf</a:t>
            </a:r>
            <a:r>
              <a:rPr lang="en-US" sz="1600" dirty="0"/>
              <a:t> holds the price above E</a:t>
            </a:r>
            <a:r>
              <a:rPr lang="en-US" sz="1600" baseline="-25000" dirty="0"/>
              <a:t>0</a:t>
            </a:r>
            <a:r>
              <a:rPr lang="en-US" sz="1600" dirty="0"/>
              <a:t> and prevents it from falling. The result of the price floor is that the quantity supplied Qs exceeds the quantity demanded </a:t>
            </a:r>
            <a:r>
              <a:rPr lang="en-US" sz="1600" dirty="0" err="1"/>
              <a:t>Qd</a:t>
            </a:r>
            <a:r>
              <a:rPr lang="en-US" sz="1600" dirty="0"/>
              <a:t>. There is excess supply, also called a surplus.</a:t>
            </a:r>
          </a:p>
          <a:p>
            <a:endParaRPr lang="en-US" dirty="0"/>
          </a:p>
        </p:txBody>
      </p:sp>
      <p:sp>
        <p:nvSpPr>
          <p:cNvPr id="4" name="Footer Placeholder 3">
            <a:extLst>
              <a:ext uri="{FF2B5EF4-FFF2-40B4-BE49-F238E27FC236}">
                <a16:creationId xmlns:a16="http://schemas.microsoft.com/office/drawing/2014/main" id="{609B32DB-79B0-470F-8BB4-21E0A810748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intersection of demand (D) and supply (S) would be at the equilibrium point E0. However, a price floor set at Pf holds the price above E0 and prevents it from falling. The result of the price floor is that the quantity supplied Qs exceeds the quantity demanded Qd. There is excess supply, also called a surplus.&#10;">
            <a:extLst>
              <a:ext uri="{FF2B5EF4-FFF2-40B4-BE49-F238E27FC236}">
                <a16:creationId xmlns:a16="http://schemas.microsoft.com/office/drawing/2014/main" id="{103768CA-23F2-4988-84B2-1417B6D19382}"/>
              </a:ext>
            </a:extLst>
          </p:cNvPr>
          <p:cNvPicPr>
            <a:picLocks noGrp="1" noChangeAspect="1"/>
          </p:cNvPicPr>
          <p:nvPr>
            <p:ph sz="quarter" idx="17"/>
          </p:nvPr>
        </p:nvPicPr>
        <p:blipFill>
          <a:blip r:embed="rId2"/>
          <a:stretch>
            <a:fillRect/>
          </a:stretch>
        </p:blipFill>
        <p:spPr>
          <a:xfrm>
            <a:off x="2748097" y="1266786"/>
            <a:ext cx="3481118" cy="3090940"/>
          </a:xfrm>
          <a:prstGeom prst="rect">
            <a:avLst/>
          </a:prstGeom>
        </p:spPr>
      </p:pic>
    </p:spTree>
    <p:extLst>
      <p:ext uri="{BB962C8B-B14F-4D97-AF65-F5344CB8AC3E}">
        <p14:creationId xmlns:p14="http://schemas.microsoft.com/office/powerpoint/2010/main" val="3419597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0F31-C7AB-4A98-ACDB-04C35CD1CEAA}"/>
              </a:ext>
            </a:extLst>
          </p:cNvPr>
          <p:cNvSpPr>
            <a:spLocks noGrp="1"/>
          </p:cNvSpPr>
          <p:nvPr>
            <p:ph type="title"/>
          </p:nvPr>
        </p:nvSpPr>
        <p:spPr/>
        <p:txBody>
          <a:bodyPr/>
          <a:lstStyle/>
          <a:p>
            <a:r>
              <a:rPr lang="en-US" dirty="0"/>
              <a:t>Figure 3.23</a:t>
            </a:r>
          </a:p>
        </p:txBody>
      </p:sp>
      <p:sp>
        <p:nvSpPr>
          <p:cNvPr id="3" name="Text Placeholder 2">
            <a:extLst>
              <a:ext uri="{FF2B5EF4-FFF2-40B4-BE49-F238E27FC236}">
                <a16:creationId xmlns:a16="http://schemas.microsoft.com/office/drawing/2014/main" id="{73016325-19AD-43E8-85F4-629D4C75640F}"/>
              </a:ext>
            </a:extLst>
          </p:cNvPr>
          <p:cNvSpPr>
            <a:spLocks noGrp="1"/>
          </p:cNvSpPr>
          <p:nvPr>
            <p:ph type="body" sz="quarter" idx="14"/>
          </p:nvPr>
        </p:nvSpPr>
        <p:spPr>
          <a:xfrm>
            <a:off x="457200" y="4158845"/>
            <a:ext cx="8062912" cy="1851519"/>
          </a:xfrm>
        </p:spPr>
        <p:txBody>
          <a:bodyPr/>
          <a:lstStyle/>
          <a:p>
            <a:pPr lvl="0" fontAlgn="auto"/>
            <a:r>
              <a:rPr lang="en-US" sz="1400" dirty="0"/>
              <a:t>The somewhat triangular area labeled by F shows the area of consumer surplus, which shows that the equilibrium price in the market was less than what many of the consumers were willing to pay. Point J on the demand curve shows that, even at the price of $90, consumers would have been willing to purchase a quantity of 20 million. The somewhat triangular area labeled by G shows the area of producer surplus, which shows that the equilibrium price received in the market was more than what many of the producers were willing to accept for their products. For example, point K on the supply curve shows that at a price of $45, firms would have been willing to supply a quantity of 14 million.</a:t>
            </a:r>
          </a:p>
          <a:p>
            <a:endParaRPr lang="en-US" dirty="0"/>
          </a:p>
        </p:txBody>
      </p:sp>
      <p:sp>
        <p:nvSpPr>
          <p:cNvPr id="4" name="Footer Placeholder 3">
            <a:extLst>
              <a:ext uri="{FF2B5EF4-FFF2-40B4-BE49-F238E27FC236}">
                <a16:creationId xmlns:a16="http://schemas.microsoft.com/office/drawing/2014/main" id="{C0A9424A-662C-4B5D-857F-82954F7333F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9" name="Content Placeholder 8" descr="The somewhat triangular area labeled by F shows the area of consumer surplus, which shows that the equilibrium price in the market was less than what many of the consumers were willing to pay. Point J on the demand curve shows that, even at the price of $90, consumers would have been willing to purchase a quantity of 20 million. The somewhat triangular area labeled by G shows the area of producer surplus, which shows that the equilibrium price received in the market was more than what many of the producers were willing to accept for their products. For example, point K on the supply curve shows that at a price of $45, firms would have been willing to supply a quantity of 14 million.">
            <a:extLst>
              <a:ext uri="{FF2B5EF4-FFF2-40B4-BE49-F238E27FC236}">
                <a16:creationId xmlns:a16="http://schemas.microsoft.com/office/drawing/2014/main" id="{C0BE9117-EBEF-4BBE-A719-30C33A5B52B4}"/>
              </a:ext>
            </a:extLst>
          </p:cNvPr>
          <p:cNvPicPr>
            <a:picLocks noGrp="1" noChangeAspect="1"/>
          </p:cNvPicPr>
          <p:nvPr>
            <p:ph sz="quarter" idx="17"/>
          </p:nvPr>
        </p:nvPicPr>
        <p:blipFill>
          <a:blip r:embed="rId2"/>
          <a:stretch>
            <a:fillRect/>
          </a:stretch>
        </p:blipFill>
        <p:spPr>
          <a:xfrm>
            <a:off x="2888291" y="450382"/>
            <a:ext cx="3810330" cy="3499407"/>
          </a:xfrm>
          <a:prstGeom prst="rect">
            <a:avLst/>
          </a:prstGeom>
        </p:spPr>
      </p:pic>
    </p:spTree>
    <p:extLst>
      <p:ext uri="{BB962C8B-B14F-4D97-AF65-F5344CB8AC3E}">
        <p14:creationId xmlns:p14="http://schemas.microsoft.com/office/powerpoint/2010/main" val="976761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0B64C-D444-4A21-946F-9D81A763829C}"/>
              </a:ext>
            </a:extLst>
          </p:cNvPr>
          <p:cNvSpPr>
            <a:spLocks noGrp="1"/>
          </p:cNvSpPr>
          <p:nvPr>
            <p:ph type="title"/>
          </p:nvPr>
        </p:nvSpPr>
        <p:spPr/>
        <p:txBody>
          <a:bodyPr/>
          <a:lstStyle/>
          <a:p>
            <a:r>
              <a:rPr lang="en-US" dirty="0"/>
              <a:t>Figure 3.25</a:t>
            </a:r>
          </a:p>
        </p:txBody>
      </p:sp>
      <p:sp>
        <p:nvSpPr>
          <p:cNvPr id="3" name="Text Placeholder 2">
            <a:extLst>
              <a:ext uri="{FF2B5EF4-FFF2-40B4-BE49-F238E27FC236}">
                <a16:creationId xmlns:a16="http://schemas.microsoft.com/office/drawing/2014/main" id="{6F43F37E-68E1-425A-B9E2-8FAA7E956FC8}"/>
              </a:ext>
            </a:extLst>
          </p:cNvPr>
          <p:cNvSpPr>
            <a:spLocks noGrp="1"/>
          </p:cNvSpPr>
          <p:nvPr>
            <p:ph type="body" sz="quarter" idx="14"/>
          </p:nvPr>
        </p:nvSpPr>
        <p:spPr>
          <a:xfrm>
            <a:off x="457200" y="4558306"/>
            <a:ext cx="8062912" cy="1452058"/>
          </a:xfrm>
        </p:spPr>
        <p:txBody>
          <a:bodyPr/>
          <a:lstStyle/>
          <a:p>
            <a:pPr marL="228600" lvl="0" indent="-228600" fontAlgn="auto">
              <a:buFont typeface="Arial" pitchFamily="34" charset="0"/>
              <a:buAutoNum type="alphaLcParenBoth"/>
            </a:pPr>
            <a:r>
              <a:rPr lang="en-US" sz="1400" dirty="0"/>
              <a:t>The original equilibrium price is $600 with a quantity of 20,000. Consumer surplus is T + U, and producer surplus is V + W + X. A price ceiling is imposed at $400, so firms in the market now produce only a quantity of 15,000. As a result, the new consumer surplus is T + V, while the new producer surplus is X. </a:t>
            </a:r>
          </a:p>
          <a:p>
            <a:pPr marL="228600" lvl="0" indent="-228600" fontAlgn="auto">
              <a:buFont typeface="Arial" pitchFamily="34" charset="0"/>
              <a:buAutoNum type="alphaLcParenBoth"/>
            </a:pPr>
            <a:r>
              <a:rPr lang="en-US" sz="1400" dirty="0"/>
              <a:t>The original equilibrium is $8 at a quantity of 1,800. Consumer surplus is G + H + J, and producer surplus is I + K. A price floor is imposed at $12, which means that quantity demanded falls to 1,400. As a result, the new consumer surplus is G, and the new producer surplus is H + I.</a:t>
            </a:r>
          </a:p>
          <a:p>
            <a:endParaRPr lang="en-US" dirty="0"/>
          </a:p>
        </p:txBody>
      </p:sp>
      <p:sp>
        <p:nvSpPr>
          <p:cNvPr id="4" name="Footer Placeholder 3">
            <a:extLst>
              <a:ext uri="{FF2B5EF4-FFF2-40B4-BE49-F238E27FC236}">
                <a16:creationId xmlns:a16="http://schemas.microsoft.com/office/drawing/2014/main" id="{90799000-F7BC-465F-A44D-9BBFD2991FA0}"/>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a) The original equilibrium price is $600 with a quantity of 20,000. Consumer surplus is T + U, and producer surplus is V + W + X. A price ceiling is imposed at $400, so firms in the market now produce only a quantity of 15,000. As a result, the new consumer surplus is T + V, while the new producer surplus is X. (b) The original equilibrium is $8 at a quantity of 1,800. Consumer surplus is G + H + J, and producer surplus is I + K. A price floor is imposed at $12, which means that quantity demanded falls to 1,400. As a result, the new consumer surplus is G, and the new producer surplus is H + I.">
            <a:extLst>
              <a:ext uri="{FF2B5EF4-FFF2-40B4-BE49-F238E27FC236}">
                <a16:creationId xmlns:a16="http://schemas.microsoft.com/office/drawing/2014/main" id="{DD511B23-D342-497F-9596-17ECE920363E}"/>
              </a:ext>
            </a:extLst>
          </p:cNvPr>
          <p:cNvPicPr>
            <a:picLocks noGrp="1" noChangeAspect="1"/>
          </p:cNvPicPr>
          <p:nvPr>
            <p:ph sz="quarter" idx="17"/>
          </p:nvPr>
        </p:nvPicPr>
        <p:blipFill>
          <a:blip r:embed="rId2"/>
          <a:stretch>
            <a:fillRect/>
          </a:stretch>
        </p:blipFill>
        <p:spPr>
          <a:xfrm>
            <a:off x="457200" y="1066206"/>
            <a:ext cx="8062913" cy="3492100"/>
          </a:xfrm>
          <a:prstGeom prst="rect">
            <a:avLst/>
          </a:prstGeom>
        </p:spPr>
      </p:pic>
    </p:spTree>
    <p:extLst>
      <p:ext uri="{BB962C8B-B14F-4D97-AF65-F5344CB8AC3E}">
        <p14:creationId xmlns:p14="http://schemas.microsoft.com/office/powerpoint/2010/main" val="353208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F891-9F59-4638-B675-0939FDE25C28}"/>
              </a:ext>
            </a:extLst>
          </p:cNvPr>
          <p:cNvSpPr>
            <a:spLocks noGrp="1"/>
          </p:cNvSpPr>
          <p:nvPr>
            <p:ph type="title"/>
          </p:nvPr>
        </p:nvSpPr>
        <p:spPr/>
        <p:txBody>
          <a:bodyPr/>
          <a:lstStyle/>
          <a:p>
            <a:r>
              <a:rPr lang="en-US" dirty="0"/>
              <a:t>Figure 3.2</a:t>
            </a:r>
          </a:p>
        </p:txBody>
      </p:sp>
      <p:sp>
        <p:nvSpPr>
          <p:cNvPr id="3" name="Text Placeholder 2">
            <a:extLst>
              <a:ext uri="{FF2B5EF4-FFF2-40B4-BE49-F238E27FC236}">
                <a16:creationId xmlns:a16="http://schemas.microsoft.com/office/drawing/2014/main" id="{AD64FB86-45FC-4D17-89BC-E797B989E550}"/>
              </a:ext>
            </a:extLst>
          </p:cNvPr>
          <p:cNvSpPr>
            <a:spLocks noGrp="1"/>
          </p:cNvSpPr>
          <p:nvPr>
            <p:ph type="body" sz="quarter" idx="14"/>
          </p:nvPr>
        </p:nvSpPr>
        <p:spPr/>
        <p:txBody>
          <a:bodyPr/>
          <a:lstStyle/>
          <a:p>
            <a:r>
              <a:rPr lang="en-US" sz="1800" dirty="0"/>
              <a:t>The demand schedule shows that as price rises, quantity demanded decreases, and vice versa. These points are then graphed, and the line connecting them is the demand curve (D). The downward slope of the demand curve again illustrates the law of demand—the inverse relationship between prices and quantity demanded.</a:t>
            </a:r>
          </a:p>
          <a:p>
            <a:endParaRPr lang="en-US" dirty="0"/>
          </a:p>
        </p:txBody>
      </p:sp>
      <p:sp>
        <p:nvSpPr>
          <p:cNvPr id="4" name="Footer Placeholder 3">
            <a:extLst>
              <a:ext uri="{FF2B5EF4-FFF2-40B4-BE49-F238E27FC236}">
                <a16:creationId xmlns:a16="http://schemas.microsoft.com/office/drawing/2014/main" id="{5D7AD73D-E5C2-4B49-BC62-059766A1B528}"/>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demand schedule shows that as price rises, quantity demanded decreases, and vice versa. We graph these points, and the line connecting them is the demand curve (D). The downward slope of the demand curve again illustrates the law of demand—the inverse relationship between prices and quantity demanded.">
            <a:extLst>
              <a:ext uri="{FF2B5EF4-FFF2-40B4-BE49-F238E27FC236}">
                <a16:creationId xmlns:a16="http://schemas.microsoft.com/office/drawing/2014/main" id="{AAE53E84-857D-42A3-BF9A-F64F9A34CFEB}"/>
              </a:ext>
            </a:extLst>
          </p:cNvPr>
          <p:cNvPicPr>
            <a:picLocks noGrp="1" noChangeAspect="1"/>
          </p:cNvPicPr>
          <p:nvPr>
            <p:ph sz="quarter" idx="17"/>
          </p:nvPr>
        </p:nvPicPr>
        <p:blipFill>
          <a:blip r:embed="rId2"/>
          <a:stretch>
            <a:fillRect/>
          </a:stretch>
        </p:blipFill>
        <p:spPr>
          <a:xfrm>
            <a:off x="1327606" y="1120470"/>
            <a:ext cx="6322100" cy="3383573"/>
          </a:xfrm>
          <a:prstGeom prst="rect">
            <a:avLst/>
          </a:prstGeom>
        </p:spPr>
      </p:pic>
    </p:spTree>
    <p:extLst>
      <p:ext uri="{BB962C8B-B14F-4D97-AF65-F5344CB8AC3E}">
        <p14:creationId xmlns:p14="http://schemas.microsoft.com/office/powerpoint/2010/main" val="28359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F068-CB1E-4521-B5B3-E4CD48F4058C}"/>
              </a:ext>
            </a:extLst>
          </p:cNvPr>
          <p:cNvSpPr>
            <a:spLocks noGrp="1"/>
          </p:cNvSpPr>
          <p:nvPr>
            <p:ph type="title"/>
          </p:nvPr>
        </p:nvSpPr>
        <p:spPr/>
        <p:txBody>
          <a:bodyPr/>
          <a:lstStyle/>
          <a:p>
            <a:r>
              <a:rPr lang="en-US" dirty="0"/>
              <a:t>Figure 3.3</a:t>
            </a:r>
          </a:p>
        </p:txBody>
      </p:sp>
      <p:sp>
        <p:nvSpPr>
          <p:cNvPr id="3" name="Text Placeholder 2">
            <a:extLst>
              <a:ext uri="{FF2B5EF4-FFF2-40B4-BE49-F238E27FC236}">
                <a16:creationId xmlns:a16="http://schemas.microsoft.com/office/drawing/2014/main" id="{376DBD7E-EACB-4AF8-8D71-1538CABD3A27}"/>
              </a:ext>
            </a:extLst>
          </p:cNvPr>
          <p:cNvSpPr>
            <a:spLocks noGrp="1"/>
          </p:cNvSpPr>
          <p:nvPr>
            <p:ph type="body" sz="quarter" idx="14"/>
          </p:nvPr>
        </p:nvSpPr>
        <p:spPr>
          <a:xfrm>
            <a:off x="457200" y="4409547"/>
            <a:ext cx="8062912" cy="1965853"/>
          </a:xfrm>
        </p:spPr>
        <p:txBody>
          <a:bodyPr/>
          <a:lstStyle/>
          <a:p>
            <a:r>
              <a:rPr lang="en-US" sz="1800" dirty="0"/>
              <a:t>The supply schedule is the table that shows quantity supplied of gasoline at each price. As price rises, quantity supplied also increases, and vice versa. The supply curve (S) is created by graphing the points from the supply schedule and then connecting them. The upward slope of the supply curve illustrates the law of supply—that a higher price leads to a higher quantity supplied, and vice versa.</a:t>
            </a:r>
          </a:p>
          <a:p>
            <a:endParaRPr lang="en-US" dirty="0"/>
          </a:p>
        </p:txBody>
      </p:sp>
      <p:sp>
        <p:nvSpPr>
          <p:cNvPr id="4" name="Footer Placeholder 3">
            <a:extLst>
              <a:ext uri="{FF2B5EF4-FFF2-40B4-BE49-F238E27FC236}">
                <a16:creationId xmlns:a16="http://schemas.microsoft.com/office/drawing/2014/main" id="{156AB1AC-F900-4539-BEC9-F4A4E1077EE1}"/>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supply schedule is the table that shows quantity supplied of gasoline at each price. As price rises, quantity supplied also increases, and vice versa. The supply curve (S) is created by graphing the points from the supply schedule and then connecting them. The upward slope of the supply curve illustrates the law of supply—that a higher price leads to a higher quantity supplied, and vice versa.">
            <a:extLst>
              <a:ext uri="{FF2B5EF4-FFF2-40B4-BE49-F238E27FC236}">
                <a16:creationId xmlns:a16="http://schemas.microsoft.com/office/drawing/2014/main" id="{0E0AE0CB-AF02-4053-AAC9-60CEA086FF37}"/>
              </a:ext>
            </a:extLst>
          </p:cNvPr>
          <p:cNvPicPr>
            <a:picLocks noGrp="1" noChangeAspect="1"/>
          </p:cNvPicPr>
          <p:nvPr>
            <p:ph sz="quarter" idx="17"/>
          </p:nvPr>
        </p:nvPicPr>
        <p:blipFill>
          <a:blip r:embed="rId2"/>
          <a:stretch>
            <a:fillRect/>
          </a:stretch>
        </p:blipFill>
        <p:spPr>
          <a:xfrm>
            <a:off x="1327606" y="1214966"/>
            <a:ext cx="6322100" cy="3194581"/>
          </a:xfrm>
          <a:prstGeom prst="rect">
            <a:avLst/>
          </a:prstGeom>
        </p:spPr>
      </p:pic>
    </p:spTree>
    <p:extLst>
      <p:ext uri="{BB962C8B-B14F-4D97-AF65-F5344CB8AC3E}">
        <p14:creationId xmlns:p14="http://schemas.microsoft.com/office/powerpoint/2010/main" val="83860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79E0-6040-48EF-A082-904EC7C5AC6C}"/>
              </a:ext>
            </a:extLst>
          </p:cNvPr>
          <p:cNvSpPr>
            <a:spLocks noGrp="1"/>
          </p:cNvSpPr>
          <p:nvPr>
            <p:ph type="title"/>
          </p:nvPr>
        </p:nvSpPr>
        <p:spPr/>
        <p:txBody>
          <a:bodyPr/>
          <a:lstStyle/>
          <a:p>
            <a:r>
              <a:rPr lang="en-US" dirty="0"/>
              <a:t>Figure 3.4</a:t>
            </a:r>
          </a:p>
        </p:txBody>
      </p:sp>
      <p:sp>
        <p:nvSpPr>
          <p:cNvPr id="3" name="Text Placeholder 2">
            <a:extLst>
              <a:ext uri="{FF2B5EF4-FFF2-40B4-BE49-F238E27FC236}">
                <a16:creationId xmlns:a16="http://schemas.microsoft.com/office/drawing/2014/main" id="{7F187EE2-7856-4B08-A08E-8B10F52CF626}"/>
              </a:ext>
            </a:extLst>
          </p:cNvPr>
          <p:cNvSpPr>
            <a:spLocks noGrp="1"/>
          </p:cNvSpPr>
          <p:nvPr>
            <p:ph type="body" sz="quarter" idx="14"/>
          </p:nvPr>
        </p:nvSpPr>
        <p:spPr>
          <a:xfrm>
            <a:off x="457200" y="4843982"/>
            <a:ext cx="8062912" cy="1772692"/>
          </a:xfrm>
        </p:spPr>
        <p:txBody>
          <a:bodyPr/>
          <a:lstStyle/>
          <a:p>
            <a:r>
              <a:rPr lang="en-US" sz="1600" dirty="0"/>
              <a:t>The demand curve (D) and the supply curve (S) intersect at the equilibrium point E, with a price of $1.40 and a quantity of 600. The equilibrium is the only price where quantity demanded is equal to quantity supplied. At a price above equilibrium like $1.80, quantity supplied exceeds the quantity demanded, so there is excess supply. At a price below equilibrium such as $1.20, quantity demanded exceeds quantity supplied, so there is excess demand.</a:t>
            </a:r>
          </a:p>
          <a:p>
            <a:endParaRPr lang="en-US" sz="1600" dirty="0"/>
          </a:p>
        </p:txBody>
      </p:sp>
      <p:sp>
        <p:nvSpPr>
          <p:cNvPr id="4" name="Footer Placeholder 3">
            <a:extLst>
              <a:ext uri="{FF2B5EF4-FFF2-40B4-BE49-F238E27FC236}">
                <a16:creationId xmlns:a16="http://schemas.microsoft.com/office/drawing/2014/main" id="{5DEF9D09-841F-42A5-97E8-C904A597AC7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The demand curve (D) and the supply curve (S) intersect at the equilibrium point E, with a price of $1.40 and a quantity of 600. The equilibrium is the only price where quantity demanded is equal to quantity supplied. At a price above equilibrium like $1.80, quantity supplied exceeds the quantity demanded, so there is excess supply. At a price below equilibrium such as $1.20, quantity demanded exceeds quantity supplied, so there is excess demand.">
            <a:extLst>
              <a:ext uri="{FF2B5EF4-FFF2-40B4-BE49-F238E27FC236}">
                <a16:creationId xmlns:a16="http://schemas.microsoft.com/office/drawing/2014/main" id="{D943E902-AB2D-490C-AC51-9CF13FC86F71}"/>
              </a:ext>
            </a:extLst>
          </p:cNvPr>
          <p:cNvPicPr>
            <a:picLocks noGrp="1" noChangeAspect="1"/>
          </p:cNvPicPr>
          <p:nvPr>
            <p:ph sz="quarter" idx="17"/>
          </p:nvPr>
        </p:nvPicPr>
        <p:blipFill>
          <a:blip r:embed="rId2"/>
          <a:stretch>
            <a:fillRect/>
          </a:stretch>
        </p:blipFill>
        <p:spPr>
          <a:xfrm>
            <a:off x="1998224" y="1062553"/>
            <a:ext cx="4980864" cy="3499407"/>
          </a:xfrm>
          <a:prstGeom prst="rect">
            <a:avLst/>
          </a:prstGeom>
        </p:spPr>
      </p:pic>
    </p:spTree>
    <p:extLst>
      <p:ext uri="{BB962C8B-B14F-4D97-AF65-F5344CB8AC3E}">
        <p14:creationId xmlns:p14="http://schemas.microsoft.com/office/powerpoint/2010/main" val="235455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D253-4A37-444D-968C-156F5759088B}"/>
              </a:ext>
            </a:extLst>
          </p:cNvPr>
          <p:cNvSpPr>
            <a:spLocks noGrp="1"/>
          </p:cNvSpPr>
          <p:nvPr>
            <p:ph type="title"/>
          </p:nvPr>
        </p:nvSpPr>
        <p:spPr/>
        <p:txBody>
          <a:bodyPr/>
          <a:lstStyle/>
          <a:p>
            <a:r>
              <a:rPr lang="en-US" dirty="0"/>
              <a:t>Figure 3.5</a:t>
            </a:r>
          </a:p>
        </p:txBody>
      </p:sp>
      <p:sp>
        <p:nvSpPr>
          <p:cNvPr id="3" name="Text Placeholder 2">
            <a:extLst>
              <a:ext uri="{FF2B5EF4-FFF2-40B4-BE49-F238E27FC236}">
                <a16:creationId xmlns:a16="http://schemas.microsoft.com/office/drawing/2014/main" id="{837F8AC6-4030-42B2-A000-D8232BE5BAFA}"/>
              </a:ext>
            </a:extLst>
          </p:cNvPr>
          <p:cNvSpPr>
            <a:spLocks noGrp="1"/>
          </p:cNvSpPr>
          <p:nvPr>
            <p:ph type="body" sz="quarter" idx="14"/>
          </p:nvPr>
        </p:nvSpPr>
        <p:spPr/>
        <p:txBody>
          <a:bodyPr/>
          <a:lstStyle/>
          <a:p>
            <a:pPr lvl="0" fontAlgn="auto"/>
            <a:r>
              <a:rPr lang="en-US" sz="1600" dirty="0"/>
              <a:t>Increased demand means that at every given price, the quantity demanded is higher, so that the demand curve shifts to the right from D</a:t>
            </a:r>
            <a:r>
              <a:rPr lang="en-US" sz="1600" baseline="-25000" dirty="0"/>
              <a:t>0</a:t>
            </a:r>
            <a:r>
              <a:rPr lang="en-US" sz="1600" dirty="0"/>
              <a:t> to D</a:t>
            </a:r>
            <a:r>
              <a:rPr lang="en-US" sz="1600" baseline="-25000" dirty="0"/>
              <a:t>1</a:t>
            </a:r>
            <a:r>
              <a:rPr lang="en-US" sz="1600" dirty="0"/>
              <a:t>. Decreased demand means that at every given price, the quantity demanded is lower, so that the demand curve shifts to the left from D</a:t>
            </a:r>
            <a:r>
              <a:rPr lang="en-US" sz="1600" baseline="-25000" dirty="0"/>
              <a:t>0</a:t>
            </a:r>
            <a:r>
              <a:rPr lang="en-US" sz="1600" dirty="0"/>
              <a:t> to D</a:t>
            </a:r>
            <a:r>
              <a:rPr lang="en-US" sz="1600" baseline="-25000" dirty="0"/>
              <a:t>2</a:t>
            </a:r>
            <a:r>
              <a:rPr lang="en-US" sz="1600" dirty="0"/>
              <a:t>.</a:t>
            </a:r>
          </a:p>
          <a:p>
            <a:endParaRPr lang="en-US" dirty="0"/>
          </a:p>
        </p:txBody>
      </p:sp>
      <p:sp>
        <p:nvSpPr>
          <p:cNvPr id="4" name="Footer Placeholder 3">
            <a:extLst>
              <a:ext uri="{FF2B5EF4-FFF2-40B4-BE49-F238E27FC236}">
                <a16:creationId xmlns:a16="http://schemas.microsoft.com/office/drawing/2014/main" id="{8EBD7B1B-34CD-496C-BA3A-66AD602CB480}"/>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8" name="Content Placeholder 7" descr="Increased demand means that at every given price, the quantity demanded is higher, so that the demand curve shifts to the right from D0 to D1. Decreased demand means that at every given price, the quantity demanded is lower, so that the demand curve shifts to the left from D0 to D2.">
            <a:extLst>
              <a:ext uri="{FF2B5EF4-FFF2-40B4-BE49-F238E27FC236}">
                <a16:creationId xmlns:a16="http://schemas.microsoft.com/office/drawing/2014/main" id="{F5529101-A5F5-4FDE-A8D0-3206EDE7451D}"/>
              </a:ext>
            </a:extLst>
          </p:cNvPr>
          <p:cNvPicPr>
            <a:picLocks noGrp="1" noChangeAspect="1"/>
          </p:cNvPicPr>
          <p:nvPr>
            <p:ph sz="quarter" idx="17"/>
          </p:nvPr>
        </p:nvPicPr>
        <p:blipFill>
          <a:blip r:embed="rId2"/>
          <a:stretch>
            <a:fillRect/>
          </a:stretch>
        </p:blipFill>
        <p:spPr>
          <a:xfrm>
            <a:off x="1754363" y="1062553"/>
            <a:ext cx="5468586" cy="3499407"/>
          </a:xfrm>
          <a:prstGeom prst="rect">
            <a:avLst/>
          </a:prstGeom>
        </p:spPr>
      </p:pic>
    </p:spTree>
    <p:extLst>
      <p:ext uri="{BB962C8B-B14F-4D97-AF65-F5344CB8AC3E}">
        <p14:creationId xmlns:p14="http://schemas.microsoft.com/office/powerpoint/2010/main" val="40177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1CFC-31F2-4C02-AEED-CE2F6379A991}"/>
              </a:ext>
            </a:extLst>
          </p:cNvPr>
          <p:cNvSpPr>
            <a:spLocks noGrp="1"/>
          </p:cNvSpPr>
          <p:nvPr>
            <p:ph type="title"/>
          </p:nvPr>
        </p:nvSpPr>
        <p:spPr/>
        <p:txBody>
          <a:bodyPr/>
          <a:lstStyle/>
          <a:p>
            <a:r>
              <a:rPr lang="en-US" dirty="0"/>
              <a:t>Figure 3.6</a:t>
            </a:r>
          </a:p>
        </p:txBody>
      </p:sp>
      <p:sp>
        <p:nvSpPr>
          <p:cNvPr id="3" name="Text Placeholder 2">
            <a:extLst>
              <a:ext uri="{FF2B5EF4-FFF2-40B4-BE49-F238E27FC236}">
                <a16:creationId xmlns:a16="http://schemas.microsoft.com/office/drawing/2014/main" id="{FC712581-B177-448F-88A2-096A2F865AF4}"/>
              </a:ext>
            </a:extLst>
          </p:cNvPr>
          <p:cNvSpPr>
            <a:spLocks noGrp="1"/>
          </p:cNvSpPr>
          <p:nvPr>
            <p:ph type="body" sz="quarter" idx="14"/>
          </p:nvPr>
        </p:nvSpPr>
        <p:spPr/>
        <p:txBody>
          <a:bodyPr/>
          <a:lstStyle/>
          <a:p>
            <a:r>
              <a:rPr lang="en-US" dirty="0"/>
              <a:t>The demand curve can be used to identify how much consumers would buy at any given price.</a:t>
            </a:r>
          </a:p>
          <a:p>
            <a:endParaRPr lang="en-US" dirty="0"/>
          </a:p>
        </p:txBody>
      </p:sp>
      <p:sp>
        <p:nvSpPr>
          <p:cNvPr id="4" name="Footer Placeholder 3">
            <a:extLst>
              <a:ext uri="{FF2B5EF4-FFF2-40B4-BE49-F238E27FC236}">
                <a16:creationId xmlns:a16="http://schemas.microsoft.com/office/drawing/2014/main" id="{3BDE9F06-8598-4AD7-9B8B-7F4596672D6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We can use the demand curve to identify how much consumers would buy at any given price.">
            <a:extLst>
              <a:ext uri="{FF2B5EF4-FFF2-40B4-BE49-F238E27FC236}">
                <a16:creationId xmlns:a16="http://schemas.microsoft.com/office/drawing/2014/main" id="{3F61455E-1B2C-4A41-9913-410F8CF7BBEB}"/>
              </a:ext>
            </a:extLst>
          </p:cNvPr>
          <p:cNvPicPr>
            <a:picLocks noGrp="1" noChangeAspect="1"/>
          </p:cNvPicPr>
          <p:nvPr>
            <p:ph sz="quarter" idx="17"/>
          </p:nvPr>
        </p:nvPicPr>
        <p:blipFill>
          <a:blip r:embed="rId2"/>
          <a:stretch>
            <a:fillRect/>
          </a:stretch>
        </p:blipFill>
        <p:spPr>
          <a:xfrm>
            <a:off x="1608047" y="1062553"/>
            <a:ext cx="5761219" cy="3499407"/>
          </a:xfrm>
          <a:prstGeom prst="rect">
            <a:avLst/>
          </a:prstGeom>
        </p:spPr>
      </p:pic>
    </p:spTree>
    <p:extLst>
      <p:ext uri="{BB962C8B-B14F-4D97-AF65-F5344CB8AC3E}">
        <p14:creationId xmlns:p14="http://schemas.microsoft.com/office/powerpoint/2010/main" val="263094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6004-24C4-4575-BA3B-2058AABCC410}"/>
              </a:ext>
            </a:extLst>
          </p:cNvPr>
          <p:cNvSpPr>
            <a:spLocks noGrp="1"/>
          </p:cNvSpPr>
          <p:nvPr>
            <p:ph type="title"/>
          </p:nvPr>
        </p:nvSpPr>
        <p:spPr/>
        <p:txBody>
          <a:bodyPr/>
          <a:lstStyle/>
          <a:p>
            <a:r>
              <a:rPr lang="en-US" dirty="0"/>
              <a:t>Figure 3.7</a:t>
            </a:r>
          </a:p>
        </p:txBody>
      </p:sp>
      <p:sp>
        <p:nvSpPr>
          <p:cNvPr id="3" name="Text Placeholder 2">
            <a:extLst>
              <a:ext uri="{FF2B5EF4-FFF2-40B4-BE49-F238E27FC236}">
                <a16:creationId xmlns:a16="http://schemas.microsoft.com/office/drawing/2014/main" id="{C4CBB5AA-A8BC-4FAD-A620-53F5FC17CDCD}"/>
              </a:ext>
            </a:extLst>
          </p:cNvPr>
          <p:cNvSpPr>
            <a:spLocks noGrp="1"/>
          </p:cNvSpPr>
          <p:nvPr>
            <p:ph type="body" sz="quarter" idx="14"/>
          </p:nvPr>
        </p:nvSpPr>
        <p:spPr/>
        <p:txBody>
          <a:bodyPr/>
          <a:lstStyle/>
          <a:p>
            <a:r>
              <a:rPr lang="en-US" dirty="0"/>
              <a:t>With an increase in income, consumers will purchase larger quantities, pushing demand to the right.</a:t>
            </a:r>
          </a:p>
          <a:p>
            <a:endParaRPr lang="en-US" dirty="0"/>
          </a:p>
        </p:txBody>
      </p:sp>
      <p:sp>
        <p:nvSpPr>
          <p:cNvPr id="4" name="Footer Placeholder 3">
            <a:extLst>
              <a:ext uri="{FF2B5EF4-FFF2-40B4-BE49-F238E27FC236}">
                <a16:creationId xmlns:a16="http://schemas.microsoft.com/office/drawing/2014/main" id="{21B86448-08B3-425B-A75B-654E51B6018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With an increase in income, consumers will purchase larger quantities, pushing demand to the right.&#10;">
            <a:extLst>
              <a:ext uri="{FF2B5EF4-FFF2-40B4-BE49-F238E27FC236}">
                <a16:creationId xmlns:a16="http://schemas.microsoft.com/office/drawing/2014/main" id="{2C32EEB6-43A5-4D73-AFF0-B5E31488C578}"/>
              </a:ext>
            </a:extLst>
          </p:cNvPr>
          <p:cNvPicPr>
            <a:picLocks noGrp="1" noChangeAspect="1"/>
          </p:cNvPicPr>
          <p:nvPr>
            <p:ph sz="quarter" idx="17"/>
          </p:nvPr>
        </p:nvPicPr>
        <p:blipFill>
          <a:blip r:embed="rId2"/>
          <a:stretch>
            <a:fillRect/>
          </a:stretch>
        </p:blipFill>
        <p:spPr>
          <a:xfrm>
            <a:off x="1656819" y="1062553"/>
            <a:ext cx="5663675" cy="3499407"/>
          </a:xfrm>
          <a:prstGeom prst="rect">
            <a:avLst/>
          </a:prstGeom>
        </p:spPr>
      </p:pic>
    </p:spTree>
    <p:extLst>
      <p:ext uri="{BB962C8B-B14F-4D97-AF65-F5344CB8AC3E}">
        <p14:creationId xmlns:p14="http://schemas.microsoft.com/office/powerpoint/2010/main" val="414441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AED8-D856-4C40-8CDB-9606085B4ECE}"/>
              </a:ext>
            </a:extLst>
          </p:cNvPr>
          <p:cNvSpPr>
            <a:spLocks noGrp="1"/>
          </p:cNvSpPr>
          <p:nvPr>
            <p:ph type="title"/>
          </p:nvPr>
        </p:nvSpPr>
        <p:spPr/>
        <p:txBody>
          <a:bodyPr/>
          <a:lstStyle/>
          <a:p>
            <a:r>
              <a:rPr lang="en-US" dirty="0"/>
              <a:t>Figure 3.8</a:t>
            </a:r>
          </a:p>
        </p:txBody>
      </p:sp>
      <p:sp>
        <p:nvSpPr>
          <p:cNvPr id="3" name="Text Placeholder 2">
            <a:extLst>
              <a:ext uri="{FF2B5EF4-FFF2-40B4-BE49-F238E27FC236}">
                <a16:creationId xmlns:a16="http://schemas.microsoft.com/office/drawing/2014/main" id="{6D1374E7-18F6-4C48-AF24-1BF70E6E274C}"/>
              </a:ext>
            </a:extLst>
          </p:cNvPr>
          <p:cNvSpPr>
            <a:spLocks noGrp="1"/>
          </p:cNvSpPr>
          <p:nvPr>
            <p:ph type="body" sz="quarter" idx="14"/>
          </p:nvPr>
        </p:nvSpPr>
        <p:spPr/>
        <p:txBody>
          <a:bodyPr/>
          <a:lstStyle/>
          <a:p>
            <a:r>
              <a:rPr lang="en-US" dirty="0"/>
              <a:t>With an increase in income, consumers will purchase larger quantities, pushing demand to the right, and causing the demand curve to shift right.</a:t>
            </a:r>
          </a:p>
          <a:p>
            <a:endParaRPr lang="en-US" dirty="0"/>
          </a:p>
        </p:txBody>
      </p:sp>
      <p:sp>
        <p:nvSpPr>
          <p:cNvPr id="4" name="Footer Placeholder 3">
            <a:extLst>
              <a:ext uri="{FF2B5EF4-FFF2-40B4-BE49-F238E27FC236}">
                <a16:creationId xmlns:a16="http://schemas.microsoft.com/office/drawing/2014/main" id="{E399DD55-F151-44F7-A41F-6150662464F8}"/>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With an increase in income, consumers will purchase larger quantities, pushing demand to the right, and causing the demand curve to shift right.">
            <a:extLst>
              <a:ext uri="{FF2B5EF4-FFF2-40B4-BE49-F238E27FC236}">
                <a16:creationId xmlns:a16="http://schemas.microsoft.com/office/drawing/2014/main" id="{8A60A230-BB6E-4BFF-99C5-65E402E5B37B}"/>
              </a:ext>
            </a:extLst>
          </p:cNvPr>
          <p:cNvPicPr>
            <a:picLocks noGrp="1" noChangeAspect="1"/>
          </p:cNvPicPr>
          <p:nvPr>
            <p:ph sz="quarter" idx="17"/>
          </p:nvPr>
        </p:nvPicPr>
        <p:blipFill>
          <a:blip r:embed="rId2"/>
          <a:stretch>
            <a:fillRect/>
          </a:stretch>
        </p:blipFill>
        <p:spPr>
          <a:xfrm>
            <a:off x="1632433" y="1062553"/>
            <a:ext cx="5712447" cy="3499407"/>
          </a:xfrm>
          <a:prstGeom prst="rect">
            <a:avLst/>
          </a:prstGeom>
        </p:spPr>
      </p:pic>
    </p:spTree>
    <p:extLst>
      <p:ext uri="{BB962C8B-B14F-4D97-AF65-F5344CB8AC3E}">
        <p14:creationId xmlns:p14="http://schemas.microsoft.com/office/powerpoint/2010/main" val="39998671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accessible rev2" id="{0364FDA8-3698-4138-97AC-EB8C23DD2C2F}" vid="{37AEB8B5-7FE0-446E-80DB-715BD0749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 accessible rev2</Template>
  <TotalTime>52</TotalTime>
  <Words>2685</Words>
  <Application>Microsoft Office PowerPoint</Application>
  <PresentationFormat>On-screen Show (4:3)</PresentationFormat>
  <Paragraphs>80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 Black</vt:lpstr>
      <vt:lpstr>Calibri</vt:lpstr>
      <vt:lpstr>Essential</vt:lpstr>
      <vt:lpstr>Principles of microEconomics</vt:lpstr>
      <vt:lpstr>Figure 3.1</vt:lpstr>
      <vt:lpstr>Figure 3.2</vt:lpstr>
      <vt:lpstr>Figure 3.3</vt:lpstr>
      <vt:lpstr>Figure 3.4</vt:lpstr>
      <vt:lpstr>Figure 3.5</vt:lpstr>
      <vt:lpstr>Figure 3.6</vt:lpstr>
      <vt:lpstr>Figure 3.7</vt:lpstr>
      <vt:lpstr>Figure 3.8</vt:lpstr>
      <vt:lpstr>Figure 3.9</vt:lpstr>
      <vt:lpstr>Figure 3.10</vt:lpstr>
      <vt:lpstr>Figure 3.11</vt:lpstr>
      <vt:lpstr>Figure 3.12</vt:lpstr>
      <vt:lpstr>Figure 3.13</vt:lpstr>
      <vt:lpstr>Figure 3.14</vt:lpstr>
      <vt:lpstr>Figure 3.15</vt:lpstr>
      <vt:lpstr>Figure 3.16</vt:lpstr>
      <vt:lpstr>Figure 3.17</vt:lpstr>
      <vt:lpstr>Figure 3.18</vt:lpstr>
      <vt:lpstr>Figure 3.19</vt:lpstr>
      <vt:lpstr>Figure 3.20</vt:lpstr>
      <vt:lpstr>Figure 3.21</vt:lpstr>
      <vt:lpstr>Figure 3.22</vt:lpstr>
      <vt:lpstr>Figure 3.23</vt:lpstr>
      <vt:lpstr>Figure 3.25</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Mintz</dc:creator>
  <cp:lastModifiedBy>Mark Mintz</cp:lastModifiedBy>
  <cp:revision>1</cp:revision>
  <dcterms:created xsi:type="dcterms:W3CDTF">2018-03-17T20:24:43Z</dcterms:created>
  <dcterms:modified xsi:type="dcterms:W3CDTF">2018-04-16T23:02:04Z</dcterms:modified>
</cp:coreProperties>
</file>