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embeddedFontLst>
    <p:embeddedFont>
      <p:font typeface="Arial Black" panose="020B0A04020102020204" pitchFamily="34" charset="0"/>
      <p:bold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169401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19" name="Shape 11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35" name="Shape 135"/>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59" name="Shape 15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5" name="Shape 17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84" name="Shape 184"/>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92" name="Shape 192"/>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1" name="Shape 51"/>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67" name="Shape 67"/>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87" name="Shape 87"/>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95" name="Shape 95"/>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03" name="Shape 103"/>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 name="Shape 18"/>
          <p:cNvSpPr txBox="1"/>
          <p:nvPr/>
        </p:nvSpPr>
        <p:spPr>
          <a:xfrm>
            <a:off x="0" y="789677"/>
            <a:ext cx="9144000" cy="70915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rgbClr val="6CB255"/>
              </a:buClr>
              <a:buSzPct val="25000"/>
              <a:buFont typeface="Arial Black"/>
              <a:buNone/>
            </a:pPr>
            <a:r>
              <a:rPr lang="en-US" sz="3500" b="0" i="0" u="none" strike="noStrike" cap="none">
                <a:solidFill>
                  <a:srgbClr val="6CB255"/>
                </a:solidFill>
                <a:latin typeface="Arial Black"/>
                <a:ea typeface="Arial Black"/>
                <a:cs typeface="Arial Black"/>
                <a:sym typeface="Arial Black"/>
              </a:rPr>
              <a:t>COLLEGE PHYSICS</a:t>
            </a:r>
          </a:p>
          <a:p>
            <a:pPr marL="0" marR="0" lvl="0" indent="0" algn="ctr" rtl="0">
              <a:spcBef>
                <a:spcPts val="0"/>
              </a:spcBef>
              <a:spcAft>
                <a:spcPts val="0"/>
              </a:spcAft>
              <a:buClr>
                <a:srgbClr val="6CB255"/>
              </a:buClr>
              <a:buFont typeface="Arial Black"/>
              <a:buNone/>
            </a:pPr>
            <a:endParaRPr sz="1800" b="0" i="0" u="none" strike="noStrike" cap="none">
              <a:solidFill>
                <a:srgbClr val="EAF1DD"/>
              </a:solidFill>
              <a:latin typeface="Arial"/>
              <a:ea typeface="Arial"/>
              <a:cs typeface="Arial"/>
              <a:sym typeface="Arial"/>
            </a:endParaRPr>
          </a:p>
          <a:p>
            <a:pPr marL="0" marR="0" lvl="0" indent="0" algn="ctr" rtl="0">
              <a:spcBef>
                <a:spcPts val="0"/>
              </a:spcBef>
              <a:spcAft>
                <a:spcPts val="0"/>
              </a:spcAft>
              <a:buClr>
                <a:srgbClr val="212F62"/>
              </a:buClr>
              <a:buSzPct val="25000"/>
              <a:buFont typeface="Arial"/>
              <a:buNone/>
            </a:pPr>
            <a:r>
              <a:rPr lang="en-US" sz="2000" b="1" i="0" u="none" strike="noStrike" cap="none">
                <a:solidFill>
                  <a:srgbClr val="212F62"/>
                </a:solidFill>
                <a:latin typeface="Arial"/>
                <a:ea typeface="Arial"/>
                <a:cs typeface="Arial"/>
                <a:sym typeface="Arial"/>
              </a:rPr>
              <a:t>Chapter # Chapter Title</a:t>
            </a:r>
          </a:p>
          <a:p>
            <a:pPr marL="0" marR="0" lvl="0" indent="0" algn="ctr" rtl="0">
              <a:spcBef>
                <a:spcPts val="0"/>
              </a:spcBef>
              <a:buClr>
                <a:schemeClr val="dk1"/>
              </a:buClr>
              <a:buSzPct val="25000"/>
              <a:buFont typeface="Arial"/>
              <a:buNone/>
            </a:pPr>
            <a:r>
              <a:rPr lang="en-US" sz="1600" b="0" i="0" u="none" strike="noStrike" cap="none">
                <a:solidFill>
                  <a:schemeClr val="dk1"/>
                </a:solidFill>
                <a:latin typeface="Arial"/>
                <a:ea typeface="Arial"/>
                <a:cs typeface="Arial"/>
                <a:sym typeface="Arial"/>
              </a:rPr>
              <a:t>PowerPoint Image Slideshow</a:t>
            </a:r>
          </a:p>
        </p:txBody>
      </p:sp>
      <p:pic>
        <p:nvPicPr>
          <p:cNvPr id="19" name="Shape 19" descr="medium_covers_Page_2.png"/>
          <p:cNvPicPr preferRelativeResize="0"/>
          <p:nvPr/>
        </p:nvPicPr>
        <p:blipFill rotWithShape="1">
          <a:blip r:embed="rId2">
            <a:alphaModFix/>
          </a:blip>
          <a:srcRect/>
          <a:stretch/>
        </p:blipFill>
        <p:spPr>
          <a:xfrm>
            <a:off x="3562758" y="2517424"/>
            <a:ext cx="2010682" cy="2603836"/>
          </a:xfrm>
          <a:prstGeom prst="rect">
            <a:avLst/>
          </a:prstGeom>
          <a:noFill/>
          <a:ln>
            <a:noFill/>
          </a:ln>
          <a:effectLst>
            <a:reflection stA="52000" endA="300" endPos="35000" sy="-100000" algn="bl" rotWithShape="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Shape 20"/>
        <p:cNvGrpSpPr/>
        <p:nvPr/>
      </p:nvGrpSpPr>
      <p:grpSpPr>
        <a:xfrm>
          <a:off x="0" y="0"/>
          <a:ext cx="0" cy="0"/>
          <a:chOff x="0" y="0"/>
          <a:chExt cx="0" cy="0"/>
        </a:xfrm>
      </p:grpSpPr>
      <p:sp>
        <p:nvSpPr>
          <p:cNvPr id="21" name="Shape 21"/>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
        <p:nvSpPr>
          <p:cNvPr id="24" name="Shape 24"/>
          <p:cNvSpPr txBox="1">
            <a:spLocks noGrp="1"/>
          </p:cNvSpPr>
          <p:nvPr>
            <p:ph type="title"/>
          </p:nvPr>
        </p:nvSpPr>
        <p:spPr>
          <a:xfrm>
            <a:off x="457200" y="241326"/>
            <a:ext cx="8062912" cy="659535"/>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a:spLocks noGrp="1"/>
          </p:cNvSpPr>
          <p:nvPr>
            <p:ph type="pic" idx="2"/>
          </p:nvPr>
        </p:nvSpPr>
        <p:spPr>
          <a:xfrm>
            <a:off x="457199" y="1122386"/>
            <a:ext cx="8062913" cy="3500071"/>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chemeClr val="dk1"/>
                </a:solidFill>
                <a:latin typeface="Arial"/>
                <a:ea typeface="Arial"/>
                <a:cs typeface="Arial"/>
                <a:sym typeface="Arial"/>
              </a:defRPr>
            </a:lvl1pPr>
            <a:lvl2pPr marL="457200" marR="0" lvl="1" indent="-63500" algn="l" rtl="0">
              <a:spcBef>
                <a:spcPts val="400"/>
              </a:spcBef>
              <a:buClr>
                <a:srgbClr val="6CB255"/>
              </a:buClr>
              <a:buSzPct val="100000"/>
              <a:buFont typeface="Arial"/>
              <a:buChar char="•"/>
              <a:defRPr sz="2000" b="0" i="0" u="none" strike="noStrike" cap="none">
                <a:solidFill>
                  <a:srgbClr val="000000"/>
                </a:solidFill>
                <a:latin typeface="Arial"/>
                <a:ea typeface="Arial"/>
                <a:cs typeface="Arial"/>
                <a:sym typeface="Arial"/>
              </a:defRPr>
            </a:lvl2pPr>
            <a:lvl3pPr marL="1143000" marR="0" lvl="2"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3pPr>
            <a:lvl4pPr marL="1600200" marR="0" lvl="3"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4pPr>
            <a:lvl5pPr marL="2057400" marR="0" lvl="4"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body" idx="1"/>
          </p:nvPr>
        </p:nvSpPr>
        <p:spPr>
          <a:xfrm>
            <a:off x="457200" y="4843982"/>
            <a:ext cx="8062912" cy="1166382"/>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rgbClr val="000000"/>
                </a:solidFill>
                <a:latin typeface="Arial"/>
                <a:ea typeface="Arial"/>
                <a:cs typeface="Arial"/>
                <a:sym typeface="Arial"/>
              </a:defRPr>
            </a:lvl1pPr>
            <a:lvl2pPr marL="731520" marR="0" lvl="1" indent="-337819" algn="l" rtl="0">
              <a:spcBef>
                <a:spcPts val="400"/>
              </a:spcBef>
              <a:buClr>
                <a:srgbClr val="6CB255"/>
              </a:buClr>
              <a:buSzPct val="100000"/>
              <a:buFont typeface="Arial Black"/>
              <a:buAutoNum type="alphaLcParenR"/>
              <a:defRPr sz="2000" b="0" i="0" u="none" strike="noStrike" cap="none">
                <a:solidFill>
                  <a:schemeClr val="dk1"/>
                </a:solidFill>
                <a:latin typeface="Arial"/>
                <a:ea typeface="Arial"/>
                <a:cs typeface="Arial"/>
                <a:sym typeface="Arial"/>
              </a:defRPr>
            </a:lvl2pPr>
            <a:lvl3pPr marL="1257300" marR="0" lvl="2"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3pPr>
            <a:lvl4pPr marL="1714500" marR="0" lvl="3"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4pPr>
            <a:lvl5pPr marL="2171700" marR="0" lvl="4"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41326"/>
            <a:ext cx="8062912" cy="659535"/>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
        <p:nvSpPr>
          <p:cNvPr id="32" name="Shape 32"/>
          <p:cNvSpPr>
            <a:spLocks noGrp="1"/>
          </p:cNvSpPr>
          <p:nvPr>
            <p:ph type="pic" idx="2"/>
          </p:nvPr>
        </p:nvSpPr>
        <p:spPr>
          <a:xfrm>
            <a:off x="457199" y="1107618"/>
            <a:ext cx="4031619" cy="4607689"/>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chemeClr val="dk1"/>
                </a:solidFill>
                <a:latin typeface="Arial"/>
                <a:ea typeface="Arial"/>
                <a:cs typeface="Arial"/>
                <a:sym typeface="Arial"/>
              </a:defRPr>
            </a:lvl1pPr>
            <a:lvl2pPr marL="457200" marR="0" lvl="1" indent="-63500" algn="l" rtl="0">
              <a:spcBef>
                <a:spcPts val="400"/>
              </a:spcBef>
              <a:buClr>
                <a:srgbClr val="6CB255"/>
              </a:buClr>
              <a:buSzPct val="100000"/>
              <a:buFont typeface="Arial"/>
              <a:buChar char="•"/>
              <a:defRPr sz="2000" b="0" i="0" u="none" strike="noStrike" cap="none">
                <a:solidFill>
                  <a:srgbClr val="000000"/>
                </a:solidFill>
                <a:latin typeface="Arial"/>
                <a:ea typeface="Arial"/>
                <a:cs typeface="Arial"/>
                <a:sym typeface="Arial"/>
              </a:defRPr>
            </a:lvl2pPr>
            <a:lvl3pPr marL="1143000" marR="0" lvl="2"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3pPr>
            <a:lvl4pPr marL="1600200" marR="0" lvl="3"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4pPr>
            <a:lvl5pPr marL="2057400" marR="0" lvl="4"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body" idx="1"/>
          </p:nvPr>
        </p:nvSpPr>
        <p:spPr>
          <a:xfrm>
            <a:off x="4606925" y="1107618"/>
            <a:ext cx="3913188" cy="4607382"/>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rgbClr val="212F62"/>
                </a:solidFill>
                <a:latin typeface="Arial"/>
                <a:ea typeface="Arial"/>
                <a:cs typeface="Arial"/>
                <a:sym typeface="Arial"/>
              </a:defRPr>
            </a:lvl1pPr>
            <a:lvl2pPr marL="731520" marR="0" lvl="1" indent="-337819" algn="l" rtl="0">
              <a:spcBef>
                <a:spcPts val="400"/>
              </a:spcBef>
              <a:buClr>
                <a:srgbClr val="6CB255"/>
              </a:buClr>
              <a:buSzPct val="100000"/>
              <a:buFont typeface="Arial Black"/>
              <a:buAutoNum type="alphaLcParenR"/>
              <a:defRPr sz="2000" b="0" i="0" u="none" strike="noStrike" cap="none">
                <a:solidFill>
                  <a:schemeClr val="dk1"/>
                </a:solidFill>
                <a:latin typeface="Arial"/>
                <a:ea typeface="Arial"/>
                <a:cs typeface="Arial"/>
                <a:sym typeface="Arial"/>
              </a:defRPr>
            </a:lvl2pPr>
            <a:lvl3pPr marL="1257300" marR="0" lvl="2"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3pPr>
            <a:lvl4pPr marL="1714500" marR="0" lvl="3"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4pPr>
            <a:lvl5pPr marL="2171700" marR="0" lvl="4"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Content with 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3575050" y="1600200"/>
            <a:ext cx="5111750" cy="4480560"/>
          </a:xfrm>
          <a:prstGeom prst="rect">
            <a:avLst/>
          </a:prstGeom>
          <a:noFill/>
          <a:ln>
            <a:noFill/>
          </a:ln>
        </p:spPr>
        <p:txBody>
          <a:bodyPr wrap="square" lIns="91425" tIns="91425" rIns="91425" bIns="91425" anchor="t" anchorCtr="0"/>
          <a:lstStyle>
            <a:lvl1pPr marL="0" marR="0" lvl="0" indent="0" algn="l" rtl="0">
              <a:spcBef>
                <a:spcPts val="640"/>
              </a:spcBef>
              <a:spcAft>
                <a:spcPts val="600"/>
              </a:spcAft>
              <a:buClr>
                <a:srgbClr val="6CB255"/>
              </a:buClr>
              <a:buFont typeface="Arial"/>
              <a:buNone/>
              <a:defRPr sz="3200" b="0" i="0" u="none" strike="noStrike" cap="none">
                <a:solidFill>
                  <a:schemeClr val="dk1"/>
                </a:solidFill>
                <a:latin typeface="Arial"/>
                <a:ea typeface="Arial"/>
                <a:cs typeface="Arial"/>
                <a:sym typeface="Arial"/>
              </a:defRPr>
            </a:lvl1pPr>
            <a:lvl2pPr marL="788670" marR="0" lvl="1" indent="-344169" algn="l" rtl="0">
              <a:spcBef>
                <a:spcPts val="560"/>
              </a:spcBef>
              <a:buClr>
                <a:srgbClr val="6CB255"/>
              </a:buClr>
              <a:buSzPct val="100000"/>
              <a:buFont typeface="Arial Black"/>
              <a:buAutoNum type="alphaLcParenR"/>
              <a:defRPr sz="2800" b="0" i="0" u="none" strike="noStrike" cap="none">
                <a:solidFill>
                  <a:srgbClr val="000000"/>
                </a:solidFill>
                <a:latin typeface="Arial"/>
                <a:ea typeface="Arial"/>
                <a:cs typeface="Arial"/>
                <a:sym typeface="Arial"/>
              </a:defRPr>
            </a:lvl2pPr>
            <a:lvl3pPr marL="1371600" marR="0" lvl="2" indent="-304800" algn="l" rtl="0">
              <a:spcBef>
                <a:spcPts val="480"/>
              </a:spcBef>
              <a:buClr>
                <a:srgbClr val="6CB255"/>
              </a:buClr>
              <a:buSzPct val="100000"/>
              <a:buFont typeface="Arial Black"/>
              <a:buAutoNum type="alphaLcParenR"/>
              <a:defRPr sz="2400" b="0" i="0" u="none" strike="noStrike" cap="none">
                <a:solidFill>
                  <a:srgbClr val="000000"/>
                </a:solidFill>
                <a:latin typeface="Arial"/>
                <a:ea typeface="Arial"/>
                <a:cs typeface="Arial"/>
                <a:sym typeface="Arial"/>
              </a:defRPr>
            </a:lvl3pPr>
            <a:lvl4pPr marL="1828800" marR="0" lvl="3" indent="-330200" algn="l" rtl="0">
              <a:spcBef>
                <a:spcPts val="400"/>
              </a:spcBef>
              <a:buClr>
                <a:srgbClr val="6CB255"/>
              </a:buClr>
              <a:buSzPct val="100000"/>
              <a:buFont typeface="Arial Black"/>
              <a:buAutoNum type="alphaLcParenR"/>
              <a:defRPr sz="2000" b="0" i="0" u="none" strike="noStrike" cap="none">
                <a:solidFill>
                  <a:srgbClr val="000000"/>
                </a:solidFill>
                <a:latin typeface="Arial"/>
                <a:ea typeface="Arial"/>
                <a:cs typeface="Arial"/>
                <a:sym typeface="Arial"/>
              </a:defRPr>
            </a:lvl4pPr>
            <a:lvl5pPr marL="2286000" marR="0" lvl="4" indent="-330200" algn="l" rtl="0">
              <a:spcBef>
                <a:spcPts val="400"/>
              </a:spcBef>
              <a:buClr>
                <a:srgbClr val="6CB255"/>
              </a:buClr>
              <a:buSzPct val="100000"/>
              <a:buFont typeface="Arial Black"/>
              <a:buAutoNum type="alphaLcParenR"/>
              <a:defRPr sz="2000" b="0" i="0" u="none" strike="noStrike" cap="none">
                <a:solidFill>
                  <a:srgbClr val="000000"/>
                </a:solidFill>
                <a:latin typeface="Arial"/>
                <a:ea typeface="Arial"/>
                <a:cs typeface="Arial"/>
                <a:sym typeface="Arial"/>
              </a:defRPr>
            </a:lvl5pPr>
            <a:lvl6pPr marL="2514600" marR="0" lvl="5"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2"/>
          </p:nvPr>
        </p:nvSpPr>
        <p:spPr>
          <a:xfrm>
            <a:off x="457200" y="1600200"/>
            <a:ext cx="3008313" cy="4480560"/>
          </a:xfrm>
          <a:prstGeom prst="rect">
            <a:avLst/>
          </a:prstGeom>
          <a:noFill/>
          <a:ln>
            <a:noFill/>
          </a:ln>
        </p:spPr>
        <p:txBody>
          <a:bodyPr wrap="square" lIns="91425" tIns="91425" rIns="91425" bIns="91425" anchor="t" anchorCtr="0"/>
          <a:lstStyle>
            <a:lvl1pPr marL="0" marR="0" lvl="0" indent="0" algn="l" rtl="0">
              <a:spcBef>
                <a:spcPts val="320"/>
              </a:spcBef>
              <a:spcAft>
                <a:spcPts val="600"/>
              </a:spcAft>
              <a:buClr>
                <a:srgbClr val="6CB255"/>
              </a:buClr>
              <a:buFont typeface="Arial"/>
              <a:buNone/>
              <a:defRPr sz="1600" b="0" i="0" u="none" strike="noStrike" cap="none">
                <a:solidFill>
                  <a:schemeClr val="dk1"/>
                </a:solidFill>
                <a:latin typeface="Arial"/>
                <a:ea typeface="Arial"/>
                <a:cs typeface="Arial"/>
                <a:sym typeface="Arial"/>
              </a:defRPr>
            </a:lvl1pPr>
            <a:lvl2pPr marL="457200" marR="0" lvl="1" indent="0" algn="l" rtl="0">
              <a:spcBef>
                <a:spcPts val="240"/>
              </a:spcBef>
              <a:buClr>
                <a:srgbClr val="6CB255"/>
              </a:buClr>
              <a:buFont typeface="Arial"/>
              <a:buNone/>
              <a:defRPr sz="1200" b="0" i="0" u="none" strike="noStrike" cap="none">
                <a:solidFill>
                  <a:srgbClr val="000000"/>
                </a:solidFill>
                <a:latin typeface="Arial"/>
                <a:ea typeface="Arial"/>
                <a:cs typeface="Arial"/>
                <a:sym typeface="Arial"/>
              </a:defRPr>
            </a:lvl2pPr>
            <a:lvl3pPr marL="914400" marR="0" lvl="2" indent="0" algn="l" rtl="0">
              <a:spcBef>
                <a:spcPts val="200"/>
              </a:spcBef>
              <a:buClr>
                <a:srgbClr val="6CB255"/>
              </a:buClr>
              <a:buFont typeface="Arial"/>
              <a:buNone/>
              <a:defRPr sz="1000" b="0" i="0" u="none" strike="noStrike" cap="none">
                <a:solidFill>
                  <a:srgbClr val="000000"/>
                </a:solidFill>
                <a:latin typeface="Arial"/>
                <a:ea typeface="Arial"/>
                <a:cs typeface="Arial"/>
                <a:sym typeface="Arial"/>
              </a:defRPr>
            </a:lvl3pPr>
            <a:lvl4pPr marL="1371600" marR="0" lvl="3" indent="0" algn="l" rtl="0">
              <a:spcBef>
                <a:spcPts val="180"/>
              </a:spcBef>
              <a:buClr>
                <a:srgbClr val="6CB255"/>
              </a:buClr>
              <a:buFont typeface="Arial"/>
              <a:buNone/>
              <a:defRPr sz="900" b="0" i="0" u="none" strike="noStrike" cap="none">
                <a:solidFill>
                  <a:srgbClr val="000000"/>
                </a:solidFill>
                <a:latin typeface="Arial"/>
                <a:ea typeface="Arial"/>
                <a:cs typeface="Arial"/>
                <a:sym typeface="Arial"/>
              </a:defRPr>
            </a:lvl4pPr>
            <a:lvl5pPr marL="1828800" marR="0" lvl="4" indent="0" algn="l" rtl="0">
              <a:spcBef>
                <a:spcPts val="180"/>
              </a:spcBef>
              <a:buClr>
                <a:srgbClr val="6CB255"/>
              </a:buClr>
              <a:buFont typeface="Arial"/>
              <a:buNone/>
              <a:defRPr sz="900" b="0" i="0" u="none" strike="noStrike" cap="none">
                <a:solidFill>
                  <a:srgbClr val="000000"/>
                </a:solidFill>
                <a:latin typeface="Arial"/>
                <a:ea typeface="Arial"/>
                <a:cs typeface="Arial"/>
                <a:sym typeface="Arial"/>
              </a:defRPr>
            </a:lvl5pPr>
            <a:lvl6pPr marL="2286000" marR="0" lvl="5"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a:solidFill>
                  <a:srgbClr val="FFFFFF"/>
                </a:solidFill>
                <a:latin typeface="Arial"/>
                <a:ea typeface="Arial"/>
                <a:cs typeface="Arial"/>
                <a:sym typeface="Arial"/>
              </a:rPr>
              <a:t>‹#›</a:t>
            </a:fld>
            <a:endParaRPr lang="en-US" sz="2400" b="1">
              <a:solidFill>
                <a:srgbClr val="FFFFFF"/>
              </a:solidFill>
              <a:latin typeface="Arial"/>
              <a:ea typeface="Arial"/>
              <a:cs typeface="Arial"/>
              <a:sym typeface="Arial"/>
            </a:endParaRPr>
          </a:p>
        </p:txBody>
      </p:sp>
      <p:sp>
        <p:nvSpPr>
          <p:cNvPr id="40" name="Shape 40"/>
          <p:cNvSpPr txBox="1">
            <a:spLocks noGrp="1"/>
          </p:cNvSpPr>
          <p:nvPr>
            <p:ph type="title"/>
          </p:nvPr>
        </p:nvSpPr>
        <p:spPr>
          <a:xfrm>
            <a:off x="457200" y="241326"/>
            <a:ext cx="8062912" cy="659535"/>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152718"/>
            <a:ext cx="5791200" cy="1371600"/>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752600"/>
            <a:ext cx="7620000" cy="4373563"/>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Char char="●"/>
              <a:defRPr sz="2000" b="0" i="0" u="none" strike="noStrike" cap="none">
                <a:solidFill>
                  <a:schemeClr val="dk1"/>
                </a:solidFill>
                <a:latin typeface="Arial"/>
                <a:ea typeface="Arial"/>
                <a:cs typeface="Arial"/>
                <a:sym typeface="Arial"/>
              </a:defRPr>
            </a:lvl1pPr>
            <a:lvl2pPr marL="457200" marR="0" lvl="1" indent="-63500" algn="l" rtl="0">
              <a:spcBef>
                <a:spcPts val="400"/>
              </a:spcBef>
              <a:buClr>
                <a:srgbClr val="6CB255"/>
              </a:buClr>
              <a:buSzPct val="100000"/>
              <a:buFont typeface="Arial"/>
              <a:buChar char="•"/>
              <a:defRPr sz="2000" b="0" i="0" u="none" strike="noStrike" cap="none">
                <a:solidFill>
                  <a:srgbClr val="000000"/>
                </a:solidFill>
                <a:latin typeface="Arial"/>
                <a:ea typeface="Arial"/>
                <a:cs typeface="Arial"/>
                <a:sym typeface="Arial"/>
              </a:defRPr>
            </a:lvl2pPr>
            <a:lvl3pPr marL="1143000" marR="0" lvl="2"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3pPr>
            <a:lvl4pPr marL="1600200" marR="0" lvl="3"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4pPr>
            <a:lvl5pPr marL="2057400" marR="0" lvl="4"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g"/><Relationship Id="rId5" Type="http://schemas.openxmlformats.org/officeDocument/2006/relationships/image" Target="../media/image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jpg"/><Relationship Id="rId5" Type="http://schemas.openxmlformats.org/officeDocument/2006/relationships/image" Target="../media/image10.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jpg"/><Relationship Id="rId5" Type="http://schemas.openxmlformats.org/officeDocument/2006/relationships/image" Target="../media/image1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jpg"/><Relationship Id="rId5" Type="http://schemas.openxmlformats.org/officeDocument/2006/relationships/image" Target="../media/image12.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jpg"/><Relationship Id="rId5" Type="http://schemas.openxmlformats.org/officeDocument/2006/relationships/image" Target="../media/image13.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4"/>
        <p:cNvGrpSpPr/>
        <p:nvPr/>
      </p:nvGrpSpPr>
      <p:grpSpPr>
        <a:xfrm>
          <a:off x="0" y="0"/>
          <a:ext cx="0" cy="0"/>
          <a:chOff x="0" y="0"/>
          <a:chExt cx="0" cy="0"/>
        </a:xfrm>
      </p:grpSpPr>
      <p:sp>
        <p:nvSpPr>
          <p:cNvPr id="45" name="Shape 45"/>
          <p:cNvSpPr txBox="1"/>
          <p:nvPr/>
        </p:nvSpPr>
        <p:spPr>
          <a:xfrm>
            <a:off x="0" y="789677"/>
            <a:ext cx="9144000" cy="70915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rgbClr val="6CB255"/>
              </a:buClr>
              <a:buSzPct val="25000"/>
              <a:buFont typeface="Arial Black"/>
              <a:buNone/>
            </a:pPr>
            <a:r>
              <a:rPr lang="en-US" sz="3600" b="0" i="0" u="none" strike="noStrike" cap="none" dirty="0">
                <a:solidFill>
                  <a:srgbClr val="6CB255"/>
                </a:solidFill>
                <a:latin typeface="Arial Black"/>
                <a:ea typeface="Arial Black"/>
                <a:cs typeface="Arial Black"/>
                <a:sym typeface="Arial Black"/>
              </a:rPr>
              <a:t>PRINCIPLES OF </a:t>
            </a:r>
          </a:p>
          <a:p>
            <a:pPr marL="0" marR="0" lvl="0" indent="0" algn="ctr" rtl="0">
              <a:spcBef>
                <a:spcPts val="0"/>
              </a:spcBef>
              <a:spcAft>
                <a:spcPts val="0"/>
              </a:spcAft>
              <a:buClr>
                <a:srgbClr val="6CB255"/>
              </a:buClr>
              <a:buSzPct val="25000"/>
              <a:buFont typeface="Arial Black"/>
              <a:buNone/>
            </a:pPr>
            <a:r>
              <a:rPr lang="en-US" sz="3600">
                <a:solidFill>
                  <a:srgbClr val="6CB255"/>
                </a:solidFill>
                <a:latin typeface="Arial Black"/>
                <a:ea typeface="Arial Black"/>
                <a:cs typeface="Arial Black"/>
                <a:sym typeface="Arial Black"/>
              </a:rPr>
              <a:t>MICRO</a:t>
            </a:r>
            <a:r>
              <a:rPr lang="en-US" sz="3600" b="0" i="0" u="none" strike="noStrike" cap="none">
                <a:solidFill>
                  <a:srgbClr val="6CB255"/>
                </a:solidFill>
                <a:latin typeface="Arial Black"/>
                <a:ea typeface="Arial Black"/>
                <a:cs typeface="Arial Black"/>
                <a:sym typeface="Arial Black"/>
              </a:rPr>
              <a:t>ECONOMICS 2e</a:t>
            </a:r>
          </a:p>
          <a:p>
            <a:pPr marL="0" marR="0" lvl="0" indent="0" algn="ctr" rtl="0">
              <a:spcBef>
                <a:spcPts val="0"/>
              </a:spcBef>
              <a:spcAft>
                <a:spcPts val="0"/>
              </a:spcAft>
              <a:buClr>
                <a:srgbClr val="6CB255"/>
              </a:buClr>
              <a:buFont typeface="Arial Black"/>
              <a:buNone/>
            </a:pPr>
            <a:endParaRPr sz="1800" b="0" i="0" u="none" strike="noStrike" cap="none" dirty="0">
              <a:solidFill>
                <a:srgbClr val="EAF1DD"/>
              </a:solidFill>
              <a:latin typeface="Arial"/>
              <a:ea typeface="Arial"/>
              <a:cs typeface="Arial"/>
              <a:sym typeface="Arial"/>
            </a:endParaRPr>
          </a:p>
          <a:p>
            <a:pPr marL="0" marR="0" lvl="0" indent="0" algn="ctr" rtl="0">
              <a:spcBef>
                <a:spcPts val="0"/>
              </a:spcBef>
              <a:spcAft>
                <a:spcPts val="0"/>
              </a:spcAft>
              <a:buClr>
                <a:srgbClr val="212F62"/>
              </a:buClr>
              <a:buSzPct val="25000"/>
              <a:buFont typeface="Arial"/>
              <a:buNone/>
            </a:pPr>
            <a:r>
              <a:rPr lang="en-US" sz="2000" b="1" i="0" u="none" strike="noStrike" cap="none" dirty="0">
                <a:solidFill>
                  <a:srgbClr val="212F62"/>
                </a:solidFill>
                <a:latin typeface="Arial"/>
                <a:ea typeface="Arial"/>
                <a:cs typeface="Arial"/>
                <a:sym typeface="Arial"/>
              </a:rPr>
              <a:t>Chapter 4 Labor and Financial Markets</a:t>
            </a:r>
          </a:p>
          <a:p>
            <a:pPr marL="0" marR="0" lvl="0" indent="0" algn="ctr" rtl="0">
              <a:spcBef>
                <a:spcPts val="0"/>
              </a:spcBef>
              <a:buClr>
                <a:schemeClr val="dk1"/>
              </a:buClr>
              <a:buSzPct val="25000"/>
              <a:buFont typeface="Arial"/>
              <a:buNone/>
            </a:pPr>
            <a:r>
              <a:rPr lang="en-US" sz="1600" b="0" i="0" u="none" strike="noStrike" cap="none" dirty="0">
                <a:solidFill>
                  <a:schemeClr val="dk1"/>
                </a:solidFill>
                <a:latin typeface="Arial"/>
                <a:ea typeface="Arial"/>
                <a:cs typeface="Arial"/>
                <a:sym typeface="Arial"/>
              </a:rPr>
              <a:t>PowerPoint Image Slideshow</a:t>
            </a:r>
          </a:p>
        </p:txBody>
      </p:sp>
      <p:pic>
        <p:nvPicPr>
          <p:cNvPr id="46" name="Shape 46"/>
          <p:cNvPicPr preferRelativeResize="0"/>
          <p:nvPr/>
        </p:nvPicPr>
        <p:blipFill>
          <a:blip r:embed="rId7">
            <a:extLst>
              <a:ext uri="{28A0092B-C50C-407E-A947-70E740481C1C}">
                <a14:useLocalDpi xmlns:a14="http://schemas.microsoft.com/office/drawing/2010/main" val="0"/>
              </a:ext>
            </a:extLst>
          </a:blip>
          <a:stretch>
            <a:fillRect/>
          </a:stretch>
        </p:blipFill>
        <p:spPr>
          <a:xfrm>
            <a:off x="3562979" y="3193234"/>
            <a:ext cx="2010240" cy="2602058"/>
          </a:xfrm>
          <a:prstGeom prst="rect">
            <a:avLst/>
          </a:prstGeom>
          <a:noFill/>
          <a:ln>
            <a:noFill/>
          </a:ln>
          <a:effectLst>
            <a:reflection stA="52000" endA="300" endPos="35000" sy="-100000" algn="bl" rotWithShape="0"/>
          </a:effectLst>
        </p:spPr>
      </p:pic>
      <p:pic>
        <p:nvPicPr>
          <p:cNvPr id="47" name="Shape 47" descr="OSX-Stacked-TM-RGB-300dpi-2016.jpg"/>
          <p:cNvPicPr preferRelativeResize="0"/>
          <p:nvPr/>
        </p:nvPicPr>
        <p:blipFill rotWithShape="1">
          <a:blip r:embed="rId8">
            <a:alphaModFix/>
          </a:blip>
          <a:srcRect/>
          <a:stretch/>
        </p:blipFill>
        <p:spPr>
          <a:xfrm>
            <a:off x="7610087" y="5569237"/>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A4F218A3-F15F-4928-8380-06356AC59B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3" name="Recorded Sound">
            <a:hlinkClick r:id="" action="ppaction://media"/>
            <a:extLst>
              <a:ext uri="{FF2B5EF4-FFF2-40B4-BE49-F238E27FC236}">
                <a16:creationId xmlns:a16="http://schemas.microsoft.com/office/drawing/2014/main" id="{5256DF94-4A30-454B-B2BE-DC2DD4A4761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
    </mc:Choice>
    <mc:Fallback>
      <p:transition spd="slow" advTm="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 fill="hold"/>
                                        <p:tgtEl>
                                          <p:spTgt spid="2"/>
                                        </p:tgtEl>
                                      </p:cBhvr>
                                    </p:cmd>
                                  </p:childTnLst>
                                </p:cTn>
                              </p:par>
                            </p:childTnLst>
                          </p:cTn>
                        </p:par>
                        <p:par>
                          <p:cTn id="7" fill="hold">
                            <p:stCondLst>
                              <p:cond delay="497"/>
                            </p:stCondLst>
                            <p:childTnLst>
                              <p:par>
                                <p:cTn id="8" presetID="1" presetClass="mediacall" presetSubtype="0" fill="hold" nodeType="afterEffect">
                                  <p:stCondLst>
                                    <p:cond delay="0"/>
                                  </p:stCondLst>
                                  <p:childTnLst>
                                    <p:cmd type="call" cmd="playFrom(0.0)">
                                      <p:cBhvr>
                                        <p:cTn id="9" dur="10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Price Floors in the Labor Market</a:t>
            </a:r>
          </a:p>
        </p:txBody>
      </p:sp>
      <p:sp>
        <p:nvSpPr>
          <p:cNvPr id="122" name="Shape 122"/>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lvl="0">
              <a:spcBef>
                <a:spcPts val="0"/>
              </a:spcBef>
              <a:buClr>
                <a:schemeClr val="dk1"/>
              </a:buClr>
              <a:buSzPct val="55000"/>
              <a:buFont typeface="Arial"/>
              <a:buNone/>
            </a:pPr>
            <a:r>
              <a:rPr lang="en-US" b="1"/>
              <a:t>Salary </a:t>
            </a:r>
            <a:r>
              <a:rPr lang="en-US"/>
              <a:t>or</a:t>
            </a:r>
            <a:r>
              <a:rPr lang="en-US" b="1"/>
              <a:t> wage</a:t>
            </a:r>
            <a:r>
              <a:rPr lang="en-US"/>
              <a:t> - money paid for work or a service.</a:t>
            </a:r>
          </a:p>
          <a:p>
            <a:pPr lvl="0">
              <a:spcBef>
                <a:spcPts val="0"/>
              </a:spcBef>
              <a:buClr>
                <a:schemeClr val="dk1"/>
              </a:buClr>
              <a:buSzPct val="55000"/>
              <a:buFont typeface="Arial"/>
              <a:buNone/>
            </a:pPr>
            <a:endParaRPr b="1"/>
          </a:p>
          <a:p>
            <a:pPr lvl="0">
              <a:spcBef>
                <a:spcPts val="0"/>
              </a:spcBef>
              <a:buClr>
                <a:schemeClr val="dk1"/>
              </a:buClr>
              <a:buSzPct val="55000"/>
              <a:buFont typeface="Arial"/>
              <a:buNone/>
            </a:pPr>
            <a:r>
              <a:rPr lang="en-US" b="1"/>
              <a:t>Minimum wage</a:t>
            </a:r>
            <a:r>
              <a:rPr lang="en-US"/>
              <a:t> - a price floor that makes it illegal for an</a:t>
            </a:r>
          </a:p>
          <a:p>
            <a:pPr lvl="0">
              <a:spcBef>
                <a:spcPts val="0"/>
              </a:spcBef>
              <a:buNone/>
            </a:pPr>
            <a:r>
              <a:rPr lang="en-US"/>
              <a:t>employer to pay employees less than a certain hourly rate.</a:t>
            </a:r>
          </a:p>
          <a:p>
            <a:pPr lvl="0">
              <a:spcBef>
                <a:spcPts val="0"/>
              </a:spcBef>
              <a:buNone/>
            </a:pPr>
            <a:endParaRPr/>
          </a:p>
          <a:p>
            <a:pPr lvl="0">
              <a:spcBef>
                <a:spcPts val="0"/>
              </a:spcBef>
              <a:buNone/>
            </a:pPr>
            <a:r>
              <a:rPr lang="en-US" b="1"/>
              <a:t>Living wage</a:t>
            </a:r>
            <a:r>
              <a:rPr lang="en-US"/>
              <a:t> - the amount a full-time worker would need to make to afford the essentials of life: food, clothing, shelter, and healthcare.</a:t>
            </a:r>
          </a:p>
        </p:txBody>
      </p:sp>
      <p:pic>
        <p:nvPicPr>
          <p:cNvPr id="123" name="Shape 123"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CD2109D9-95A7-44C9-B8EE-0568B11541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702"/>
    </mc:Choice>
    <mc:Fallback>
      <p:transition spd="slow" advTm="4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A Living Wage: Example of a Price Floor</a:t>
            </a:r>
          </a:p>
        </p:txBody>
      </p:sp>
      <p:sp>
        <p:nvSpPr>
          <p:cNvPr id="129" name="Shape 129"/>
          <p:cNvSpPr txBox="1">
            <a:spLocks noGrp="1"/>
          </p:cNvSpPr>
          <p:nvPr>
            <p:ph type="body" idx="1"/>
          </p:nvPr>
        </p:nvSpPr>
        <p:spPr>
          <a:xfrm>
            <a:off x="457200" y="4691575"/>
            <a:ext cx="8062800" cy="20070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The original equilibrium in this labor market is a wage of $10/hour and a quantity of 1,200 workers, shown at point E. </a:t>
            </a:r>
          </a:p>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Imposing a wage floor at $12/hour leads to an excess supply of labor. </a:t>
            </a:r>
          </a:p>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At that wage, the quantity of labor supplied is 1,600 and the quantity of labor demanded is only 700.</a:t>
            </a:r>
          </a:p>
        </p:txBody>
      </p:sp>
      <p:pic>
        <p:nvPicPr>
          <p:cNvPr id="130" name="Shape 130" descr="CNX_Econ_C04_001.jpg"/>
          <p:cNvPicPr preferRelativeResize="0">
            <a:picLocks noGrp="1"/>
          </p:cNvPicPr>
          <p:nvPr>
            <p:ph type="pic" idx="2"/>
          </p:nvPr>
        </p:nvPicPr>
        <p:blipFill rotWithShape="1">
          <a:blip r:embed="rId5">
            <a:alphaModFix/>
          </a:blip>
          <a:srcRect/>
          <a:stretch/>
        </p:blipFill>
        <p:spPr>
          <a:xfrm>
            <a:off x="2198340" y="1122386"/>
            <a:ext cx="4580629" cy="3500071"/>
          </a:xfrm>
          <a:prstGeom prst="rect">
            <a:avLst/>
          </a:prstGeom>
          <a:noFill/>
          <a:ln>
            <a:noFill/>
          </a:ln>
        </p:spPr>
      </p:pic>
      <p:pic>
        <p:nvPicPr>
          <p:cNvPr id="131" name="Shape 131"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43FAF091-7D46-49B9-925E-925BA55E85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15"/>
    </mc:Choice>
    <mc:Fallback>
      <p:transition spd="slow" advTm="4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41325"/>
            <a:ext cx="8062800" cy="881100"/>
          </a:xfrm>
          <a:prstGeom prst="rect">
            <a:avLst/>
          </a:prstGeom>
        </p:spPr>
        <p:txBody>
          <a:bodyPr wrap="square" lIns="91425" tIns="91425" rIns="91425" bIns="91425" anchor="b" anchorCtr="0">
            <a:noAutofit/>
          </a:bodyPr>
          <a:lstStyle/>
          <a:p>
            <a:pPr lvl="0">
              <a:spcBef>
                <a:spcPts val="0"/>
              </a:spcBef>
              <a:buNone/>
            </a:pPr>
            <a:r>
              <a:rPr lang="en-US"/>
              <a:t>4.2 Demand and Supply in Financial </a:t>
            </a:r>
          </a:p>
          <a:p>
            <a:pPr lvl="0">
              <a:spcBef>
                <a:spcPts val="0"/>
              </a:spcBef>
              <a:buNone/>
            </a:pPr>
            <a:r>
              <a:rPr lang="en-US"/>
              <a:t>Markets</a:t>
            </a:r>
          </a:p>
        </p:txBody>
      </p:sp>
      <p:sp>
        <p:nvSpPr>
          <p:cNvPr id="138" name="Shape 138"/>
          <p:cNvSpPr>
            <a:spLocks noGrp="1"/>
          </p:cNvSpPr>
          <p:nvPr>
            <p:ph type="pic" idx="2"/>
          </p:nvPr>
        </p:nvSpPr>
        <p:spPr>
          <a:xfrm>
            <a:off x="457200" y="1122370"/>
            <a:ext cx="8062800" cy="5232900"/>
          </a:xfrm>
          <a:prstGeom prst="rect">
            <a:avLst/>
          </a:prstGeom>
        </p:spPr>
        <p:txBody>
          <a:bodyPr wrap="square" lIns="91425" tIns="91425" rIns="91425" bIns="91425" anchor="t" anchorCtr="0">
            <a:noAutofit/>
          </a:bodyPr>
          <a:lstStyle/>
          <a:p>
            <a:pPr marL="457200" lvl="0" indent="-228600">
              <a:spcBef>
                <a:spcPts val="0"/>
              </a:spcBef>
              <a:buChar char="●"/>
            </a:pPr>
            <a:r>
              <a:rPr lang="en-US"/>
              <a:t>Savings = </a:t>
            </a:r>
            <a:r>
              <a:rPr lang="en-US" u="sng"/>
              <a:t>supply</a:t>
            </a:r>
            <a:r>
              <a:rPr lang="en-US"/>
              <a:t> of financial capital</a:t>
            </a:r>
          </a:p>
          <a:p>
            <a:pPr lvl="0">
              <a:spcBef>
                <a:spcPts val="0"/>
              </a:spcBef>
              <a:buNone/>
            </a:pPr>
            <a:endParaRPr/>
          </a:p>
          <a:p>
            <a:pPr marL="457200" lvl="0" indent="-228600">
              <a:spcBef>
                <a:spcPts val="0"/>
              </a:spcBef>
              <a:buChar char="●"/>
            </a:pPr>
            <a:r>
              <a:rPr lang="en-US"/>
              <a:t>Borrowing = </a:t>
            </a:r>
            <a:r>
              <a:rPr lang="en-US" u="sng"/>
              <a:t>demand </a:t>
            </a:r>
            <a:r>
              <a:rPr lang="en-US"/>
              <a:t>for financial capital</a:t>
            </a:r>
          </a:p>
          <a:p>
            <a:pPr lvl="0">
              <a:spcBef>
                <a:spcPts val="0"/>
              </a:spcBef>
              <a:buNone/>
            </a:pPr>
            <a:endParaRPr/>
          </a:p>
          <a:p>
            <a:pPr marL="457200" lvl="0" indent="-228600">
              <a:spcBef>
                <a:spcPts val="0"/>
              </a:spcBef>
              <a:buChar char="●"/>
            </a:pPr>
            <a:r>
              <a:rPr lang="en-US" b="1"/>
              <a:t>Financial capital</a:t>
            </a:r>
            <a:r>
              <a:rPr lang="en-US"/>
              <a:t> - economic resources measured in terms of money.</a:t>
            </a:r>
          </a:p>
          <a:p>
            <a:pPr lvl="0">
              <a:spcBef>
                <a:spcPts val="0"/>
              </a:spcBef>
              <a:buNone/>
            </a:pPr>
            <a:endParaRPr/>
          </a:p>
          <a:p>
            <a:pPr marL="457200" lvl="0" indent="-228600">
              <a:spcBef>
                <a:spcPts val="0"/>
              </a:spcBef>
              <a:buChar char="●"/>
            </a:pPr>
            <a:r>
              <a:rPr lang="en-US" b="1"/>
              <a:t>Interest rate</a:t>
            </a:r>
            <a:r>
              <a:rPr lang="en-US"/>
              <a:t> - the “price” of borrowing in the financial market; a rate of return on an investment.</a:t>
            </a:r>
          </a:p>
          <a:p>
            <a:pPr lvl="0">
              <a:spcBef>
                <a:spcPts val="0"/>
              </a:spcBef>
              <a:buNone/>
            </a:pPr>
            <a:endParaRPr/>
          </a:p>
          <a:p>
            <a:pPr marL="457200" lvl="0" indent="-228600">
              <a:spcBef>
                <a:spcPts val="0"/>
              </a:spcBef>
              <a:buChar char="●"/>
            </a:pPr>
            <a:r>
              <a:rPr lang="en-US" b="1"/>
              <a:t>Usury laws</a:t>
            </a:r>
            <a:r>
              <a:rPr lang="en-US"/>
              <a:t> - laws that impose an upper limit on the interest rate that lenders can charge.</a:t>
            </a:r>
          </a:p>
          <a:p>
            <a:pPr lvl="0">
              <a:spcBef>
                <a:spcPts val="0"/>
              </a:spcBef>
              <a:buNone/>
            </a:pPr>
            <a:endParaRPr/>
          </a:p>
        </p:txBody>
      </p:sp>
      <p:pic>
        <p:nvPicPr>
          <p:cNvPr id="139" name="Shape 139"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2ED15BC2-BE1D-4503-8CD5-5757C82210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262"/>
    </mc:Choice>
    <mc:Fallback>
      <p:transition spd="slow" advTm="7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241325"/>
            <a:ext cx="8062800" cy="8811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Demand and Supply for Borrowing Money</a:t>
            </a:r>
          </a:p>
          <a:p>
            <a:pPr marL="0" marR="0" lvl="0" indent="0" algn="l" rtl="0">
              <a:spcBef>
                <a:spcPts val="0"/>
              </a:spcBef>
              <a:buClr>
                <a:srgbClr val="6CB255"/>
              </a:buClr>
              <a:buSzPct val="25000"/>
              <a:buFont typeface="Arial Black"/>
              <a:buNone/>
            </a:pPr>
            <a:r>
              <a:rPr lang="en-US"/>
              <a:t>with Credit Cards</a:t>
            </a:r>
          </a:p>
        </p:txBody>
      </p:sp>
      <p:sp>
        <p:nvSpPr>
          <p:cNvPr id="145" name="Shape 145"/>
          <p:cNvSpPr txBox="1">
            <a:spLocks noGrp="1"/>
          </p:cNvSpPr>
          <p:nvPr>
            <p:ph type="body" idx="1"/>
          </p:nvPr>
        </p:nvSpPr>
        <p:spPr>
          <a:xfrm>
            <a:off x="457200" y="4123902"/>
            <a:ext cx="8367300" cy="2551800"/>
          </a:xfrm>
          <a:prstGeom prst="rect">
            <a:avLst/>
          </a:prstGeom>
          <a:noFill/>
          <a:ln>
            <a:noFill/>
          </a:ln>
        </p:spPr>
        <p:txBody>
          <a:bodyPr wrap="square" lIns="91425" tIns="45700" rIns="91425" bIns="45700" anchor="t" anchorCtr="0">
            <a:noAutofit/>
          </a:bodyPr>
          <a:lstStyle/>
          <a:p>
            <a:pPr marL="457200" marR="0" lvl="0" indent="-330200" algn="l" rtl="0">
              <a:spcBef>
                <a:spcPts val="0"/>
              </a:spcBef>
              <a:spcAft>
                <a:spcPts val="0"/>
              </a:spcAft>
              <a:buSzPct val="100000"/>
              <a:buChar char="●"/>
            </a:pPr>
            <a:r>
              <a:rPr lang="en-US" sz="1600" b="0" i="0" u="none" strike="noStrike" cap="none">
                <a:solidFill>
                  <a:srgbClr val="000000"/>
                </a:solidFill>
                <a:latin typeface="Arial"/>
                <a:ea typeface="Arial"/>
                <a:cs typeface="Arial"/>
                <a:sym typeface="Arial"/>
              </a:rPr>
              <a:t>In this market for credit card borrowing, the demand curve (D) for borrowing financial capital intersects the supply curve (S) for lending financial capital at equilibrium (</a:t>
            </a:r>
            <a:r>
              <a:rPr lang="en-US" sz="1600"/>
              <a:t>E)</a:t>
            </a:r>
            <a:r>
              <a:rPr lang="en-US" sz="1600" b="0" i="0" u="none" strike="noStrike" cap="none">
                <a:solidFill>
                  <a:srgbClr val="000000"/>
                </a:solidFill>
                <a:latin typeface="Arial"/>
                <a:ea typeface="Arial"/>
                <a:cs typeface="Arial"/>
                <a:sym typeface="Arial"/>
              </a:rPr>
              <a:t>. </a:t>
            </a:r>
          </a:p>
          <a:p>
            <a:pPr marL="457200" marR="0" lvl="0" indent="-330200" algn="l" rtl="0">
              <a:spcBef>
                <a:spcPts val="0"/>
              </a:spcBef>
              <a:spcAft>
                <a:spcPts val="0"/>
              </a:spcAft>
              <a:buSzPct val="100000"/>
              <a:buChar char="●"/>
            </a:pPr>
            <a:r>
              <a:rPr lang="en-US" sz="1600" b="0" i="0" u="none" strike="noStrike" cap="none">
                <a:solidFill>
                  <a:srgbClr val="000000"/>
                </a:solidFill>
                <a:latin typeface="Arial"/>
                <a:ea typeface="Arial"/>
                <a:cs typeface="Arial"/>
                <a:sym typeface="Arial"/>
              </a:rPr>
              <a:t>At the </a:t>
            </a:r>
            <a:r>
              <a:rPr lang="en-US" sz="1600" b="0" i="0" u="sng" strike="noStrike" cap="none">
                <a:solidFill>
                  <a:srgbClr val="000000"/>
                </a:solidFill>
                <a:latin typeface="Arial"/>
                <a:ea typeface="Arial"/>
                <a:cs typeface="Arial"/>
                <a:sym typeface="Arial"/>
              </a:rPr>
              <a:t>equilibrium</a:t>
            </a:r>
            <a:r>
              <a:rPr lang="en-US" sz="1600" b="0" i="0" u="none" strike="noStrike" cap="none">
                <a:solidFill>
                  <a:srgbClr val="000000"/>
                </a:solidFill>
                <a:latin typeface="Arial"/>
                <a:ea typeface="Arial"/>
                <a:cs typeface="Arial"/>
                <a:sym typeface="Arial"/>
              </a:rPr>
              <a:t>, the interest rate (the “price” in this market) is 15% and the quantity of financial capital being loaned and borrowed is $600 billion. </a:t>
            </a:r>
          </a:p>
          <a:p>
            <a:pPr marL="457200" marR="0" lvl="0" indent="-330200" algn="l" rtl="0">
              <a:spcBef>
                <a:spcPts val="0"/>
              </a:spcBef>
              <a:spcAft>
                <a:spcPts val="0"/>
              </a:spcAft>
              <a:buSzPct val="100000"/>
              <a:buChar char="●"/>
            </a:pPr>
            <a:r>
              <a:rPr lang="en-US" sz="1600" b="0" i="0" u="none" strike="noStrike" cap="none">
                <a:solidFill>
                  <a:srgbClr val="000000"/>
                </a:solidFill>
                <a:latin typeface="Arial"/>
                <a:ea typeface="Arial"/>
                <a:cs typeface="Arial"/>
                <a:sym typeface="Arial"/>
              </a:rPr>
              <a:t>At an </a:t>
            </a:r>
            <a:r>
              <a:rPr lang="en-US" sz="1600" b="0" u="sng" strike="noStrike" cap="none">
                <a:solidFill>
                  <a:srgbClr val="000000"/>
                </a:solidFill>
                <a:latin typeface="Arial"/>
                <a:ea typeface="Arial"/>
                <a:cs typeface="Arial"/>
                <a:sym typeface="Arial"/>
              </a:rPr>
              <a:t>above-equilibrium</a:t>
            </a:r>
            <a:r>
              <a:rPr lang="en-US" sz="1600" b="0" i="0" u="none" strike="noStrike" cap="none">
                <a:solidFill>
                  <a:srgbClr val="000000"/>
                </a:solidFill>
                <a:latin typeface="Arial"/>
                <a:ea typeface="Arial"/>
                <a:cs typeface="Arial"/>
                <a:sym typeface="Arial"/>
              </a:rPr>
              <a:t> interest rate like 21%, the quantity of financial capital supplied would increase to $750 billion, but the quantity demanded would decrease to $480 billion.</a:t>
            </a:r>
          </a:p>
          <a:p>
            <a:pPr marL="457200" marR="0" lvl="0" indent="-330200" algn="l" rtl="0">
              <a:spcBef>
                <a:spcPts val="0"/>
              </a:spcBef>
              <a:spcAft>
                <a:spcPts val="0"/>
              </a:spcAft>
              <a:buSzPct val="100000"/>
              <a:buChar char="●"/>
            </a:pPr>
            <a:r>
              <a:rPr lang="en-US" sz="1600" b="0" i="0" u="none" strike="noStrike" cap="none">
                <a:solidFill>
                  <a:srgbClr val="000000"/>
                </a:solidFill>
                <a:latin typeface="Arial"/>
                <a:ea typeface="Arial"/>
                <a:cs typeface="Arial"/>
                <a:sym typeface="Arial"/>
              </a:rPr>
              <a:t>At a </a:t>
            </a:r>
            <a:r>
              <a:rPr lang="en-US" sz="1600" b="0" i="0" u="sng" strike="noStrike" cap="none">
                <a:solidFill>
                  <a:srgbClr val="000000"/>
                </a:solidFill>
                <a:latin typeface="Arial"/>
                <a:ea typeface="Arial"/>
                <a:cs typeface="Arial"/>
                <a:sym typeface="Arial"/>
              </a:rPr>
              <a:t>below-equilibrium</a:t>
            </a:r>
            <a:r>
              <a:rPr lang="en-US" sz="1600" b="0" i="0" u="none" strike="noStrike" cap="none">
                <a:solidFill>
                  <a:srgbClr val="000000"/>
                </a:solidFill>
                <a:latin typeface="Arial"/>
                <a:ea typeface="Arial"/>
                <a:cs typeface="Arial"/>
                <a:sym typeface="Arial"/>
              </a:rPr>
              <a:t> interest rate like 13%, the quantity of financial capital demanded would increase to $700 billion, but the quantity of financial capital supplied would decrease to $510 billion.</a:t>
            </a:r>
          </a:p>
        </p:txBody>
      </p:sp>
      <p:pic>
        <p:nvPicPr>
          <p:cNvPr id="146" name="Shape 146" descr="CNX_Econ_C04_001.jpg"/>
          <p:cNvPicPr preferRelativeResize="0">
            <a:picLocks noGrp="1"/>
          </p:cNvPicPr>
          <p:nvPr>
            <p:ph type="pic" idx="2"/>
          </p:nvPr>
        </p:nvPicPr>
        <p:blipFill rotWithShape="1">
          <a:blip r:embed="rId5">
            <a:alphaModFix/>
          </a:blip>
          <a:srcRect/>
          <a:stretch/>
        </p:blipFill>
        <p:spPr>
          <a:xfrm>
            <a:off x="1109874" y="1122386"/>
            <a:ext cx="5795010" cy="3001518"/>
          </a:xfrm>
          <a:prstGeom prst="rect">
            <a:avLst/>
          </a:prstGeom>
          <a:noFill/>
          <a:ln>
            <a:noFill/>
          </a:ln>
        </p:spPr>
      </p:pic>
      <p:pic>
        <p:nvPicPr>
          <p:cNvPr id="147" name="Shape 147"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6645C8A9-CA54-4707-88E4-1341C8CD1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135"/>
    </mc:Choice>
    <mc:Fallback>
      <p:transition spd="slow" advTm="6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Financial Decisions Across Time</a:t>
            </a:r>
          </a:p>
        </p:txBody>
      </p:sp>
      <p:sp>
        <p:nvSpPr>
          <p:cNvPr id="162" name="Shape 162"/>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lvl="0">
              <a:spcBef>
                <a:spcPts val="0"/>
              </a:spcBef>
              <a:buNone/>
            </a:pPr>
            <a:r>
              <a:rPr lang="en-US" b="1"/>
              <a:t>Intertemporal decision making</a:t>
            </a:r>
            <a:r>
              <a:rPr lang="en-US"/>
              <a:t> - deciding when to consume goods: now or in the future.</a:t>
            </a:r>
          </a:p>
          <a:p>
            <a:pPr lvl="0">
              <a:spcBef>
                <a:spcPts val="0"/>
              </a:spcBef>
              <a:buNone/>
            </a:pPr>
            <a:endParaRPr/>
          </a:p>
          <a:p>
            <a:pPr lvl="0">
              <a:spcBef>
                <a:spcPts val="0"/>
              </a:spcBef>
              <a:buNone/>
            </a:pPr>
            <a:r>
              <a:rPr lang="en-US"/>
              <a:t>Discussion question: What are examples of intertemporal decision making?</a:t>
            </a:r>
          </a:p>
        </p:txBody>
      </p:sp>
      <p:pic>
        <p:nvPicPr>
          <p:cNvPr id="163" name="Shape 163" descr="OSX-Stacked-TM-RGB-300dpi-2016.jpg"/>
          <p:cNvPicPr preferRelativeResize="0"/>
          <p:nvPr/>
        </p:nvPicPr>
        <p:blipFill rotWithShape="1">
          <a:blip r:embed="rId3">
            <a:alphaModFix/>
          </a:blip>
          <a:srcRect/>
          <a:stretch/>
        </p:blipFill>
        <p:spPr>
          <a:xfrm>
            <a:off x="7610087" y="227959"/>
            <a:ext cx="1226400" cy="833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The Effect of Growing U.S. Debt</a:t>
            </a:r>
          </a:p>
        </p:txBody>
      </p:sp>
      <p:sp>
        <p:nvSpPr>
          <p:cNvPr id="169" name="Shape 169"/>
          <p:cNvSpPr txBox="1">
            <a:spLocks noGrp="1"/>
          </p:cNvSpPr>
          <p:nvPr>
            <p:ph type="body" idx="1"/>
          </p:nvPr>
        </p:nvSpPr>
        <p:spPr>
          <a:xfrm>
            <a:off x="457250" y="4595775"/>
            <a:ext cx="8062800" cy="20568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The graph shows the demand for financial capital from and supply of financial capital into the U.S. financial markets by the foreign sector </a:t>
            </a:r>
            <a:r>
              <a:rPr lang="en-US" i="0" u="sng" strike="noStrike" cap="none">
                <a:solidFill>
                  <a:srgbClr val="000000"/>
                </a:solidFill>
              </a:rPr>
              <a:t>before</a:t>
            </a:r>
            <a:r>
              <a:rPr lang="en-US" b="0" i="0" u="none" strike="noStrike" cap="none">
                <a:solidFill>
                  <a:srgbClr val="000000"/>
                </a:solidFill>
                <a:latin typeface="Arial"/>
                <a:ea typeface="Arial"/>
                <a:cs typeface="Arial"/>
                <a:sym typeface="Arial"/>
              </a:rPr>
              <a:t> the increase in uncertainty regarding U.S. public debt. </a:t>
            </a:r>
          </a:p>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The original equilibrium (E</a:t>
            </a:r>
            <a:r>
              <a:rPr lang="en-US" b="0" i="0" u="none" strike="noStrike" cap="none" baseline="-25000">
                <a:solidFill>
                  <a:srgbClr val="000000"/>
                </a:solidFill>
                <a:latin typeface="Arial"/>
                <a:ea typeface="Arial"/>
                <a:cs typeface="Arial"/>
                <a:sym typeface="Arial"/>
              </a:rPr>
              <a:t>0</a:t>
            </a:r>
            <a:r>
              <a:rPr lang="en-US" b="0" i="0" u="none" strike="noStrike" cap="none">
                <a:solidFill>
                  <a:srgbClr val="000000"/>
                </a:solidFill>
                <a:latin typeface="Arial"/>
                <a:ea typeface="Arial"/>
                <a:cs typeface="Arial"/>
                <a:sym typeface="Arial"/>
              </a:rPr>
              <a:t>) occurs at an equilibrium rate of return (R</a:t>
            </a:r>
            <a:r>
              <a:rPr lang="en-US" b="0" i="0" u="none" strike="noStrike" cap="none" baseline="-25000">
                <a:solidFill>
                  <a:srgbClr val="000000"/>
                </a:solidFill>
                <a:latin typeface="Arial"/>
                <a:ea typeface="Arial"/>
                <a:cs typeface="Arial"/>
                <a:sym typeface="Arial"/>
              </a:rPr>
              <a:t>0</a:t>
            </a:r>
            <a:r>
              <a:rPr lang="en-US" b="0" i="0" u="none" strike="noStrike" cap="none">
                <a:solidFill>
                  <a:srgbClr val="000000"/>
                </a:solidFill>
                <a:latin typeface="Arial"/>
                <a:ea typeface="Arial"/>
                <a:cs typeface="Arial"/>
                <a:sym typeface="Arial"/>
              </a:rPr>
              <a:t>) and the equilibrium quantity is at Q</a:t>
            </a:r>
            <a:r>
              <a:rPr lang="en-US" b="0" i="0" u="none" strike="noStrike" cap="none" baseline="-25000">
                <a:solidFill>
                  <a:srgbClr val="000000"/>
                </a:solidFill>
                <a:latin typeface="Arial"/>
                <a:ea typeface="Arial"/>
                <a:cs typeface="Arial"/>
                <a:sym typeface="Arial"/>
              </a:rPr>
              <a:t>0</a:t>
            </a:r>
            <a:r>
              <a:rPr lang="en-US" b="0" i="0" u="none" strike="noStrike" cap="none">
                <a:solidFill>
                  <a:srgbClr val="000000"/>
                </a:solidFill>
                <a:latin typeface="Arial"/>
                <a:ea typeface="Arial"/>
                <a:cs typeface="Arial"/>
                <a:sym typeface="Arial"/>
              </a:rPr>
              <a:t>.</a:t>
            </a:r>
          </a:p>
        </p:txBody>
      </p:sp>
      <p:pic>
        <p:nvPicPr>
          <p:cNvPr id="170" name="Shape 170" descr="CNX_Econ_C04_001.jpg"/>
          <p:cNvPicPr preferRelativeResize="0">
            <a:picLocks noGrp="1"/>
          </p:cNvPicPr>
          <p:nvPr>
            <p:ph type="pic" idx="2"/>
          </p:nvPr>
        </p:nvPicPr>
        <p:blipFill rotWithShape="1">
          <a:blip r:embed="rId5">
            <a:alphaModFix/>
          </a:blip>
          <a:srcRect/>
          <a:stretch/>
        </p:blipFill>
        <p:spPr>
          <a:xfrm>
            <a:off x="2236134" y="1046186"/>
            <a:ext cx="4505100" cy="3500100"/>
          </a:xfrm>
          <a:prstGeom prst="rect">
            <a:avLst/>
          </a:prstGeom>
          <a:noFill/>
          <a:ln>
            <a:noFill/>
          </a:ln>
        </p:spPr>
      </p:pic>
      <p:pic>
        <p:nvPicPr>
          <p:cNvPr id="171" name="Shape 171"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C267C26D-C01A-44D4-9A31-D3906F9FCF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201"/>
    </mc:Choice>
    <mc:Fallback>
      <p:transition spd="slow" advTm="26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lvl="0" rtl="0">
              <a:spcBef>
                <a:spcPts val="0"/>
              </a:spcBef>
              <a:buClr>
                <a:srgbClr val="6CB255"/>
              </a:buClr>
              <a:buSzPct val="25000"/>
              <a:buFont typeface="Arial Black"/>
              <a:buNone/>
            </a:pPr>
            <a:r>
              <a:rPr lang="en-US"/>
              <a:t>The Effect of Growing U.S. Debt</a:t>
            </a:r>
          </a:p>
        </p:txBody>
      </p:sp>
      <p:sp>
        <p:nvSpPr>
          <p:cNvPr id="178" name="Shape 178"/>
          <p:cNvSpPr txBox="1">
            <a:spLocks noGrp="1"/>
          </p:cNvSpPr>
          <p:nvPr>
            <p:ph type="body" idx="1"/>
          </p:nvPr>
        </p:nvSpPr>
        <p:spPr>
          <a:xfrm>
            <a:off x="457250" y="4683421"/>
            <a:ext cx="8062800" cy="18774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har char="●"/>
            </a:pPr>
            <a:r>
              <a:rPr lang="en-US"/>
              <a:t>When the enthusiasm of foreign investors for investing their money in the U.S. economy diminishes, the </a:t>
            </a:r>
            <a:r>
              <a:rPr lang="en-US" u="sng"/>
              <a:t>supply</a:t>
            </a:r>
            <a:r>
              <a:rPr lang="en-US"/>
              <a:t> of financial capital shifts to the left </a:t>
            </a:r>
            <a:r>
              <a:rPr lang="en-US">
                <a:solidFill>
                  <a:schemeClr val="dk1"/>
                </a:solidFill>
              </a:rPr>
              <a:t>(S</a:t>
            </a:r>
            <a:r>
              <a:rPr lang="en-US" baseline="-25000">
                <a:solidFill>
                  <a:schemeClr val="dk1"/>
                </a:solidFill>
              </a:rPr>
              <a:t>1</a:t>
            </a:r>
            <a:r>
              <a:rPr lang="en-US">
                <a:solidFill>
                  <a:schemeClr val="dk1"/>
                </a:solidFill>
              </a:rPr>
              <a:t>). </a:t>
            </a:r>
          </a:p>
          <a:p>
            <a:pPr marL="457200" marR="0" lvl="0" indent="-228600" algn="l" rtl="0">
              <a:spcBef>
                <a:spcPts val="0"/>
              </a:spcBef>
              <a:spcAft>
                <a:spcPts val="0"/>
              </a:spcAft>
              <a:buChar char="●"/>
            </a:pPr>
            <a:r>
              <a:rPr lang="en-US">
                <a:solidFill>
                  <a:schemeClr val="dk1"/>
                </a:solidFill>
              </a:rPr>
              <a:t>This leads to a new equilibrium, E</a:t>
            </a:r>
            <a:r>
              <a:rPr lang="en-US" baseline="-25000">
                <a:solidFill>
                  <a:schemeClr val="dk1"/>
                </a:solidFill>
              </a:rPr>
              <a:t>1</a:t>
            </a:r>
            <a:r>
              <a:rPr lang="en-US">
                <a:solidFill>
                  <a:schemeClr val="dk1"/>
                </a:solidFill>
              </a:rPr>
              <a:t>, which occurs at the higher interest rate, R</a:t>
            </a:r>
            <a:r>
              <a:rPr lang="en-US" baseline="-25000">
                <a:solidFill>
                  <a:schemeClr val="dk1"/>
                </a:solidFill>
              </a:rPr>
              <a:t>1</a:t>
            </a:r>
            <a:r>
              <a:rPr lang="en-US">
                <a:solidFill>
                  <a:schemeClr val="dk1"/>
                </a:solidFill>
              </a:rPr>
              <a:t>, and the lower quantity of financial investment, Q</a:t>
            </a:r>
            <a:r>
              <a:rPr lang="en-US" baseline="-25000">
                <a:solidFill>
                  <a:schemeClr val="dk1"/>
                </a:solidFill>
              </a:rPr>
              <a:t>1</a:t>
            </a:r>
            <a:r>
              <a:rPr lang="en-US">
                <a:solidFill>
                  <a:schemeClr val="dk1"/>
                </a:solidFill>
              </a:rPr>
              <a:t>.</a:t>
            </a:r>
          </a:p>
        </p:txBody>
      </p:sp>
      <p:pic>
        <p:nvPicPr>
          <p:cNvPr id="179" name="Shape 179" descr="CNX_Econ_C04_001.jpg"/>
          <p:cNvPicPr preferRelativeResize="0">
            <a:picLocks noGrp="1"/>
          </p:cNvPicPr>
          <p:nvPr>
            <p:ph type="pic" idx="2"/>
          </p:nvPr>
        </p:nvPicPr>
        <p:blipFill rotWithShape="1">
          <a:blip r:embed="rId5">
            <a:alphaModFix/>
          </a:blip>
          <a:srcRect/>
          <a:stretch/>
        </p:blipFill>
        <p:spPr>
          <a:xfrm>
            <a:off x="2236134" y="1122386"/>
            <a:ext cx="4505041" cy="3500071"/>
          </a:xfrm>
          <a:prstGeom prst="rect">
            <a:avLst/>
          </a:prstGeom>
          <a:noFill/>
          <a:ln>
            <a:noFill/>
          </a:ln>
        </p:spPr>
      </p:pic>
      <p:pic>
        <p:nvPicPr>
          <p:cNvPr id="180" name="Shape 180"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97A1F367-BA8D-4418-A06E-4D5938CF0F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520"/>
    </mc:Choice>
    <mc:Fallback>
      <p:transition spd="slow" advTm="4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57200" y="241325"/>
            <a:ext cx="8062800" cy="801600"/>
          </a:xfrm>
          <a:prstGeom prst="rect">
            <a:avLst/>
          </a:prstGeom>
        </p:spPr>
        <p:txBody>
          <a:bodyPr wrap="square" lIns="91425" tIns="91425" rIns="91425" bIns="91425" anchor="b" anchorCtr="0">
            <a:noAutofit/>
          </a:bodyPr>
          <a:lstStyle/>
          <a:p>
            <a:pPr lvl="0">
              <a:spcBef>
                <a:spcPts val="0"/>
              </a:spcBef>
              <a:buNone/>
            </a:pPr>
            <a:r>
              <a:rPr lang="en-US"/>
              <a:t>4.3 The Market System as an Efficient Mechanism for Information</a:t>
            </a:r>
          </a:p>
        </p:txBody>
      </p:sp>
      <p:sp>
        <p:nvSpPr>
          <p:cNvPr id="187" name="Shape 187"/>
          <p:cNvSpPr>
            <a:spLocks noGrp="1"/>
          </p:cNvSpPr>
          <p:nvPr>
            <p:ph type="pic" idx="2"/>
          </p:nvPr>
        </p:nvSpPr>
        <p:spPr>
          <a:xfrm>
            <a:off x="457200" y="1122368"/>
            <a:ext cx="8062800" cy="5622300"/>
          </a:xfrm>
          <a:prstGeom prst="rect">
            <a:avLst/>
          </a:prstGeom>
        </p:spPr>
        <p:txBody>
          <a:bodyPr wrap="square" lIns="91425" tIns="91425" rIns="91425" bIns="91425" anchor="t" anchorCtr="0">
            <a:noAutofit/>
          </a:bodyPr>
          <a:lstStyle/>
          <a:p>
            <a:pPr marL="457200" lvl="0" indent="-228600" rtl="0">
              <a:spcBef>
                <a:spcPts val="0"/>
              </a:spcBef>
              <a:buChar char="●"/>
            </a:pPr>
            <a:r>
              <a:rPr lang="en-US" b="1"/>
              <a:t>Demand and supply models</a:t>
            </a:r>
            <a:r>
              <a:rPr lang="en-US"/>
              <a:t> - </a:t>
            </a:r>
          </a:p>
          <a:p>
            <a:pPr marL="914400" lvl="1" indent="-228600" rtl="0">
              <a:spcBef>
                <a:spcPts val="0"/>
              </a:spcBef>
            </a:pPr>
            <a:r>
              <a:rPr lang="en-US"/>
              <a:t>Second fundamental diagram for this course (the first was the budget constraint/opportunity set model).</a:t>
            </a:r>
          </a:p>
          <a:p>
            <a:pPr marL="914400" lvl="1" indent="-228600" rtl="0">
              <a:spcBef>
                <a:spcPts val="0"/>
              </a:spcBef>
            </a:pPr>
            <a:r>
              <a:rPr lang="en-US"/>
              <a:t>Demand and supply curves explain existing levels of, and how economic events will cause changes in, prices and quantities.</a:t>
            </a:r>
          </a:p>
          <a:p>
            <a:pPr lvl="0" rtl="0">
              <a:spcBef>
                <a:spcPts val="0"/>
              </a:spcBef>
              <a:buNone/>
            </a:pPr>
            <a:endParaRPr/>
          </a:p>
          <a:p>
            <a:pPr marL="457200" lvl="0" indent="-228600" rtl="0">
              <a:spcBef>
                <a:spcPts val="0"/>
              </a:spcBef>
              <a:buChar char="●"/>
            </a:pPr>
            <a:r>
              <a:rPr lang="en-US"/>
              <a:t>The </a:t>
            </a:r>
            <a:r>
              <a:rPr lang="en-US" u="sng"/>
              <a:t>horizontal</a:t>
            </a:r>
            <a:r>
              <a:rPr lang="en-US"/>
              <a:t> axis shows the different measures of </a:t>
            </a:r>
            <a:r>
              <a:rPr lang="en-US" u="sng"/>
              <a:t>quantity</a:t>
            </a:r>
            <a:r>
              <a:rPr lang="en-US"/>
              <a:t> of : </a:t>
            </a:r>
          </a:p>
          <a:p>
            <a:pPr marL="914400" lvl="1" indent="-228600" rtl="0">
              <a:spcBef>
                <a:spcPts val="0"/>
              </a:spcBef>
            </a:pPr>
            <a:r>
              <a:rPr lang="en-US"/>
              <a:t>a good or service</a:t>
            </a:r>
          </a:p>
          <a:p>
            <a:pPr marL="914400" lvl="1" indent="-228600" rtl="0">
              <a:spcBef>
                <a:spcPts val="0"/>
              </a:spcBef>
            </a:pPr>
            <a:r>
              <a:rPr lang="en-US"/>
              <a:t>labor for a given job</a:t>
            </a:r>
          </a:p>
          <a:p>
            <a:pPr marL="914400" lvl="1" indent="-228600" rtl="0">
              <a:spcBef>
                <a:spcPts val="0"/>
              </a:spcBef>
            </a:pPr>
            <a:r>
              <a:rPr lang="en-US"/>
              <a:t>financial capital</a:t>
            </a:r>
          </a:p>
          <a:p>
            <a:pPr lvl="0">
              <a:spcBef>
                <a:spcPts val="0"/>
              </a:spcBef>
              <a:buNone/>
            </a:pPr>
            <a:endParaRPr/>
          </a:p>
          <a:p>
            <a:pPr marL="457200" lvl="0" indent="-228600" rtl="0">
              <a:spcBef>
                <a:spcPts val="0"/>
              </a:spcBef>
              <a:buChar char="●"/>
            </a:pPr>
            <a:r>
              <a:rPr lang="en-US"/>
              <a:t>The </a:t>
            </a:r>
            <a:r>
              <a:rPr lang="en-US" u="sng"/>
              <a:t>vertical</a:t>
            </a:r>
            <a:r>
              <a:rPr lang="en-US"/>
              <a:t> axis shows a measure of the </a:t>
            </a:r>
            <a:r>
              <a:rPr lang="en-US" u="sng"/>
              <a:t>price</a:t>
            </a:r>
            <a:r>
              <a:rPr lang="en-US"/>
              <a:t> of:</a:t>
            </a:r>
          </a:p>
          <a:p>
            <a:pPr marL="914400" lvl="1" indent="-228600" rtl="0">
              <a:spcBef>
                <a:spcPts val="0"/>
              </a:spcBef>
            </a:pPr>
            <a:r>
              <a:rPr lang="en-US"/>
              <a:t>a good or service </a:t>
            </a:r>
          </a:p>
          <a:p>
            <a:pPr marL="914400" lvl="1" indent="-228600" rtl="0">
              <a:spcBef>
                <a:spcPts val="0"/>
              </a:spcBef>
            </a:pPr>
            <a:r>
              <a:rPr lang="en-US"/>
              <a:t>the wage in the labor market </a:t>
            </a:r>
          </a:p>
          <a:p>
            <a:pPr marL="914400" lvl="1" indent="-228600" rtl="0">
              <a:spcBef>
                <a:spcPts val="0"/>
              </a:spcBef>
            </a:pPr>
            <a:r>
              <a:rPr lang="en-US"/>
              <a:t>the rate of return (like the interest rate) in the financial market.</a:t>
            </a:r>
          </a:p>
        </p:txBody>
      </p:sp>
      <p:pic>
        <p:nvPicPr>
          <p:cNvPr id="188" name="Shape 188"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1A84DC70-42A8-45A3-A5A6-0AB8BC5C8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50"/>
    </mc:Choice>
    <mc:Fallback>
      <p:transition spd="slow" advTm="2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241325"/>
            <a:ext cx="8062800" cy="881100"/>
          </a:xfrm>
          <a:prstGeom prst="rect">
            <a:avLst/>
          </a:prstGeom>
        </p:spPr>
        <p:txBody>
          <a:bodyPr wrap="square" lIns="91425" tIns="91425" rIns="91425" bIns="91425" anchor="b" anchorCtr="0">
            <a:noAutofit/>
          </a:bodyPr>
          <a:lstStyle/>
          <a:p>
            <a:pPr lvl="0">
              <a:spcBef>
                <a:spcPts val="0"/>
              </a:spcBef>
              <a:buNone/>
            </a:pPr>
            <a:r>
              <a:rPr lang="en-US"/>
              <a:t>Effects of price controls on the equilibrium of prices and quantities</a:t>
            </a:r>
          </a:p>
        </p:txBody>
      </p:sp>
      <p:sp>
        <p:nvSpPr>
          <p:cNvPr id="195" name="Shape 195"/>
          <p:cNvSpPr>
            <a:spLocks noGrp="1"/>
          </p:cNvSpPr>
          <p:nvPr>
            <p:ph type="pic" idx="2"/>
          </p:nvPr>
        </p:nvSpPr>
        <p:spPr>
          <a:xfrm>
            <a:off x="457200" y="1122370"/>
            <a:ext cx="8062800" cy="5152800"/>
          </a:xfrm>
          <a:prstGeom prst="rect">
            <a:avLst/>
          </a:prstGeom>
        </p:spPr>
        <p:txBody>
          <a:bodyPr wrap="square" lIns="91425" tIns="91425" rIns="91425" bIns="91425" anchor="t" anchorCtr="0">
            <a:noAutofit/>
          </a:bodyPr>
          <a:lstStyle/>
          <a:p>
            <a:pPr lvl="0">
              <a:spcBef>
                <a:spcPts val="0"/>
              </a:spcBef>
              <a:buNone/>
            </a:pPr>
            <a:endParaRPr/>
          </a:p>
          <a:p>
            <a:pPr marL="457200" lvl="0" indent="-228600">
              <a:spcBef>
                <a:spcPts val="0"/>
              </a:spcBef>
              <a:buChar char="●"/>
            </a:pPr>
            <a:r>
              <a:rPr lang="en-US"/>
              <a:t>Changes in demand and supply reveal themselves through consumers’ and producers’ behavior.</a:t>
            </a:r>
          </a:p>
          <a:p>
            <a:pPr lvl="0">
              <a:spcBef>
                <a:spcPts val="0"/>
              </a:spcBef>
              <a:buNone/>
            </a:pPr>
            <a:endParaRPr/>
          </a:p>
          <a:p>
            <a:pPr marL="457200" lvl="0" indent="-228600">
              <a:spcBef>
                <a:spcPts val="0"/>
              </a:spcBef>
              <a:buChar char="●"/>
            </a:pPr>
            <a:r>
              <a:rPr lang="en-US"/>
              <a:t>Price controls </a:t>
            </a:r>
            <a:r>
              <a:rPr lang="en-US" u="sng"/>
              <a:t>may</a:t>
            </a:r>
            <a:r>
              <a:rPr lang="en-US"/>
              <a:t> deprive everyone in the economy of this critical information.</a:t>
            </a:r>
          </a:p>
          <a:p>
            <a:pPr lvl="0">
              <a:spcBef>
                <a:spcPts val="0"/>
              </a:spcBef>
              <a:buNone/>
            </a:pPr>
            <a:endParaRPr/>
          </a:p>
          <a:p>
            <a:pPr marL="457200" lvl="0" indent="-228600">
              <a:spcBef>
                <a:spcPts val="0"/>
              </a:spcBef>
              <a:buChar char="●"/>
            </a:pPr>
            <a:r>
              <a:rPr lang="en-US"/>
              <a:t>Without this information, it becomes difficult for buyers and sellers to react as changes occur throughout the economy.</a:t>
            </a:r>
          </a:p>
        </p:txBody>
      </p:sp>
      <p:pic>
        <p:nvPicPr>
          <p:cNvPr id="196" name="Shape 196"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1D6EE36A-80A3-42AE-9133-64C95408D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565"/>
    </mc:Choice>
    <mc:Fallback>
      <p:transition spd="slow" advTm="6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A Generic Demand and Supply Curve</a:t>
            </a:r>
          </a:p>
        </p:txBody>
      </p:sp>
      <p:sp>
        <p:nvSpPr>
          <p:cNvPr id="202" name="Shape 202"/>
          <p:cNvSpPr txBox="1">
            <a:spLocks noGrp="1"/>
          </p:cNvSpPr>
          <p:nvPr>
            <p:ph type="body" idx="1"/>
          </p:nvPr>
        </p:nvSpPr>
        <p:spPr>
          <a:xfrm>
            <a:off x="457200" y="4478125"/>
            <a:ext cx="8062800" cy="20037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har char="●"/>
            </a:pPr>
            <a:r>
              <a:rPr lang="en-US" b="0" i="0" u="none" strike="noStrike" cap="none">
                <a:solidFill>
                  <a:srgbClr val="000000"/>
                </a:solidFill>
                <a:latin typeface="Arial"/>
                <a:ea typeface="Arial"/>
                <a:cs typeface="Arial"/>
                <a:sym typeface="Arial"/>
              </a:rPr>
              <a:t>The horizontal axis shows the different measures of quantity. </a:t>
            </a:r>
          </a:p>
          <a:p>
            <a:pPr marR="0" lvl="0" algn="l" rtl="0">
              <a:spcBef>
                <a:spcPts val="0"/>
              </a:spcBef>
              <a:spcAft>
                <a:spcPts val="0"/>
              </a:spcAft>
              <a:buNone/>
            </a:pPr>
            <a:endParaRPr/>
          </a:p>
          <a:p>
            <a:pPr marL="457200" marR="0" lvl="0" indent="-228600" algn="l" rtl="0">
              <a:spcBef>
                <a:spcPts val="0"/>
              </a:spcBef>
              <a:spcAft>
                <a:spcPts val="0"/>
              </a:spcAft>
              <a:buChar char="●"/>
            </a:pPr>
            <a:r>
              <a:rPr lang="en-US" b="0" i="0" u="none" strike="noStrike" cap="none">
                <a:solidFill>
                  <a:srgbClr val="000000"/>
                </a:solidFill>
                <a:latin typeface="Arial"/>
                <a:ea typeface="Arial"/>
                <a:cs typeface="Arial"/>
                <a:sym typeface="Arial"/>
              </a:rPr>
              <a:t>The vertical axis shows a measure of price</a:t>
            </a:r>
            <a:r>
              <a:rPr lang="en-US"/>
              <a:t>. </a:t>
            </a:r>
          </a:p>
          <a:p>
            <a:pPr marR="0" lvl="0" algn="l" rtl="0">
              <a:spcBef>
                <a:spcPts val="0"/>
              </a:spcBef>
              <a:spcAft>
                <a:spcPts val="0"/>
              </a:spcAft>
              <a:buNone/>
            </a:pPr>
            <a:endParaRPr/>
          </a:p>
          <a:p>
            <a:pPr marL="457200" marR="0" lvl="0" indent="-228600" algn="l" rtl="0">
              <a:spcBef>
                <a:spcPts val="0"/>
              </a:spcBef>
              <a:spcAft>
                <a:spcPts val="0"/>
              </a:spcAft>
              <a:buChar char="●"/>
            </a:pPr>
            <a:r>
              <a:rPr lang="en-US"/>
              <a:t>T</a:t>
            </a:r>
            <a:r>
              <a:rPr lang="en-US" b="0" i="0" u="none" strike="noStrike" cap="none">
                <a:solidFill>
                  <a:srgbClr val="000000"/>
                </a:solidFill>
                <a:latin typeface="Arial"/>
                <a:ea typeface="Arial"/>
                <a:cs typeface="Arial"/>
                <a:sym typeface="Arial"/>
              </a:rPr>
              <a:t>he demand and supply curves can be used to explain how economic events will cause changes in prices, wages, and rates of return.</a:t>
            </a:r>
          </a:p>
        </p:txBody>
      </p:sp>
      <p:pic>
        <p:nvPicPr>
          <p:cNvPr id="203" name="Shape 203" descr="CNX_Econ_C04_001.jpg"/>
          <p:cNvPicPr preferRelativeResize="0">
            <a:picLocks noGrp="1"/>
          </p:cNvPicPr>
          <p:nvPr>
            <p:ph type="pic" idx="2"/>
          </p:nvPr>
        </p:nvPicPr>
        <p:blipFill rotWithShape="1">
          <a:blip r:embed="rId5">
            <a:alphaModFix/>
          </a:blip>
          <a:srcRect/>
          <a:stretch/>
        </p:blipFill>
        <p:spPr>
          <a:xfrm>
            <a:off x="2445200" y="969986"/>
            <a:ext cx="4086900" cy="3500100"/>
          </a:xfrm>
          <a:prstGeom prst="rect">
            <a:avLst/>
          </a:prstGeom>
          <a:noFill/>
          <a:ln>
            <a:noFill/>
          </a:ln>
        </p:spPr>
      </p:pic>
      <p:pic>
        <p:nvPicPr>
          <p:cNvPr id="204" name="Shape 204"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AC42A5ED-873B-4ACE-B037-4C48CA8090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81"/>
    </mc:Choice>
    <mc:Fallback>
      <p:transition spd="slow" advTm="3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CH.4 OUTLINE</a:t>
            </a:r>
          </a:p>
        </p:txBody>
      </p:sp>
      <p:sp>
        <p:nvSpPr>
          <p:cNvPr id="54" name="Shape 54"/>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lvl="0" rtl="0">
              <a:lnSpc>
                <a:spcPct val="115000"/>
              </a:lnSpc>
              <a:spcBef>
                <a:spcPts val="0"/>
              </a:spcBef>
              <a:buNone/>
            </a:pPr>
            <a:r>
              <a:rPr lang="en-US" sz="2800"/>
              <a:t>4.1: Demand and Supply at Work in Labor </a:t>
            </a:r>
          </a:p>
          <a:p>
            <a:pPr lvl="0" indent="457200" rtl="0">
              <a:lnSpc>
                <a:spcPct val="150000"/>
              </a:lnSpc>
              <a:spcBef>
                <a:spcPts val="0"/>
              </a:spcBef>
              <a:buNone/>
            </a:pPr>
            <a:r>
              <a:rPr lang="en-US" sz="2800"/>
              <a:t>  Markets</a:t>
            </a:r>
          </a:p>
          <a:p>
            <a:pPr lvl="0">
              <a:lnSpc>
                <a:spcPct val="150000"/>
              </a:lnSpc>
              <a:spcBef>
                <a:spcPts val="0"/>
              </a:spcBef>
              <a:buNone/>
            </a:pPr>
            <a:r>
              <a:rPr lang="en-US" sz="2800"/>
              <a:t>4.2: Demand and Supply in Financial Markets</a:t>
            </a:r>
          </a:p>
          <a:p>
            <a:pPr lvl="0" rtl="0">
              <a:lnSpc>
                <a:spcPct val="115000"/>
              </a:lnSpc>
              <a:spcBef>
                <a:spcPts val="0"/>
              </a:spcBef>
              <a:buNone/>
            </a:pPr>
            <a:r>
              <a:rPr lang="en-US" sz="2800"/>
              <a:t>4.3: The Market System as an Efficient </a:t>
            </a:r>
          </a:p>
          <a:p>
            <a:pPr lvl="0" indent="457200">
              <a:lnSpc>
                <a:spcPct val="115000"/>
              </a:lnSpc>
              <a:spcBef>
                <a:spcPts val="0"/>
              </a:spcBef>
              <a:buNone/>
            </a:pPr>
            <a:r>
              <a:rPr lang="en-US" sz="2800"/>
              <a:t>   Mechanism for Information</a:t>
            </a:r>
          </a:p>
        </p:txBody>
      </p:sp>
      <p:pic>
        <p:nvPicPr>
          <p:cNvPr id="55" name="Shape 55"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60FDFEDD-850A-42FA-B93F-A1C73C176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517"/>
    </mc:Choice>
    <mc:Fallback>
      <p:transition spd="slow" advTm="1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41325"/>
            <a:ext cx="8062800" cy="833700"/>
          </a:xfrm>
          <a:prstGeom prst="rect">
            <a:avLst/>
          </a:prstGeom>
          <a:noFill/>
          <a:ln>
            <a:noFill/>
          </a:ln>
        </p:spPr>
        <p:txBody>
          <a:bodyPr wrap="square" lIns="91425" tIns="45700" rIns="91425" bIns="45700" anchor="b" anchorCtr="0">
            <a:noAutofit/>
          </a:bodyPr>
          <a:lstStyle/>
          <a:p>
            <a:pPr lvl="0" rtl="0">
              <a:spcBef>
                <a:spcPts val="0"/>
              </a:spcBef>
              <a:buClr>
                <a:srgbClr val="6CB255"/>
              </a:buClr>
              <a:buSzPct val="25000"/>
              <a:buFont typeface="Arial Black"/>
              <a:buNone/>
            </a:pPr>
            <a:r>
              <a:rPr lang="en-US"/>
              <a:t>Demand for Nurses as Baby Boomers </a:t>
            </a:r>
          </a:p>
          <a:p>
            <a:pPr lvl="0" rtl="0">
              <a:spcBef>
                <a:spcPts val="0"/>
              </a:spcBef>
              <a:buClr>
                <a:srgbClr val="6CB255"/>
              </a:buClr>
              <a:buSzPct val="25000"/>
              <a:buFont typeface="Arial Black"/>
              <a:buNone/>
            </a:pPr>
            <a:r>
              <a:rPr lang="en-US"/>
              <a:t>Come of Age</a:t>
            </a:r>
          </a:p>
        </p:txBody>
      </p:sp>
      <p:sp>
        <p:nvSpPr>
          <p:cNvPr id="210" name="Shape 210"/>
          <p:cNvSpPr txBox="1">
            <a:spLocks noGrp="1"/>
          </p:cNvSpPr>
          <p:nvPr>
            <p:ph type="body" idx="1"/>
          </p:nvPr>
        </p:nvSpPr>
        <p:spPr>
          <a:xfrm>
            <a:off x="457200" y="4843972"/>
            <a:ext cx="8062800" cy="16947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In 2010, the median salary for nurses was $64,690. </a:t>
            </a:r>
          </a:p>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As demand for services increases, the demand curve shifts to the right (from D</a:t>
            </a:r>
            <a:r>
              <a:rPr lang="en-US" b="0" i="0" u="none" strike="noStrike" cap="none" baseline="-25000">
                <a:solidFill>
                  <a:srgbClr val="000000"/>
                </a:solidFill>
                <a:latin typeface="Arial"/>
                <a:ea typeface="Arial"/>
                <a:cs typeface="Arial"/>
                <a:sym typeface="Arial"/>
              </a:rPr>
              <a:t>0</a:t>
            </a:r>
            <a:r>
              <a:rPr lang="en-US" b="0" i="0" u="none" strike="noStrike" cap="none">
                <a:solidFill>
                  <a:srgbClr val="000000"/>
                </a:solidFill>
                <a:latin typeface="Arial"/>
                <a:ea typeface="Arial"/>
                <a:cs typeface="Arial"/>
                <a:sym typeface="Arial"/>
              </a:rPr>
              <a:t> to D</a:t>
            </a:r>
            <a:r>
              <a:rPr lang="en-US" b="0" i="0" u="none" strike="noStrike" cap="none" baseline="-25000">
                <a:solidFill>
                  <a:srgbClr val="000000"/>
                </a:solidFill>
                <a:latin typeface="Arial"/>
                <a:ea typeface="Arial"/>
                <a:cs typeface="Arial"/>
                <a:sym typeface="Arial"/>
              </a:rPr>
              <a:t>1</a:t>
            </a:r>
            <a:r>
              <a:rPr lang="en-US" b="0" i="0" u="none" strike="noStrike" cap="none">
                <a:solidFill>
                  <a:srgbClr val="000000"/>
                </a:solidFill>
                <a:latin typeface="Arial"/>
                <a:ea typeface="Arial"/>
                <a:cs typeface="Arial"/>
                <a:sym typeface="Arial"/>
              </a:rPr>
              <a:t>) and the equilibrium quantity of nurses increases from Qe</a:t>
            </a:r>
            <a:r>
              <a:rPr lang="en-US" b="0" i="0" u="none" strike="noStrike" cap="none" baseline="-25000">
                <a:solidFill>
                  <a:srgbClr val="000000"/>
                </a:solidFill>
                <a:latin typeface="Arial"/>
                <a:ea typeface="Arial"/>
                <a:cs typeface="Arial"/>
                <a:sym typeface="Arial"/>
              </a:rPr>
              <a:t>0</a:t>
            </a:r>
            <a:r>
              <a:rPr lang="en-US" b="0" i="0" u="none" strike="noStrike" cap="none">
                <a:solidFill>
                  <a:srgbClr val="000000"/>
                </a:solidFill>
                <a:latin typeface="Arial"/>
                <a:ea typeface="Arial"/>
                <a:cs typeface="Arial"/>
                <a:sym typeface="Arial"/>
              </a:rPr>
              <a:t> to Qe</a:t>
            </a:r>
            <a:r>
              <a:rPr lang="en-US" b="0" i="0" u="none" strike="noStrike" cap="none" baseline="-25000">
                <a:solidFill>
                  <a:srgbClr val="000000"/>
                </a:solidFill>
                <a:latin typeface="Arial"/>
                <a:ea typeface="Arial"/>
                <a:cs typeface="Arial"/>
                <a:sym typeface="Arial"/>
              </a:rPr>
              <a:t>1</a:t>
            </a:r>
            <a:r>
              <a:rPr lang="en-US" b="0" i="0" u="none" strike="noStrike" cap="none">
                <a:solidFill>
                  <a:srgbClr val="000000"/>
                </a:solidFill>
                <a:latin typeface="Arial"/>
                <a:ea typeface="Arial"/>
                <a:cs typeface="Arial"/>
                <a:sym typeface="Arial"/>
              </a:rPr>
              <a:t>. </a:t>
            </a:r>
          </a:p>
          <a:p>
            <a:pPr marL="457200" marR="0" lvl="0" indent="-228600" algn="l" rtl="0">
              <a:spcBef>
                <a:spcPts val="0"/>
              </a:spcBef>
              <a:spcAft>
                <a:spcPts val="0"/>
              </a:spcAft>
              <a:buClr>
                <a:srgbClr val="6CB255"/>
              </a:buClr>
              <a:buFont typeface="Arial"/>
              <a:buChar char="●"/>
            </a:pPr>
            <a:r>
              <a:rPr lang="en-US" b="0" i="0" u="none" strike="noStrike" cap="none">
                <a:solidFill>
                  <a:srgbClr val="000000"/>
                </a:solidFill>
                <a:latin typeface="Arial"/>
                <a:ea typeface="Arial"/>
                <a:cs typeface="Arial"/>
                <a:sym typeface="Arial"/>
              </a:rPr>
              <a:t>The equilibrium salary increases from Pe</a:t>
            </a:r>
            <a:r>
              <a:rPr lang="en-US" b="0" i="0" u="none" strike="noStrike" cap="none" baseline="-25000">
                <a:solidFill>
                  <a:srgbClr val="000000"/>
                </a:solidFill>
                <a:latin typeface="Arial"/>
                <a:ea typeface="Arial"/>
                <a:cs typeface="Arial"/>
                <a:sym typeface="Arial"/>
              </a:rPr>
              <a:t>0</a:t>
            </a:r>
            <a:r>
              <a:rPr lang="en-US" b="0" i="0" u="none" strike="noStrike" cap="none">
                <a:solidFill>
                  <a:srgbClr val="000000"/>
                </a:solidFill>
                <a:latin typeface="Arial"/>
                <a:ea typeface="Arial"/>
                <a:cs typeface="Arial"/>
                <a:sym typeface="Arial"/>
              </a:rPr>
              <a:t> to Pe</a:t>
            </a:r>
            <a:r>
              <a:rPr lang="en-US" b="0" i="0" u="none" strike="noStrike" cap="none" baseline="-25000">
                <a:solidFill>
                  <a:srgbClr val="000000"/>
                </a:solidFill>
                <a:latin typeface="Arial"/>
                <a:ea typeface="Arial"/>
                <a:cs typeface="Arial"/>
                <a:sym typeface="Arial"/>
              </a:rPr>
              <a:t>1</a:t>
            </a:r>
            <a:r>
              <a:rPr lang="en-US" b="0" i="0" u="none" strike="noStrike" cap="none">
                <a:solidFill>
                  <a:srgbClr val="000000"/>
                </a:solidFill>
                <a:latin typeface="Arial"/>
                <a:ea typeface="Arial"/>
                <a:cs typeface="Arial"/>
                <a:sym typeface="Arial"/>
              </a:rPr>
              <a:t>.</a:t>
            </a:r>
          </a:p>
        </p:txBody>
      </p:sp>
      <p:pic>
        <p:nvPicPr>
          <p:cNvPr id="211" name="Shape 211" descr="CNX_Econ_C04_001.jpg"/>
          <p:cNvPicPr preferRelativeResize="0">
            <a:picLocks noGrp="1"/>
          </p:cNvPicPr>
          <p:nvPr>
            <p:ph type="pic" idx="2"/>
          </p:nvPr>
        </p:nvPicPr>
        <p:blipFill rotWithShape="1">
          <a:blip r:embed="rId3">
            <a:alphaModFix/>
          </a:blip>
          <a:srcRect/>
          <a:stretch/>
        </p:blipFill>
        <p:spPr>
          <a:xfrm>
            <a:off x="2236134" y="1122386"/>
            <a:ext cx="4505041" cy="3500071"/>
          </a:xfrm>
          <a:prstGeom prst="rect">
            <a:avLst/>
          </a:prstGeom>
          <a:noFill/>
          <a:ln>
            <a:noFill/>
          </a:ln>
        </p:spPr>
      </p:pic>
      <p:pic>
        <p:nvPicPr>
          <p:cNvPr id="212" name="Shape 212" descr="OSX-Stacked-TM-RGB-300dpi-2016.jpg"/>
          <p:cNvPicPr preferRelativeResize="0"/>
          <p:nvPr/>
        </p:nvPicPr>
        <p:blipFill rotWithShape="1">
          <a:blip r:embed="rId4">
            <a:alphaModFix/>
          </a:blip>
          <a:srcRect/>
          <a:stretch/>
        </p:blipFill>
        <p:spPr>
          <a:xfrm>
            <a:off x="7610087" y="227959"/>
            <a:ext cx="1226434" cy="8335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241325"/>
            <a:ext cx="8062800" cy="7674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sz="2400" b="0" i="0" u="none" strike="noStrike" cap="none">
                <a:solidFill>
                  <a:srgbClr val="6CB255"/>
                </a:solidFill>
                <a:latin typeface="Arial Black"/>
                <a:ea typeface="Arial Black"/>
                <a:cs typeface="Arial Black"/>
                <a:sym typeface="Arial Black"/>
              </a:rPr>
              <a:t>Impact of Decreasing Supply of Nurses </a:t>
            </a:r>
            <a:r>
              <a:rPr lang="en-US"/>
              <a:t>B</a:t>
            </a:r>
            <a:r>
              <a:rPr lang="en-US" sz="2400" b="0" i="0" u="none" strike="noStrike" cap="none">
                <a:solidFill>
                  <a:srgbClr val="6CB255"/>
                </a:solidFill>
                <a:latin typeface="Arial Black"/>
                <a:ea typeface="Arial Black"/>
                <a:cs typeface="Arial Black"/>
                <a:sym typeface="Arial Black"/>
              </a:rPr>
              <a:t>etween 2014 and 2024</a:t>
            </a:r>
          </a:p>
        </p:txBody>
      </p:sp>
      <p:sp>
        <p:nvSpPr>
          <p:cNvPr id="218" name="Shape 218"/>
          <p:cNvSpPr txBox="1">
            <a:spLocks noGrp="1"/>
          </p:cNvSpPr>
          <p:nvPr>
            <p:ph type="body" idx="1"/>
          </p:nvPr>
        </p:nvSpPr>
        <p:spPr>
          <a:xfrm>
            <a:off x="457200" y="4539175"/>
            <a:ext cx="8379300" cy="2113800"/>
          </a:xfrm>
          <a:prstGeom prst="rect">
            <a:avLst/>
          </a:prstGeom>
          <a:noFill/>
          <a:ln>
            <a:noFill/>
          </a:ln>
        </p:spPr>
        <p:txBody>
          <a:bodyPr wrap="square" lIns="91425" tIns="45700" rIns="91425" bIns="45700" anchor="t" anchorCtr="0">
            <a:noAutofit/>
          </a:bodyPr>
          <a:lstStyle/>
          <a:p>
            <a:pPr marL="457200" marR="0" lvl="0" indent="-342900" algn="l" rtl="0">
              <a:spcBef>
                <a:spcPts val="0"/>
              </a:spcBef>
              <a:spcAft>
                <a:spcPts val="0"/>
              </a:spcAft>
              <a:buClr>
                <a:srgbClr val="6CB255"/>
              </a:buClr>
              <a:buSzPct val="100000"/>
              <a:buChar char="●"/>
            </a:pPr>
            <a:r>
              <a:rPr lang="en-US" sz="1800"/>
              <a:t>Suppose that as the </a:t>
            </a:r>
            <a:r>
              <a:rPr lang="en-US" sz="1800" u="sng"/>
              <a:t>demand</a:t>
            </a:r>
            <a:r>
              <a:rPr lang="en-US" sz="1800"/>
              <a:t> for nurses </a:t>
            </a:r>
            <a:r>
              <a:rPr lang="en-US" sz="1800" u="sng"/>
              <a:t>increases</a:t>
            </a:r>
            <a:r>
              <a:rPr lang="en-US" sz="1800"/>
              <a:t>, the </a:t>
            </a:r>
            <a:r>
              <a:rPr lang="en-US" sz="1800" u="sng"/>
              <a:t>supply shrinks</a:t>
            </a:r>
            <a:r>
              <a:rPr lang="en-US" sz="1800"/>
              <a:t> due to an increasing number of nurses entering retirement and increases in the tuition of nursing degrees.</a:t>
            </a:r>
          </a:p>
          <a:p>
            <a:pPr marL="457200" marR="0" lvl="0" indent="-342900" algn="l" rtl="0">
              <a:spcBef>
                <a:spcPts val="0"/>
              </a:spcBef>
              <a:spcAft>
                <a:spcPts val="0"/>
              </a:spcAft>
              <a:buClr>
                <a:srgbClr val="6CB255"/>
              </a:buClr>
              <a:buSzPct val="100000"/>
              <a:buFont typeface="Arial"/>
              <a:buChar char="●"/>
            </a:pPr>
            <a:r>
              <a:rPr lang="en-US" sz="1800" b="0" i="0" u="none" strike="noStrike" cap="none">
                <a:solidFill>
                  <a:srgbClr val="000000"/>
                </a:solidFill>
                <a:latin typeface="Arial"/>
                <a:ea typeface="Arial"/>
                <a:cs typeface="Arial"/>
                <a:sym typeface="Arial"/>
              </a:rPr>
              <a:t>Th</a:t>
            </a:r>
            <a:r>
              <a:rPr lang="en-US" sz="1800"/>
              <a:t>is </a:t>
            </a:r>
            <a:r>
              <a:rPr lang="en-US" sz="1800" b="0" i="0" u="none" strike="noStrike" cap="none">
                <a:solidFill>
                  <a:srgbClr val="000000"/>
                </a:solidFill>
                <a:latin typeface="Arial"/>
                <a:ea typeface="Arial"/>
                <a:cs typeface="Arial"/>
                <a:sym typeface="Arial"/>
              </a:rPr>
              <a:t>causes a </a:t>
            </a:r>
            <a:r>
              <a:rPr lang="en-US" sz="1800" b="0" i="1" u="none" strike="noStrike" cap="none">
                <a:solidFill>
                  <a:srgbClr val="000000"/>
                </a:solidFill>
                <a:latin typeface="Arial"/>
                <a:ea typeface="Arial"/>
                <a:cs typeface="Arial"/>
                <a:sym typeface="Arial"/>
              </a:rPr>
              <a:t>leftward</a:t>
            </a:r>
            <a:r>
              <a:rPr lang="en-US" sz="1800" b="0" i="0" u="none" strike="noStrike" cap="none">
                <a:solidFill>
                  <a:srgbClr val="000000"/>
                </a:solidFill>
                <a:latin typeface="Arial"/>
                <a:ea typeface="Arial"/>
                <a:cs typeface="Arial"/>
                <a:sym typeface="Arial"/>
              </a:rPr>
              <a:t> shift of the </a:t>
            </a:r>
            <a:r>
              <a:rPr lang="en-US" sz="1800" b="0" i="0" u="sng" strike="noStrike" cap="none">
                <a:solidFill>
                  <a:srgbClr val="000000"/>
                </a:solidFill>
                <a:latin typeface="Arial"/>
                <a:ea typeface="Arial"/>
                <a:cs typeface="Arial"/>
                <a:sym typeface="Arial"/>
              </a:rPr>
              <a:t>supply</a:t>
            </a:r>
            <a:r>
              <a:rPr lang="en-US" sz="1800" b="0" i="0" u="none" strike="noStrike" cap="none">
                <a:solidFill>
                  <a:srgbClr val="000000"/>
                </a:solidFill>
                <a:latin typeface="Arial"/>
                <a:ea typeface="Arial"/>
                <a:cs typeface="Arial"/>
                <a:sym typeface="Arial"/>
              </a:rPr>
              <a:t> curve resulting in even higher salaries for nurses, at Pe</a:t>
            </a:r>
            <a:r>
              <a:rPr lang="en-US" sz="1800" b="0" i="0" u="none" strike="noStrike" cap="none" baseline="-25000">
                <a:solidFill>
                  <a:srgbClr val="000000"/>
                </a:solidFill>
                <a:latin typeface="Arial"/>
                <a:ea typeface="Arial"/>
                <a:cs typeface="Arial"/>
                <a:sym typeface="Arial"/>
              </a:rPr>
              <a:t>2</a:t>
            </a:r>
            <a:r>
              <a:rPr lang="en-US" sz="1800" i="1"/>
              <a:t>.</a:t>
            </a:r>
          </a:p>
          <a:p>
            <a:pPr marL="457200" marR="0" lvl="0" indent="-342900" algn="l" rtl="0">
              <a:spcBef>
                <a:spcPts val="0"/>
              </a:spcBef>
              <a:spcAft>
                <a:spcPts val="0"/>
              </a:spcAft>
              <a:buClr>
                <a:srgbClr val="6CB255"/>
              </a:buClr>
              <a:buSzPct val="100000"/>
              <a:buChar char="●"/>
            </a:pPr>
            <a:r>
              <a:rPr lang="en-US" sz="1800"/>
              <a:t>While we do not know if the number of nurses will increase or decrease relative to their initial employment, we know they will have </a:t>
            </a:r>
            <a:r>
              <a:rPr lang="en-US" sz="1800" i="1"/>
              <a:t>higher </a:t>
            </a:r>
            <a:r>
              <a:rPr lang="en-US" sz="1800"/>
              <a:t>salaries.</a:t>
            </a:r>
          </a:p>
        </p:txBody>
      </p:sp>
      <p:pic>
        <p:nvPicPr>
          <p:cNvPr id="219" name="Shape 219" descr="CNX_Econ_C04_001.jpg"/>
          <p:cNvPicPr preferRelativeResize="0">
            <a:picLocks noGrp="1"/>
          </p:cNvPicPr>
          <p:nvPr>
            <p:ph type="pic" idx="2"/>
          </p:nvPr>
        </p:nvPicPr>
        <p:blipFill rotWithShape="1">
          <a:blip r:embed="rId3">
            <a:alphaModFix/>
          </a:blip>
          <a:srcRect/>
          <a:stretch/>
        </p:blipFill>
        <p:spPr>
          <a:xfrm>
            <a:off x="2236134" y="1046186"/>
            <a:ext cx="4505100" cy="3500100"/>
          </a:xfrm>
          <a:prstGeom prst="rect">
            <a:avLst/>
          </a:prstGeom>
          <a:noFill/>
          <a:ln>
            <a:noFill/>
          </a:ln>
        </p:spPr>
      </p:pic>
      <p:pic>
        <p:nvPicPr>
          <p:cNvPr id="220" name="Shape 220" descr="OSX-Stacked-TM-RGB-300dpi-2016.jpg"/>
          <p:cNvPicPr preferRelativeResize="0"/>
          <p:nvPr/>
        </p:nvPicPr>
        <p:blipFill rotWithShape="1">
          <a:blip r:embed="rId4">
            <a:alphaModFix/>
          </a:blip>
          <a:srcRect/>
          <a:stretch/>
        </p:blipFill>
        <p:spPr>
          <a:xfrm>
            <a:off x="7610087" y="227959"/>
            <a:ext cx="1226434" cy="8335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6CB255"/>
              </a:buClr>
              <a:buSzPct val="25000"/>
              <a:buFont typeface="Arial Black"/>
              <a:buNone/>
            </a:pPr>
            <a:endParaRPr sz="2400" b="0" i="0" u="none" strike="noStrike" cap="none">
              <a:solidFill>
                <a:srgbClr val="6CB255"/>
              </a:solidFill>
              <a:latin typeface="Arial Black"/>
              <a:ea typeface="Arial Black"/>
              <a:cs typeface="Arial Black"/>
              <a:sym typeface="Arial Black"/>
            </a:endParaRPr>
          </a:p>
        </p:txBody>
      </p:sp>
      <p:sp>
        <p:nvSpPr>
          <p:cNvPr id="226" name="Shape 226"/>
          <p:cNvSpPr txBox="1">
            <a:spLocks noGrp="1"/>
          </p:cNvSpPr>
          <p:nvPr>
            <p:ph type="body" idx="1"/>
          </p:nvPr>
        </p:nvSpPr>
        <p:spPr>
          <a:xfrm>
            <a:off x="457200" y="1107617"/>
            <a:ext cx="8062912" cy="5256973"/>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6CB255"/>
              </a:buClr>
              <a:buSzPct val="25000"/>
              <a:buFont typeface="Arial"/>
              <a:buNone/>
            </a:pPr>
            <a:r>
              <a:rPr lang="en-US" sz="1600" b="0" i="0" u="none" strike="noStrike" cap="none">
                <a:solidFill>
                  <a:srgbClr val="212F62"/>
                </a:solidFill>
                <a:latin typeface="Arial"/>
                <a:ea typeface="Arial"/>
                <a:cs typeface="Arial"/>
                <a:sym typeface="Arial"/>
              </a:rPr>
              <a:t>This OpenStax ancillary resource is © Rice University under a CC-BY 4.0 International license; it may be reproduced or modified but must be attributed to OpenStax, Rice University and any changes must be noted.</a:t>
            </a:r>
          </a:p>
        </p:txBody>
      </p:sp>
      <p:pic>
        <p:nvPicPr>
          <p:cNvPr id="227" name="Shape 227" descr="OSX-Stacked-TM-RGB-300dpi-2016.jpg"/>
          <p:cNvPicPr preferRelativeResize="0"/>
          <p:nvPr/>
        </p:nvPicPr>
        <p:blipFill rotWithShape="1">
          <a:blip r:embed="rId3">
            <a:alphaModFix/>
          </a:blip>
          <a:srcRect/>
          <a:stretch/>
        </p:blipFill>
        <p:spPr>
          <a:xfrm>
            <a:off x="7610087" y="227959"/>
            <a:ext cx="1226434" cy="833592"/>
          </a:xfrm>
          <a:prstGeom prst="rect">
            <a:avLst/>
          </a:prstGeom>
          <a:noFill/>
          <a:ln>
            <a:noFill/>
          </a:ln>
        </p:spPr>
      </p:pic>
      <p:sp>
        <p:nvSpPr>
          <p:cNvPr id="228" name="Shape 228"/>
          <p:cNvSpPr txBox="1"/>
          <p:nvPr/>
        </p:nvSpPr>
        <p:spPr>
          <a:xfrm>
            <a:off x="5892800" y="3352800"/>
            <a:ext cx="184731"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Other Types of Markets</a:t>
            </a:r>
          </a:p>
        </p:txBody>
      </p:sp>
      <p:pic>
        <p:nvPicPr>
          <p:cNvPr id="61" name="Shape 61" descr="CNX_Econ_C04_022.jpg"/>
          <p:cNvPicPr preferRelativeResize="0">
            <a:picLocks noGrp="1"/>
          </p:cNvPicPr>
          <p:nvPr>
            <p:ph type="pic" idx="2"/>
          </p:nvPr>
        </p:nvPicPr>
        <p:blipFill rotWithShape="1">
          <a:blip r:embed="rId5">
            <a:alphaModFix/>
          </a:blip>
          <a:srcRect/>
          <a:stretch/>
        </p:blipFill>
        <p:spPr>
          <a:xfrm>
            <a:off x="1596648" y="1122386"/>
            <a:ext cx="5784015" cy="3500071"/>
          </a:xfrm>
          <a:prstGeom prst="rect">
            <a:avLst/>
          </a:prstGeom>
          <a:noFill/>
          <a:ln>
            <a:noFill/>
          </a:ln>
        </p:spPr>
      </p:pic>
      <p:sp>
        <p:nvSpPr>
          <p:cNvPr id="62" name="Shape 62"/>
          <p:cNvSpPr txBox="1">
            <a:spLocks noGrp="1"/>
          </p:cNvSpPr>
          <p:nvPr>
            <p:ph type="body" idx="1"/>
          </p:nvPr>
        </p:nvSpPr>
        <p:spPr>
          <a:xfrm>
            <a:off x="457200" y="4843974"/>
            <a:ext cx="8062800" cy="1407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6CB255"/>
              </a:buClr>
              <a:buSzPct val="25000"/>
              <a:buFont typeface="Arial"/>
              <a:buNone/>
            </a:pPr>
            <a:r>
              <a:rPr lang="en-US" b="0" i="0" u="none" strike="noStrike" cap="none">
                <a:solidFill>
                  <a:srgbClr val="000000"/>
                </a:solidFill>
                <a:latin typeface="Arial"/>
                <a:ea typeface="Arial"/>
                <a:cs typeface="Arial"/>
                <a:sym typeface="Arial"/>
              </a:rPr>
              <a:t>People often think of demand and supply in relation to goods, but labor markets, such as the nursing profession, can also apply to this analysis. </a:t>
            </a:r>
            <a:r>
              <a:rPr lang="en-US" sz="1800" b="0" i="0" u="none" strike="noStrike" cap="none">
                <a:solidFill>
                  <a:srgbClr val="000000"/>
                </a:solidFill>
                <a:latin typeface="Arial"/>
                <a:ea typeface="Arial"/>
                <a:cs typeface="Arial"/>
                <a:sym typeface="Arial"/>
              </a:rPr>
              <a:t>(Credit: modification of work by "Fotos GOVBA"/Flickr Creative Commons)</a:t>
            </a:r>
          </a:p>
        </p:txBody>
      </p:sp>
      <p:pic>
        <p:nvPicPr>
          <p:cNvPr id="63" name="Shape 63"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E4B9F0BE-809F-4410-8E4C-7610D7AA44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598"/>
    </mc:Choice>
    <mc:Fallback>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41325"/>
            <a:ext cx="8062800" cy="881100"/>
          </a:xfrm>
          <a:prstGeom prst="rect">
            <a:avLst/>
          </a:prstGeom>
        </p:spPr>
        <p:txBody>
          <a:bodyPr wrap="square" lIns="91425" tIns="91425" rIns="91425" bIns="91425" anchor="b" anchorCtr="0">
            <a:noAutofit/>
          </a:bodyPr>
          <a:lstStyle/>
          <a:p>
            <a:pPr lvl="0">
              <a:spcBef>
                <a:spcPts val="0"/>
              </a:spcBef>
              <a:buNone/>
            </a:pPr>
            <a:r>
              <a:rPr lang="en-US"/>
              <a:t>4.1 Demand and Supply at Work in Labor Markets</a:t>
            </a:r>
          </a:p>
        </p:txBody>
      </p:sp>
      <p:sp>
        <p:nvSpPr>
          <p:cNvPr id="70" name="Shape 70"/>
          <p:cNvSpPr>
            <a:spLocks noGrp="1"/>
          </p:cNvSpPr>
          <p:nvPr>
            <p:ph type="pic" idx="2"/>
          </p:nvPr>
        </p:nvSpPr>
        <p:spPr>
          <a:xfrm>
            <a:off x="457200" y="1122369"/>
            <a:ext cx="8062800" cy="5518800"/>
          </a:xfrm>
          <a:prstGeom prst="rect">
            <a:avLst/>
          </a:prstGeom>
        </p:spPr>
        <p:txBody>
          <a:bodyPr wrap="square" lIns="91425" tIns="91425" rIns="91425" bIns="91425" anchor="t" anchorCtr="0">
            <a:noAutofit/>
          </a:bodyPr>
          <a:lstStyle/>
          <a:p>
            <a:pPr marL="457200" lvl="0" indent="-228600" rtl="0">
              <a:spcBef>
                <a:spcPts val="0"/>
              </a:spcBef>
              <a:buClr>
                <a:srgbClr val="6CB255"/>
              </a:buClr>
              <a:buChar char="●"/>
            </a:pPr>
            <a:r>
              <a:rPr lang="en-US" b="1"/>
              <a:t>Labor market </a:t>
            </a:r>
            <a:r>
              <a:rPr lang="en-US"/>
              <a:t>- the supply and demand for labor.</a:t>
            </a:r>
          </a:p>
          <a:p>
            <a:pPr lvl="0" rtl="0">
              <a:spcBef>
                <a:spcPts val="0"/>
              </a:spcBef>
              <a:buNone/>
            </a:pPr>
            <a:endParaRPr/>
          </a:p>
          <a:p>
            <a:pPr marL="457200" lvl="0" indent="-228600" rtl="0">
              <a:spcBef>
                <a:spcPts val="0"/>
              </a:spcBef>
              <a:buClr>
                <a:srgbClr val="6CB255"/>
              </a:buClr>
              <a:buChar char="●"/>
            </a:pPr>
            <a:r>
              <a:rPr lang="en-US"/>
              <a:t>Law of </a:t>
            </a:r>
            <a:r>
              <a:rPr lang="en-US" u="sng"/>
              <a:t>demand</a:t>
            </a:r>
            <a:r>
              <a:rPr lang="en-US"/>
              <a:t> in labor markets:</a:t>
            </a:r>
          </a:p>
          <a:p>
            <a:pPr marL="914400" lvl="1" indent="-228600" rtl="0">
              <a:spcBef>
                <a:spcPts val="0"/>
              </a:spcBef>
            </a:pPr>
            <a:r>
              <a:rPr lang="en-US"/>
              <a:t>Higher </a:t>
            </a:r>
            <a:r>
              <a:rPr lang="en-US">
                <a:solidFill>
                  <a:schemeClr val="dk1"/>
                </a:solidFill>
              </a:rPr>
              <a:t>salary or wage (price) </a:t>
            </a:r>
            <a:r>
              <a:rPr lang="en-US"/>
              <a:t>in the labor market      decrease in the quantity of labor demanded by employers.</a:t>
            </a:r>
          </a:p>
          <a:p>
            <a:pPr marL="914400" lvl="1" indent="-228600" rtl="0">
              <a:spcBef>
                <a:spcPts val="0"/>
              </a:spcBef>
            </a:pPr>
            <a:r>
              <a:rPr lang="en-US"/>
              <a:t>Lower salary or wage (price)       increase in the quantity of labor demanded.</a:t>
            </a:r>
          </a:p>
          <a:p>
            <a:pPr lvl="0" indent="457200" rtl="0">
              <a:spcBef>
                <a:spcPts val="0"/>
              </a:spcBef>
              <a:buNone/>
            </a:pPr>
            <a:endParaRPr/>
          </a:p>
          <a:p>
            <a:pPr marL="457200" lvl="0" indent="-228600" rtl="0">
              <a:spcBef>
                <a:spcPts val="0"/>
              </a:spcBef>
              <a:buClr>
                <a:srgbClr val="6CB255"/>
              </a:buClr>
              <a:buChar char="●"/>
            </a:pPr>
            <a:r>
              <a:rPr lang="en-US">
                <a:solidFill>
                  <a:srgbClr val="000000"/>
                </a:solidFill>
              </a:rPr>
              <a:t>Law of </a:t>
            </a:r>
            <a:r>
              <a:rPr lang="en-US" u="sng">
                <a:solidFill>
                  <a:srgbClr val="000000"/>
                </a:solidFill>
              </a:rPr>
              <a:t>supply</a:t>
            </a:r>
            <a:r>
              <a:rPr lang="en-US">
                <a:solidFill>
                  <a:srgbClr val="000000"/>
                </a:solidFill>
              </a:rPr>
              <a:t> labor markets:</a:t>
            </a:r>
          </a:p>
          <a:p>
            <a:pPr marL="914400" lvl="1" indent="-228600" rtl="0">
              <a:spcBef>
                <a:spcPts val="0"/>
              </a:spcBef>
            </a:pPr>
            <a:r>
              <a:rPr lang="en-US"/>
              <a:t>H</a:t>
            </a:r>
            <a:r>
              <a:rPr lang="en-US">
                <a:solidFill>
                  <a:srgbClr val="000000"/>
                </a:solidFill>
              </a:rPr>
              <a:t>igher price for labor       higher quantity of</a:t>
            </a:r>
            <a:r>
              <a:rPr lang="en-US"/>
              <a:t> </a:t>
            </a:r>
            <a:r>
              <a:rPr lang="en-US">
                <a:solidFill>
                  <a:srgbClr val="000000"/>
                </a:solidFill>
              </a:rPr>
              <a:t>labor supplied.</a:t>
            </a:r>
          </a:p>
          <a:p>
            <a:pPr marL="914400" lvl="1" indent="-228600" rtl="0">
              <a:spcBef>
                <a:spcPts val="0"/>
              </a:spcBef>
            </a:pPr>
            <a:r>
              <a:rPr lang="en-US"/>
              <a:t>L</a:t>
            </a:r>
            <a:r>
              <a:rPr lang="en-US">
                <a:solidFill>
                  <a:srgbClr val="000000"/>
                </a:solidFill>
              </a:rPr>
              <a:t>ower price for labor       lower quantity supplied.</a:t>
            </a:r>
          </a:p>
          <a:p>
            <a:pPr lvl="0" indent="457200" rtl="0">
              <a:spcBef>
                <a:spcPts val="0"/>
              </a:spcBef>
              <a:buNone/>
            </a:pPr>
            <a:endParaRPr/>
          </a:p>
          <a:p>
            <a:pPr marL="457200" lvl="0" indent="-228600" rtl="0">
              <a:spcBef>
                <a:spcPts val="0"/>
              </a:spcBef>
              <a:buClr>
                <a:srgbClr val="6CB255"/>
              </a:buClr>
              <a:buChar char="●"/>
            </a:pPr>
            <a:r>
              <a:rPr lang="en-US" b="1"/>
              <a:t>Equilibrium</a:t>
            </a:r>
            <a:r>
              <a:rPr lang="en-US"/>
              <a:t> - the quantity supplied and the quantity demanded are equal.  </a:t>
            </a:r>
          </a:p>
          <a:p>
            <a:pPr marL="914400" lvl="1" indent="-228600" rtl="0">
              <a:spcBef>
                <a:spcPts val="0"/>
              </a:spcBef>
            </a:pPr>
            <a:r>
              <a:rPr lang="en-US"/>
              <a:t>At the equilibrium wage, employers can find workers, and workers can find jobs.</a:t>
            </a:r>
          </a:p>
        </p:txBody>
      </p:sp>
      <p:sp>
        <p:nvSpPr>
          <p:cNvPr id="71" name="Shape 71"/>
          <p:cNvSpPr/>
          <p:nvPr/>
        </p:nvSpPr>
        <p:spPr>
          <a:xfrm>
            <a:off x="6995850" y="2372775"/>
            <a:ext cx="252300" cy="240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2" name="Shape 72"/>
          <p:cNvSpPr/>
          <p:nvPr/>
        </p:nvSpPr>
        <p:spPr>
          <a:xfrm>
            <a:off x="4786050" y="2982375"/>
            <a:ext cx="252300" cy="240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3" name="Shape 73"/>
          <p:cNvSpPr/>
          <p:nvPr/>
        </p:nvSpPr>
        <p:spPr>
          <a:xfrm>
            <a:off x="3947850" y="4365400"/>
            <a:ext cx="252300" cy="240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4" name="Shape 74"/>
          <p:cNvSpPr/>
          <p:nvPr/>
        </p:nvSpPr>
        <p:spPr>
          <a:xfrm>
            <a:off x="3871650" y="4658775"/>
            <a:ext cx="252300" cy="240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pic>
        <p:nvPicPr>
          <p:cNvPr id="75" name="Shape 75"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A815655A-39C2-4775-B2DC-16807E8EA4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822"/>
    </mc:Choice>
    <mc:Fallback>
      <p:transition spd="slow" advTm="7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41325"/>
            <a:ext cx="8062800" cy="8337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Labor Market Example: Demand and </a:t>
            </a:r>
          </a:p>
          <a:p>
            <a:pPr marL="0" marR="0" lvl="0" indent="0" algn="l" rtl="0">
              <a:spcBef>
                <a:spcPts val="0"/>
              </a:spcBef>
              <a:buClr>
                <a:srgbClr val="6CB255"/>
              </a:buClr>
              <a:buSzPct val="25000"/>
              <a:buFont typeface="Arial Black"/>
              <a:buNone/>
            </a:pPr>
            <a:r>
              <a:rPr lang="en-US"/>
              <a:t>Supply for Nurses</a:t>
            </a:r>
          </a:p>
        </p:txBody>
      </p:sp>
      <p:sp>
        <p:nvSpPr>
          <p:cNvPr id="81" name="Shape 81"/>
          <p:cNvSpPr txBox="1">
            <a:spLocks noGrp="1"/>
          </p:cNvSpPr>
          <p:nvPr>
            <p:ph type="body" idx="1"/>
          </p:nvPr>
        </p:nvSpPr>
        <p:spPr>
          <a:xfrm>
            <a:off x="457200" y="4359075"/>
            <a:ext cx="8367300" cy="2358000"/>
          </a:xfrm>
          <a:prstGeom prst="rect">
            <a:avLst/>
          </a:prstGeom>
          <a:noFill/>
          <a:ln>
            <a:noFill/>
          </a:ln>
        </p:spPr>
        <p:txBody>
          <a:bodyPr wrap="square" lIns="91425" tIns="45700" rIns="91425" bIns="45700" anchor="t" anchorCtr="0">
            <a:noAutofit/>
          </a:bodyPr>
          <a:lstStyle/>
          <a:p>
            <a:pPr marL="457200" marR="0" lvl="0" indent="-330200" algn="l" rtl="0">
              <a:spcBef>
                <a:spcPts val="0"/>
              </a:spcBef>
              <a:spcAft>
                <a:spcPts val="0"/>
              </a:spcAft>
              <a:buClr>
                <a:srgbClr val="6CB255"/>
              </a:buClr>
              <a:buSzPct val="100000"/>
              <a:buFont typeface="Arial"/>
              <a:buChar char="●"/>
            </a:pPr>
            <a:r>
              <a:rPr lang="en-US" sz="1600" b="0" i="0" u="none" strike="noStrike" cap="none">
                <a:solidFill>
                  <a:srgbClr val="000000"/>
                </a:solidFill>
                <a:latin typeface="Arial"/>
                <a:ea typeface="Arial"/>
                <a:cs typeface="Arial"/>
                <a:sym typeface="Arial"/>
              </a:rPr>
              <a:t>The demand curve (D) employers who want to hire nurses intersects with the supply curve (S) of those who are qualified and willing to work as nurses at the equilibrium point (E). </a:t>
            </a:r>
          </a:p>
          <a:p>
            <a:pPr marL="457200" marR="0" lvl="0" indent="-330200" algn="l" rtl="0">
              <a:spcBef>
                <a:spcPts val="0"/>
              </a:spcBef>
              <a:spcAft>
                <a:spcPts val="0"/>
              </a:spcAft>
              <a:buClr>
                <a:srgbClr val="6CB255"/>
              </a:buClr>
              <a:buSzPct val="100000"/>
              <a:buFont typeface="Arial"/>
              <a:buChar char="●"/>
            </a:pPr>
            <a:r>
              <a:rPr lang="en-US" sz="1600" b="0" i="0" u="none" strike="noStrike" cap="none">
                <a:solidFill>
                  <a:srgbClr val="000000"/>
                </a:solidFill>
                <a:latin typeface="Arial"/>
                <a:ea typeface="Arial"/>
                <a:cs typeface="Arial"/>
                <a:sym typeface="Arial"/>
              </a:rPr>
              <a:t>At an above-equilibrium salary of $75,000, quantity supplied increases to 38,000, but the quantity of nurses demanded at the higher pay declines to 33,000. At this above-equilibrium salary, an excess supply or </a:t>
            </a:r>
            <a:r>
              <a:rPr lang="en-US" sz="1600" b="0" i="0" u="sng" strike="noStrike" cap="none">
                <a:solidFill>
                  <a:srgbClr val="000000"/>
                </a:solidFill>
                <a:latin typeface="Arial"/>
                <a:ea typeface="Arial"/>
                <a:cs typeface="Arial"/>
                <a:sym typeface="Arial"/>
              </a:rPr>
              <a:t>surplus</a:t>
            </a:r>
            <a:r>
              <a:rPr lang="en-US" sz="1600" b="0" i="0" u="none" strike="noStrike" cap="none">
                <a:solidFill>
                  <a:srgbClr val="000000"/>
                </a:solidFill>
                <a:latin typeface="Arial"/>
                <a:ea typeface="Arial"/>
                <a:cs typeface="Arial"/>
                <a:sym typeface="Arial"/>
              </a:rPr>
              <a:t> of nurses would exist. </a:t>
            </a:r>
          </a:p>
          <a:p>
            <a:pPr marL="457200" marR="0" lvl="0" indent="-330200" algn="l" rtl="0">
              <a:spcBef>
                <a:spcPts val="0"/>
              </a:spcBef>
              <a:spcAft>
                <a:spcPts val="0"/>
              </a:spcAft>
              <a:buClr>
                <a:srgbClr val="6CB255"/>
              </a:buClr>
              <a:buSzPct val="100000"/>
              <a:buFont typeface="Arial"/>
              <a:buChar char="●"/>
            </a:pPr>
            <a:r>
              <a:rPr lang="en-US" sz="1600" b="0" i="0" u="none" strike="noStrike" cap="none">
                <a:solidFill>
                  <a:srgbClr val="000000"/>
                </a:solidFill>
                <a:latin typeface="Arial"/>
                <a:ea typeface="Arial"/>
                <a:cs typeface="Arial"/>
                <a:sym typeface="Arial"/>
              </a:rPr>
              <a:t>At a below-equilibrium salary of $60,000, quantity supplied declines to 27,000, while the quantity demanded at the lower wage increases to 40,000 nurses. At this below-equilibrium salary, excess demand or a </a:t>
            </a:r>
            <a:r>
              <a:rPr lang="en-US" sz="1600" b="0" i="0" u="sng" strike="noStrike" cap="none">
                <a:solidFill>
                  <a:srgbClr val="000000"/>
                </a:solidFill>
                <a:latin typeface="Arial"/>
                <a:ea typeface="Arial"/>
                <a:cs typeface="Arial"/>
                <a:sym typeface="Arial"/>
              </a:rPr>
              <a:t>s</a:t>
            </a:r>
            <a:r>
              <a:rPr lang="en-US" sz="1600" u="sng"/>
              <a:t>hortage</a:t>
            </a:r>
            <a:r>
              <a:rPr lang="en-US" sz="1600"/>
              <a:t> </a:t>
            </a:r>
            <a:r>
              <a:rPr lang="en-US" sz="1600" b="0" i="0" u="none" strike="noStrike" cap="none">
                <a:solidFill>
                  <a:srgbClr val="000000"/>
                </a:solidFill>
                <a:latin typeface="Arial"/>
                <a:ea typeface="Arial"/>
                <a:cs typeface="Arial"/>
                <a:sym typeface="Arial"/>
              </a:rPr>
              <a:t>exists.</a:t>
            </a:r>
          </a:p>
        </p:txBody>
      </p:sp>
      <p:pic>
        <p:nvPicPr>
          <p:cNvPr id="82" name="Shape 82" descr="CNX_Econv1-2_C04_02.jpg"/>
          <p:cNvPicPr preferRelativeResize="0">
            <a:picLocks noGrp="1"/>
          </p:cNvPicPr>
          <p:nvPr>
            <p:ph type="pic" idx="2"/>
          </p:nvPr>
        </p:nvPicPr>
        <p:blipFill rotWithShape="1">
          <a:blip r:embed="rId5">
            <a:alphaModFix/>
          </a:blip>
          <a:srcRect l="-16539" r="-16539"/>
          <a:stretch/>
        </p:blipFill>
        <p:spPr>
          <a:xfrm>
            <a:off x="634500" y="1069100"/>
            <a:ext cx="7708200" cy="3346200"/>
          </a:xfrm>
          <a:prstGeom prst="rect">
            <a:avLst/>
          </a:prstGeom>
          <a:noFill/>
          <a:ln>
            <a:noFill/>
          </a:ln>
        </p:spPr>
      </p:pic>
      <p:pic>
        <p:nvPicPr>
          <p:cNvPr id="83" name="Shape 83"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AD739ADD-911E-436B-B3B5-DB349D84BF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047"/>
    </mc:Choice>
    <mc:Fallback>
      <p:transition spd="slow" advTm="9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Shifts in Labor Demand</a:t>
            </a:r>
          </a:p>
        </p:txBody>
      </p:sp>
      <p:sp>
        <p:nvSpPr>
          <p:cNvPr id="90" name="Shape 90"/>
          <p:cNvSpPr>
            <a:spLocks noGrp="1"/>
          </p:cNvSpPr>
          <p:nvPr>
            <p:ph type="pic" idx="2"/>
          </p:nvPr>
        </p:nvSpPr>
        <p:spPr>
          <a:xfrm>
            <a:off x="457199" y="1271461"/>
            <a:ext cx="8062800" cy="3500100"/>
          </a:xfrm>
          <a:prstGeom prst="rect">
            <a:avLst/>
          </a:prstGeom>
        </p:spPr>
        <p:txBody>
          <a:bodyPr wrap="square" lIns="91425" tIns="91425" rIns="91425" bIns="91425" anchor="t" anchorCtr="0">
            <a:noAutofit/>
          </a:bodyPr>
          <a:lstStyle/>
          <a:p>
            <a:pPr marL="457200" lvl="0" indent="-228600" rtl="0">
              <a:spcBef>
                <a:spcPts val="0"/>
              </a:spcBef>
              <a:buChar char="●"/>
            </a:pPr>
            <a:r>
              <a:rPr lang="en-US"/>
              <a:t>Factors that can shift the </a:t>
            </a:r>
            <a:r>
              <a:rPr lang="en-US" u="sng"/>
              <a:t>demand</a:t>
            </a:r>
            <a:r>
              <a:rPr lang="en-US"/>
              <a:t> curve for labor:</a:t>
            </a:r>
          </a:p>
          <a:p>
            <a:pPr marL="914400" lvl="1" indent="-228600" rtl="0">
              <a:spcBef>
                <a:spcPts val="0"/>
              </a:spcBef>
            </a:pPr>
            <a:r>
              <a:rPr lang="en-US"/>
              <a:t>Demand for Output</a:t>
            </a:r>
          </a:p>
          <a:p>
            <a:pPr marL="914400" lvl="1" indent="-228600" rtl="0">
              <a:spcBef>
                <a:spcPts val="0"/>
              </a:spcBef>
            </a:pPr>
            <a:r>
              <a:rPr lang="en-US"/>
              <a:t>Education and Training</a:t>
            </a:r>
          </a:p>
          <a:p>
            <a:pPr marL="914400" lvl="1" indent="-228600" rtl="0">
              <a:spcBef>
                <a:spcPts val="0"/>
              </a:spcBef>
            </a:pPr>
            <a:r>
              <a:rPr lang="en-US"/>
              <a:t>Technology</a:t>
            </a:r>
          </a:p>
          <a:p>
            <a:pPr marL="914400" lvl="1" indent="-228600" rtl="0">
              <a:spcBef>
                <a:spcPts val="0"/>
              </a:spcBef>
            </a:pPr>
            <a:r>
              <a:rPr lang="en-US"/>
              <a:t>Number of Companies</a:t>
            </a:r>
          </a:p>
          <a:p>
            <a:pPr marL="914400" lvl="1" indent="-228600" rtl="0">
              <a:spcBef>
                <a:spcPts val="0"/>
              </a:spcBef>
            </a:pPr>
            <a:r>
              <a:rPr lang="en-US"/>
              <a:t>Government Regulations</a:t>
            </a:r>
          </a:p>
          <a:p>
            <a:pPr marL="914400" lvl="1" indent="-228600">
              <a:spcBef>
                <a:spcPts val="0"/>
              </a:spcBef>
            </a:pPr>
            <a:r>
              <a:rPr lang="en-US"/>
              <a:t>Price and Availability of Other Inputs</a:t>
            </a:r>
          </a:p>
        </p:txBody>
      </p:sp>
      <p:pic>
        <p:nvPicPr>
          <p:cNvPr id="91" name="Shape 91" descr="OSX-Stacked-TM-RGB-300dpi-2016.jpg"/>
          <p:cNvPicPr preferRelativeResize="0"/>
          <p:nvPr/>
        </p:nvPicPr>
        <p:blipFill rotWithShape="1">
          <a:blip r:embed="rId3">
            <a:alphaModFix/>
          </a:blip>
          <a:srcRect/>
          <a:stretch/>
        </p:blipFill>
        <p:spPr>
          <a:xfrm>
            <a:off x="7610087" y="227959"/>
            <a:ext cx="1226400" cy="83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Shifts in Labor Supply</a:t>
            </a:r>
          </a:p>
        </p:txBody>
      </p:sp>
      <p:sp>
        <p:nvSpPr>
          <p:cNvPr id="98" name="Shape 98"/>
          <p:cNvSpPr>
            <a:spLocks noGrp="1"/>
          </p:cNvSpPr>
          <p:nvPr>
            <p:ph type="pic" idx="2"/>
          </p:nvPr>
        </p:nvSpPr>
        <p:spPr>
          <a:xfrm>
            <a:off x="457199" y="1427186"/>
            <a:ext cx="8062800" cy="3500100"/>
          </a:xfrm>
          <a:prstGeom prst="rect">
            <a:avLst/>
          </a:prstGeom>
        </p:spPr>
        <p:txBody>
          <a:bodyPr wrap="square" lIns="91425" tIns="91425" rIns="91425" bIns="91425" anchor="t" anchorCtr="0">
            <a:noAutofit/>
          </a:bodyPr>
          <a:lstStyle/>
          <a:p>
            <a:pPr marL="457200" lvl="0" indent="-228600" rtl="0">
              <a:spcBef>
                <a:spcPts val="0"/>
              </a:spcBef>
              <a:buChar char="●"/>
            </a:pPr>
            <a:r>
              <a:rPr lang="en-US"/>
              <a:t>Factors that can shift the </a:t>
            </a:r>
            <a:r>
              <a:rPr lang="en-US" u="sng"/>
              <a:t>supply</a:t>
            </a:r>
            <a:r>
              <a:rPr lang="en-US"/>
              <a:t> curve of labor:</a:t>
            </a:r>
          </a:p>
          <a:p>
            <a:pPr marL="914400" lvl="1" indent="-228600" rtl="0">
              <a:spcBef>
                <a:spcPts val="0"/>
              </a:spcBef>
              <a:buClr>
                <a:srgbClr val="6CB255"/>
              </a:buClr>
            </a:pPr>
            <a:r>
              <a:rPr lang="en-US">
                <a:solidFill>
                  <a:schemeClr val="dk1"/>
                </a:solidFill>
              </a:rPr>
              <a:t>Number of Workers</a:t>
            </a:r>
          </a:p>
          <a:p>
            <a:pPr marL="914400" lvl="1" indent="-228600" rtl="0">
              <a:spcBef>
                <a:spcPts val="0"/>
              </a:spcBef>
              <a:buClr>
                <a:srgbClr val="6CB255"/>
              </a:buClr>
            </a:pPr>
            <a:r>
              <a:rPr lang="en-US">
                <a:solidFill>
                  <a:schemeClr val="dk1"/>
                </a:solidFill>
              </a:rPr>
              <a:t>Required Education</a:t>
            </a:r>
          </a:p>
          <a:p>
            <a:pPr marL="914400" lvl="1" indent="-228600" rtl="0">
              <a:spcBef>
                <a:spcPts val="0"/>
              </a:spcBef>
              <a:buClr>
                <a:srgbClr val="6CB255"/>
              </a:buClr>
            </a:pPr>
            <a:r>
              <a:rPr lang="en-US">
                <a:solidFill>
                  <a:schemeClr val="dk1"/>
                </a:solidFill>
              </a:rPr>
              <a:t>Government Policies</a:t>
            </a:r>
          </a:p>
        </p:txBody>
      </p:sp>
      <p:pic>
        <p:nvPicPr>
          <p:cNvPr id="99" name="Shape 99" descr="OSX-Stacked-TM-RGB-300dpi-2016.jpg"/>
          <p:cNvPicPr preferRelativeResize="0"/>
          <p:nvPr/>
        </p:nvPicPr>
        <p:blipFill rotWithShape="1">
          <a:blip r:embed="rId3">
            <a:alphaModFix/>
          </a:blip>
          <a:srcRect/>
          <a:stretch/>
        </p:blipFill>
        <p:spPr>
          <a:xfrm>
            <a:off x="7610087" y="227959"/>
            <a:ext cx="1226400" cy="83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Technology and Wage Inequality</a:t>
            </a:r>
          </a:p>
        </p:txBody>
      </p:sp>
      <p:sp>
        <p:nvSpPr>
          <p:cNvPr id="106" name="Shape 106"/>
          <p:cNvSpPr>
            <a:spLocks noGrp="1"/>
          </p:cNvSpPr>
          <p:nvPr>
            <p:ph type="pic" idx="2"/>
          </p:nvPr>
        </p:nvSpPr>
        <p:spPr>
          <a:xfrm>
            <a:off x="457199" y="1655786"/>
            <a:ext cx="8062800" cy="3500100"/>
          </a:xfrm>
          <a:prstGeom prst="rect">
            <a:avLst/>
          </a:prstGeom>
        </p:spPr>
        <p:txBody>
          <a:bodyPr wrap="square" lIns="91425" tIns="91425" rIns="91425" bIns="91425" anchor="t" anchorCtr="0">
            <a:noAutofit/>
          </a:bodyPr>
          <a:lstStyle/>
          <a:p>
            <a:pPr lvl="0">
              <a:spcBef>
                <a:spcPts val="0"/>
              </a:spcBef>
              <a:buNone/>
            </a:pPr>
            <a:r>
              <a:rPr lang="en-US" b="1"/>
              <a:t>Discussion Question</a:t>
            </a:r>
            <a:r>
              <a:rPr lang="en-US"/>
              <a:t>: How will new technologies affect the wages of high-skill and low-skill workers?</a:t>
            </a:r>
          </a:p>
          <a:p>
            <a:pPr lvl="0">
              <a:spcBef>
                <a:spcPts val="0"/>
              </a:spcBef>
              <a:buNone/>
            </a:pPr>
            <a:endParaRPr/>
          </a:p>
          <a:p>
            <a:pPr lvl="0">
              <a:spcBef>
                <a:spcPts val="0"/>
              </a:spcBef>
              <a:buNone/>
            </a:pPr>
            <a:r>
              <a:rPr lang="en-US" b="1"/>
              <a:t>Hint</a:t>
            </a:r>
            <a:r>
              <a:rPr lang="en-US"/>
              <a:t> - use the four-step process of analyzing how shifts in supply or demand affect a market.</a:t>
            </a:r>
          </a:p>
          <a:p>
            <a:pPr lvl="0">
              <a:spcBef>
                <a:spcPts val="0"/>
              </a:spcBef>
              <a:buNone/>
            </a:pPr>
            <a:endParaRPr/>
          </a:p>
          <a:p>
            <a:pPr lvl="0">
              <a:spcBef>
                <a:spcPts val="0"/>
              </a:spcBef>
              <a:buNone/>
            </a:pPr>
            <a:endParaRPr/>
          </a:p>
        </p:txBody>
      </p:sp>
      <p:pic>
        <p:nvPicPr>
          <p:cNvPr id="107" name="Shape 107" descr="OSX-Stacked-TM-RGB-300dpi-2016.jpg"/>
          <p:cNvPicPr preferRelativeResize="0"/>
          <p:nvPr/>
        </p:nvPicPr>
        <p:blipFill rotWithShape="1">
          <a:blip r:embed="rId3">
            <a:alphaModFix/>
          </a:blip>
          <a:srcRect/>
          <a:stretch/>
        </p:blipFill>
        <p:spPr>
          <a:xfrm>
            <a:off x="7610087" y="227959"/>
            <a:ext cx="1226400" cy="833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41325"/>
            <a:ext cx="8062800" cy="8337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Technology and Wages: Applying Demand and Supply</a:t>
            </a:r>
          </a:p>
        </p:txBody>
      </p:sp>
      <p:sp>
        <p:nvSpPr>
          <p:cNvPr id="113" name="Shape 113"/>
          <p:cNvSpPr txBox="1">
            <a:spLocks noGrp="1"/>
          </p:cNvSpPr>
          <p:nvPr>
            <p:ph type="body" idx="1"/>
          </p:nvPr>
        </p:nvSpPr>
        <p:spPr>
          <a:xfrm>
            <a:off x="457200" y="4462975"/>
            <a:ext cx="8062800" cy="2075100"/>
          </a:xfrm>
          <a:prstGeom prst="rect">
            <a:avLst/>
          </a:prstGeom>
          <a:noFill/>
          <a:ln>
            <a:noFill/>
          </a:ln>
        </p:spPr>
        <p:txBody>
          <a:bodyPr wrap="square" lIns="91425" tIns="45700" rIns="91425" bIns="45700" anchor="t" anchorCtr="0">
            <a:noAutofit/>
          </a:bodyPr>
          <a:lstStyle/>
          <a:p>
            <a:pPr marL="342900" marR="0" lvl="0" indent="-368300" algn="l" rtl="0">
              <a:lnSpc>
                <a:spcPct val="90000"/>
              </a:lnSpc>
              <a:spcBef>
                <a:spcPts val="0"/>
              </a:spcBef>
              <a:spcAft>
                <a:spcPts val="0"/>
              </a:spcAft>
              <a:buClr>
                <a:schemeClr val="accent1"/>
              </a:buClr>
              <a:buSzPct val="100000"/>
              <a:buFont typeface="Arial"/>
              <a:buAutoNum type="alphaLcParenBoth"/>
            </a:pPr>
            <a:r>
              <a:rPr lang="en-US" b="0" i="0" u="none" strike="noStrike" cap="none">
                <a:solidFill>
                  <a:srgbClr val="000000"/>
                </a:solidFill>
                <a:latin typeface="Arial"/>
                <a:ea typeface="Arial"/>
                <a:cs typeface="Arial"/>
                <a:sym typeface="Arial"/>
              </a:rPr>
              <a:t>The demand for low-skill labor shifts to the left when technology can do the job previously done by these workers. </a:t>
            </a:r>
          </a:p>
          <a:p>
            <a:pPr marR="0" lvl="0" algn="l" rtl="0">
              <a:lnSpc>
                <a:spcPct val="90000"/>
              </a:lnSpc>
              <a:spcBef>
                <a:spcPts val="0"/>
              </a:spcBef>
              <a:spcAft>
                <a:spcPts val="0"/>
              </a:spcAft>
              <a:buNone/>
            </a:pPr>
            <a:endParaRPr/>
          </a:p>
          <a:p>
            <a:pPr marL="342900" marR="0" lvl="0" indent="-368300" algn="l" rtl="0">
              <a:lnSpc>
                <a:spcPct val="90000"/>
              </a:lnSpc>
              <a:spcBef>
                <a:spcPts val="920"/>
              </a:spcBef>
              <a:spcAft>
                <a:spcPts val="0"/>
              </a:spcAft>
              <a:buClr>
                <a:schemeClr val="accent1"/>
              </a:buClr>
              <a:buSzPct val="100000"/>
              <a:buFont typeface="Arial"/>
              <a:buAutoNum type="alphaLcParenBoth"/>
            </a:pPr>
            <a:r>
              <a:rPr lang="en-US" b="0" i="0" u="none" strike="noStrike" cap="none">
                <a:solidFill>
                  <a:srgbClr val="000000"/>
                </a:solidFill>
                <a:latin typeface="Arial"/>
                <a:ea typeface="Arial"/>
                <a:cs typeface="Arial"/>
                <a:sym typeface="Arial"/>
              </a:rPr>
              <a:t>New technologies can also increase the demand for high-skill labor in fields such as information technology and network administration.</a:t>
            </a:r>
          </a:p>
        </p:txBody>
      </p:sp>
      <p:pic>
        <p:nvPicPr>
          <p:cNvPr id="114" name="Shape 114" descr="CNX_Econ_C04_001.jpg"/>
          <p:cNvPicPr preferRelativeResize="0">
            <a:picLocks noGrp="1"/>
          </p:cNvPicPr>
          <p:nvPr>
            <p:ph type="pic" idx="2"/>
          </p:nvPr>
        </p:nvPicPr>
        <p:blipFill rotWithShape="1">
          <a:blip r:embed="rId5">
            <a:alphaModFix/>
          </a:blip>
          <a:srcRect/>
          <a:stretch/>
        </p:blipFill>
        <p:spPr>
          <a:xfrm>
            <a:off x="1109874" y="1390956"/>
            <a:ext cx="6757562" cy="2962931"/>
          </a:xfrm>
          <a:prstGeom prst="rect">
            <a:avLst/>
          </a:prstGeom>
          <a:noFill/>
          <a:ln>
            <a:noFill/>
          </a:ln>
        </p:spPr>
      </p:pic>
      <p:pic>
        <p:nvPicPr>
          <p:cNvPr id="115" name="Shape 115"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6FB39776-BBA5-4494-8B85-B39FC064C4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514"/>
    </mc:Choice>
    <mc:Fallback>
      <p:transition spd="slow" advTm="9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ssent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1428</Words>
  <Application>Microsoft Office PowerPoint</Application>
  <PresentationFormat>On-screen Show (4:3)</PresentationFormat>
  <Paragraphs>138</Paragraphs>
  <Slides>22</Slides>
  <Notes>22</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Essential</vt:lpstr>
      <vt:lpstr>PowerPoint Presentation</vt:lpstr>
      <vt:lpstr>CH.4 OUTLINE</vt:lpstr>
      <vt:lpstr>Other Types of Markets</vt:lpstr>
      <vt:lpstr>4.1 Demand and Supply at Work in Labor Markets</vt:lpstr>
      <vt:lpstr>Labor Market Example: Demand and  Supply for Nurses</vt:lpstr>
      <vt:lpstr>Shifts in Labor Demand</vt:lpstr>
      <vt:lpstr>Shifts in Labor Supply</vt:lpstr>
      <vt:lpstr>Technology and Wage Inequality</vt:lpstr>
      <vt:lpstr>Technology and Wages: Applying Demand and Supply</vt:lpstr>
      <vt:lpstr>Price Floors in the Labor Market</vt:lpstr>
      <vt:lpstr>A Living Wage: Example of a Price Floor</vt:lpstr>
      <vt:lpstr>4.2 Demand and Supply in Financial  Markets</vt:lpstr>
      <vt:lpstr>Demand and Supply for Borrowing Money with Credit Cards</vt:lpstr>
      <vt:lpstr>Financial Decisions Across Time</vt:lpstr>
      <vt:lpstr>The Effect of Growing U.S. Debt</vt:lpstr>
      <vt:lpstr>The Effect of Growing U.S. Debt</vt:lpstr>
      <vt:lpstr>4.3 The Market System as an Efficient Mechanism for Information</vt:lpstr>
      <vt:lpstr>Effects of price controls on the equilibrium of prices and quantities</vt:lpstr>
      <vt:lpstr>A Generic Demand and Supply Curve</vt:lpstr>
      <vt:lpstr>Demand for Nurses as Baby Boomers  Come of Age</vt:lpstr>
      <vt:lpstr>Impact of Decreasing Supply of Nurses Between 2014 and 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Neal</cp:lastModifiedBy>
  <cp:revision>4</cp:revision>
  <dcterms:modified xsi:type="dcterms:W3CDTF">2020-07-19T22:06:56Z</dcterms:modified>
</cp:coreProperties>
</file>