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5286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5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COLLEGE PHYSICS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 Black"/>
              <a:buNone/>
            </a:pPr>
            <a:endParaRPr sz="1800" b="0" i="0" u="none" strike="noStrike" cap="none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# Chapter Title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</a:p>
        </p:txBody>
      </p:sp>
      <p:pic>
        <p:nvPicPr>
          <p:cNvPr id="15" name="Shape 15" descr="medium_covers_Page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2758" y="2517424"/>
            <a:ext cx="2010682" cy="2603836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913" cy="35000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912" cy="1166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337819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marR="0" lvl="4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457199" y="1107618"/>
            <a:ext cx="4031619" cy="46076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606925" y="1107618"/>
            <a:ext cx="3913188" cy="4607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337819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marR="0" lvl="4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with 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8670" marR="0" lvl="1" indent="-344169" algn="l" rtl="0">
              <a:spcBef>
                <a:spcPts val="5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48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6CB255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6CB255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6CB255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6CB255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600" b="0" i="0" u="none" strike="noStrike" cap="none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PRINCIPLES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600" b="0" i="0" u="none" strike="noStrike" cap="none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MICROECONOMICS 2e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 Black"/>
              <a:buNone/>
            </a:pPr>
            <a:endParaRPr sz="1800" b="0" i="0" u="none" strike="noStrike" cap="none" dirty="0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8 Perfect Competition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979" y="3051145"/>
            <a:ext cx="2010240" cy="2602058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43" name="Shape 43" descr="OSX-Stacked-TM-RGB-300dpi-20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087" y="5512681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81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Profits and Losses with the Average Cost Curve</a:t>
            </a:r>
          </a:p>
        </p:txBody>
      </p:sp>
      <p:sp>
        <p:nvSpPr>
          <p:cNvPr id="111" name="Shape 111"/>
          <p:cNvSpPr>
            <a:spLocks noGrp="1"/>
          </p:cNvSpPr>
          <p:nvPr>
            <p:ph type="pic" idx="2"/>
          </p:nvPr>
        </p:nvSpPr>
        <p:spPr>
          <a:xfrm>
            <a:off x="457199" y="19605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Does maximizing profit (producing where MR = MC) imply an actual </a:t>
            </a:r>
            <a:r>
              <a:rPr lang="en-US" u="sng"/>
              <a:t>economic profit</a:t>
            </a:r>
            <a:r>
              <a:rPr lang="en-US"/>
              <a:t>?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US"/>
              <a:t>The answer depends on the relationship between price and average total cost, which is the average profit or </a:t>
            </a:r>
            <a:r>
              <a:rPr lang="en-US" b="1"/>
              <a:t>profit margin</a:t>
            </a:r>
            <a:r>
              <a:rPr lang="en-US"/>
              <a:t>.</a:t>
            </a:r>
          </a:p>
        </p:txBody>
      </p:sp>
      <p:pic>
        <p:nvPicPr>
          <p:cNvPr id="112" name="Shape 112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212E00-E3BA-4648-8F5F-E81B0CA97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6"/>
    </mc:Choice>
    <mc:Fallback>
      <p:transition spd="slow" advTm="2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Price and Average Cost at the Raspberry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Farm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378325" y="1260025"/>
            <a:ext cx="4219800" cy="46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(a), price intersects </a:t>
            </a:r>
            <a:r>
              <a:rPr lang="en-US">
                <a:solidFill>
                  <a:srgbClr val="000000"/>
                </a:solidFill>
              </a:rPr>
              <a:t>MC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above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en-US">
                <a:solidFill>
                  <a:srgbClr val="000000"/>
                </a:solidFill>
              </a:rPr>
              <a:t>AC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curve. </a:t>
            </a:r>
          </a:p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Since price </a:t>
            </a:r>
            <a:r>
              <a:rPr lang="en-US">
                <a:solidFill>
                  <a:srgbClr val="000000"/>
                </a:solidFill>
              </a:rPr>
              <a:t>&gt; AC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the firm is making a </a:t>
            </a:r>
            <a:r>
              <a:rPr lang="en-US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profit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(b), price intersects </a:t>
            </a:r>
            <a:r>
              <a:rPr lang="en-US">
                <a:solidFill>
                  <a:srgbClr val="000000"/>
                </a:solidFill>
              </a:rPr>
              <a:t>MC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the minimum point of the </a:t>
            </a:r>
            <a:r>
              <a:rPr lang="en-US">
                <a:solidFill>
                  <a:srgbClr val="000000"/>
                </a:solidFill>
              </a:rPr>
              <a:t>AC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curve. </a:t>
            </a:r>
          </a:p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Since price </a:t>
            </a:r>
            <a:r>
              <a:rPr lang="en-US">
                <a:solidFill>
                  <a:srgbClr val="000000"/>
                </a:solidFill>
              </a:rPr>
              <a:t>=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rgbClr val="000000"/>
                </a:solidFill>
              </a:rPr>
              <a:t>AC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the firm is </a:t>
            </a:r>
            <a:r>
              <a:rPr lang="en-US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breaking even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(c), price intersects </a:t>
            </a:r>
            <a:r>
              <a:rPr lang="en-US">
                <a:solidFill>
                  <a:srgbClr val="000000"/>
                </a:solidFill>
              </a:rPr>
              <a:t>MC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below the </a:t>
            </a:r>
            <a:r>
              <a:rPr lang="en-US">
                <a:solidFill>
                  <a:srgbClr val="000000"/>
                </a:solidFill>
              </a:rPr>
              <a:t>AC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curve. </a:t>
            </a:r>
          </a:p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○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Since price </a:t>
            </a:r>
            <a:r>
              <a:rPr lang="en-US">
                <a:solidFill>
                  <a:srgbClr val="000000"/>
                </a:solidFill>
              </a:rPr>
              <a:t>&lt;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average cost, the firm is making a </a:t>
            </a:r>
            <a:r>
              <a:rPr lang="en-US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119" name="Shape 119" descr="CNX_Econ_C08_014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1107626"/>
            <a:ext cx="4031700" cy="51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833259-02E2-4F3F-85B3-7F225D9CB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12"/>
    </mc:Choice>
    <mc:Fallback>
      <p:transition spd="slow" advTm="8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Shutdown Point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pic" idx="2"/>
          </p:nvPr>
        </p:nvSpPr>
        <p:spPr>
          <a:xfrm>
            <a:off x="457200" y="1122370"/>
            <a:ext cx="8062800" cy="5175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u="sng"/>
              <a:t>Discussion Question</a:t>
            </a:r>
            <a:r>
              <a:rPr lang="en-US"/>
              <a:t>: Why can a firm not avoid losses by shutting down and not producing at all?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Shutdown point</a:t>
            </a:r>
            <a:r>
              <a:rPr lang="en-US"/>
              <a:t> - the intersection of the average variable cost curve and the marginal cost curve. If: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price &lt; minimum AVC, then the firm shuts down</a:t>
            </a:r>
          </a:p>
          <a:p>
            <a:pPr lvl="0" indent="45720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price &gt; minimum AVC, then the firm stays in business</a:t>
            </a:r>
          </a:p>
        </p:txBody>
      </p:sp>
      <p:pic>
        <p:nvPicPr>
          <p:cNvPr id="127" name="Shape 127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C285A9-5ADD-407F-8B97-21688FA68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10"/>
    </mc:Choice>
    <mc:Fallback>
      <p:transition spd="slow" advTm="4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2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Shutdown Point for the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Raspberry Farm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457200" y="4258850"/>
            <a:ext cx="8062800" cy="249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(a), </a:t>
            </a:r>
            <a:r>
              <a:rPr lang="en-US" sz="1900"/>
              <a:t>the farm produces at a level of 65. It is making losses, but   price &gt; AVC, so it continues to operate.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endParaRPr sz="1900"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900"/>
              <a:t>In (b), </a:t>
            </a:r>
            <a:r>
              <a:rPr lang="en-US" sz="1900">
                <a:solidFill>
                  <a:schemeClr val="dk1"/>
                </a:solidFill>
              </a:rPr>
              <a:t>the farm produces at a level of 60. </a:t>
            </a:r>
            <a:r>
              <a:rPr lang="en-US" sz="1900"/>
              <a:t>This price &lt; AVC for this level of output. 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900"/>
              <a:t>If the farmer cannot pay workers (the variable costs), then it has to shut down.  </a:t>
            </a:r>
          </a:p>
        </p:txBody>
      </p:sp>
      <p:pic>
        <p:nvPicPr>
          <p:cNvPr id="134" name="Shape 134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 descr="CNX_Econ2e_C08_01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5888" y="1061550"/>
            <a:ext cx="6492225" cy="31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6F4DEB-D219-4C07-85A2-2292CFDAE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98"/>
    </mc:Choice>
    <mc:Fallback>
      <p:transition spd="slow" advTm="7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Short-Run Outcomes for Perfectly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Competitive Firms 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4606800" y="1252675"/>
            <a:ext cx="3913200" cy="41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700">
                <a:solidFill>
                  <a:srgbClr val="000000"/>
                </a:solidFill>
              </a:rPr>
              <a:t>We can divide the MC curve into 3 zones, based on where it is crossed by the AC and AVC curves.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700">
                <a:solidFill>
                  <a:srgbClr val="000000"/>
                </a:solidFill>
              </a:rPr>
              <a:t>We call the point where MC crosses AC the </a:t>
            </a:r>
            <a:r>
              <a:rPr lang="en-US" sz="1700" u="sng">
                <a:solidFill>
                  <a:srgbClr val="000000"/>
                </a:solidFill>
              </a:rPr>
              <a:t>break even point</a:t>
            </a:r>
            <a:r>
              <a:rPr lang="en-US" sz="1700">
                <a:solidFill>
                  <a:srgbClr val="000000"/>
                </a:solidFill>
              </a:rPr>
              <a:t>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700">
                <a:solidFill>
                  <a:srgbClr val="000000"/>
                </a:solidFill>
              </a:rPr>
              <a:t>If the firm is operating where </a:t>
            </a:r>
            <a:r>
              <a:rPr lang="en-US" sz="1700" i="1">
                <a:solidFill>
                  <a:srgbClr val="000000"/>
                </a:solidFill>
              </a:rPr>
              <a:t>price &gt; break even point</a:t>
            </a:r>
            <a:r>
              <a:rPr lang="en-US" sz="1700">
                <a:solidFill>
                  <a:srgbClr val="000000"/>
                </a:solidFill>
              </a:rPr>
              <a:t>, then price &gt; AC and the firm is </a:t>
            </a:r>
            <a:r>
              <a:rPr lang="en-US" sz="1700" u="sng">
                <a:solidFill>
                  <a:srgbClr val="000000"/>
                </a:solidFill>
              </a:rPr>
              <a:t>earning profits</a:t>
            </a:r>
            <a:r>
              <a:rPr lang="en-US" sz="1700">
                <a:solidFill>
                  <a:srgbClr val="000000"/>
                </a:solidFill>
              </a:rPr>
              <a:t>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700">
                <a:solidFill>
                  <a:srgbClr val="000000"/>
                </a:solidFill>
              </a:rPr>
              <a:t>If the </a:t>
            </a:r>
            <a:r>
              <a:rPr lang="en-US" sz="1700" i="1">
                <a:solidFill>
                  <a:srgbClr val="000000"/>
                </a:solidFill>
              </a:rPr>
              <a:t>price = break even point</a:t>
            </a:r>
            <a:r>
              <a:rPr lang="en-US" sz="1700">
                <a:solidFill>
                  <a:srgbClr val="000000"/>
                </a:solidFill>
              </a:rPr>
              <a:t>, then the firm is making </a:t>
            </a:r>
            <a:r>
              <a:rPr lang="en-US" sz="1700" u="sng">
                <a:solidFill>
                  <a:srgbClr val="000000"/>
                </a:solidFill>
              </a:rPr>
              <a:t>zero profits</a:t>
            </a:r>
            <a:r>
              <a:rPr lang="en-US" sz="170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42" name="Shape 142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CNX_Econ2e_C08_00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00" y="1739061"/>
            <a:ext cx="4017313" cy="3638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595500" y="5556750"/>
            <a:ext cx="7953000" cy="950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1"/>
              <a:t>Break even point</a:t>
            </a:r>
            <a:r>
              <a:rPr lang="en-US" sz="1800"/>
              <a:t> - level of output where the MC intersects the AC curve at the minimum point of AC; if the price is at this point, the firm is earning zero economic profits.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B4B2A5-B835-4C5E-BE1B-430386D54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10"/>
    </mc:Choice>
    <mc:Fallback>
      <p:transition spd="slow" advTm="11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57325" y="298575"/>
            <a:ext cx="8062800" cy="809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Short-Run Outcomes for Perfectly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Competitive Firms, Continued 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4606925" y="1107625"/>
            <a:ext cx="3913200" cy="489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If </a:t>
            </a:r>
            <a:r>
              <a:rPr lang="en-US" i="1">
                <a:solidFill>
                  <a:schemeClr val="dk1"/>
                </a:solidFill>
              </a:rPr>
              <a:t>shutdown point &lt; price &lt; break even point</a:t>
            </a:r>
            <a:r>
              <a:rPr lang="en-US">
                <a:solidFill>
                  <a:schemeClr val="dk1"/>
                </a:solidFill>
              </a:rPr>
              <a:t>, 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Char char="○"/>
            </a:pPr>
            <a:r>
              <a:rPr lang="en-US">
                <a:solidFill>
                  <a:schemeClr val="dk1"/>
                </a:solidFill>
              </a:rPr>
              <a:t>the firm is </a:t>
            </a:r>
            <a:r>
              <a:rPr lang="en-US" u="sng">
                <a:solidFill>
                  <a:schemeClr val="dk1"/>
                </a:solidFill>
              </a:rPr>
              <a:t>making losses</a:t>
            </a:r>
            <a:r>
              <a:rPr lang="en-US">
                <a:solidFill>
                  <a:schemeClr val="dk1"/>
                </a:solidFill>
              </a:rPr>
              <a:t> 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Char char="○"/>
            </a:pPr>
            <a:r>
              <a:rPr lang="en-US"/>
              <a:t>b</a:t>
            </a:r>
            <a:r>
              <a:rPr lang="en-US">
                <a:solidFill>
                  <a:schemeClr val="dk1"/>
                </a:solidFill>
              </a:rPr>
              <a:t>ut will continue to operate in the short run, 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Char char="○"/>
            </a:pPr>
            <a:r>
              <a:rPr lang="en-US">
                <a:solidFill>
                  <a:schemeClr val="dk1"/>
                </a:solidFill>
              </a:rPr>
              <a:t>since it is covering its variable costs, and more if price is above the shutdown-point price.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If </a:t>
            </a:r>
            <a:r>
              <a:rPr lang="en-US" i="1">
                <a:solidFill>
                  <a:schemeClr val="dk1"/>
                </a:solidFill>
              </a:rPr>
              <a:t>price &lt; shutdown point</a:t>
            </a:r>
            <a:r>
              <a:rPr lang="en-US">
                <a:solidFill>
                  <a:schemeClr val="dk1"/>
                </a:solidFill>
              </a:rPr>
              <a:t>, then the firm will s</a:t>
            </a:r>
            <a:r>
              <a:rPr lang="en-US" u="sng">
                <a:solidFill>
                  <a:schemeClr val="dk1"/>
                </a:solidFill>
              </a:rPr>
              <a:t>hut down immediately</a:t>
            </a:r>
            <a:r>
              <a:rPr lang="en-US">
                <a:solidFill>
                  <a:schemeClr val="dk1"/>
                </a:solidFill>
              </a:rPr>
              <a:t>, since it is not even covering its variable costs.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1" name="Shape 151" descr="CNX_Econ2e_C08_00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1739061"/>
            <a:ext cx="4017313" cy="363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D7532D-7D24-4474-8C97-618E68E92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2"/>
    </mc:Choice>
    <mc:Fallback>
      <p:transition spd="slow" advTm="4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44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8.3 Entry and Exit Decisions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in the Long Run</a:t>
            </a:r>
          </a:p>
        </p:txBody>
      </p:sp>
      <p:sp>
        <p:nvSpPr>
          <p:cNvPr id="158" name="Shape 158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Entry</a:t>
            </a:r>
            <a:r>
              <a:rPr lang="en-US"/>
              <a:t> - when new firms enter the industry in response to increased industry profits.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Exit</a:t>
            </a:r>
            <a:r>
              <a:rPr lang="en-US"/>
              <a:t> - the long-run process of reducing production in response to a sustained pattern of losses.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Long-run equilibrium</a:t>
            </a:r>
            <a:r>
              <a:rPr lang="en-US"/>
              <a:t> - where all firms earn zero economic profits producing the output level where P = MR = MC and P = AC.</a:t>
            </a:r>
          </a:p>
        </p:txBody>
      </p:sp>
      <p:pic>
        <p:nvPicPr>
          <p:cNvPr id="159" name="Shape 159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3F7316-F608-4F3A-9632-88166B342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67"/>
    </mc:Choice>
    <mc:Fallback>
      <p:transition spd="slow" advTm="6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56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Long-Run Adjustment and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Industry Types</a:t>
            </a:r>
          </a:p>
        </p:txBody>
      </p:sp>
      <p:sp>
        <p:nvSpPr>
          <p:cNvPr id="165" name="Shape 165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u="sng"/>
              <a:t>Constant cost industry</a:t>
            </a:r>
            <a:r>
              <a:rPr lang="en-US"/>
              <a:t> - as demand increases, the cost of production for firms stays the same.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u="sng"/>
              <a:t>Increasing cost industry</a:t>
            </a:r>
            <a:r>
              <a:rPr lang="en-US"/>
              <a:t> - as demand increases, the cost of production for firms increases.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u="sng"/>
              <a:t>Decreasing cost industry</a:t>
            </a:r>
            <a:r>
              <a:rPr lang="en-US"/>
              <a:t> - as demand increases the costs of production for the firms decreases</a:t>
            </a:r>
          </a:p>
        </p:txBody>
      </p:sp>
      <p:pic>
        <p:nvPicPr>
          <p:cNvPr id="166" name="Shape 166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202C68-9300-4BDF-9BDE-407F328E9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06"/>
    </mc:Choice>
    <mc:Fallback>
      <p:transition spd="slow" advTm="6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6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Adjustment Process in a Constant-Cost Industry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457200" y="4081974"/>
            <a:ext cx="8062800" cy="233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/>
              <a:t>n (a), demand increased and supply met it.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-US"/>
              <a:t>Notice that the supply increase is equal to the demand increase.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marR="0" lvl="1" indent="-228600" algn="l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-US"/>
              <a:t>The result is that the equilibrium price stays the same as quantity sold increases.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173" name="Shape 173" descr="CNX_Econ_C08_01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57199" y="1342679"/>
            <a:ext cx="8062800" cy="25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7BF2EF-A405-4ADA-88C2-EFDFF620A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39"/>
    </mc:Choice>
    <mc:Fallback>
      <p:transition spd="slow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1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Adjustment Process in a Constant-Cost Industry</a:t>
            </a: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57200" y="3728927"/>
            <a:ext cx="8062800" cy="3038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In (b), notice that sellers were not able to increase supply as much as demand. 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○"/>
            </a:pPr>
            <a:r>
              <a:rPr lang="en-US">
                <a:solidFill>
                  <a:schemeClr val="dk1"/>
                </a:solidFill>
              </a:rPr>
              <a:t>Some inputs were scarce, or wages were rising. 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○"/>
            </a:pPr>
            <a:r>
              <a:rPr lang="en-US">
                <a:solidFill>
                  <a:schemeClr val="dk1"/>
                </a:solidFill>
              </a:rPr>
              <a:t>The equilibrium price rises. 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>
                <a:solidFill>
                  <a:schemeClr val="dk1"/>
                </a:solidFill>
              </a:rPr>
              <a:t>In (c), sellers easily increased supply in response to the demand increase. 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○"/>
            </a:pPr>
            <a:r>
              <a:rPr lang="en-US">
                <a:solidFill>
                  <a:schemeClr val="dk1"/>
                </a:solidFill>
              </a:rPr>
              <a:t>Here, new technology or economies of scale caused the large increase in supply, </a:t>
            </a:r>
            <a:r>
              <a:rPr lang="en-US"/>
              <a:t>The </a:t>
            </a:r>
            <a:r>
              <a:rPr lang="en-US">
                <a:solidFill>
                  <a:schemeClr val="dk1"/>
                </a:solidFill>
              </a:rPr>
              <a:t>equilibrium price declines.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81" name="Shape 181" descr="CNX_Econ_C08_01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199" y="1114079"/>
            <a:ext cx="8062800" cy="255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 descr="OSX-Stacked-TM-RGB-300dpi-20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CH. 8 OUTLINE</a:t>
            </a:r>
          </a:p>
        </p:txBody>
      </p:sp>
      <p:sp>
        <p:nvSpPr>
          <p:cNvPr id="49" name="Shape 49"/>
          <p:cNvSpPr>
            <a:spLocks noGrp="1"/>
          </p:cNvSpPr>
          <p:nvPr>
            <p:ph type="pic" idx="2"/>
          </p:nvPr>
        </p:nvSpPr>
        <p:spPr>
          <a:xfrm>
            <a:off x="457200" y="1122373"/>
            <a:ext cx="8062800" cy="422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/>
              <a:t>8.1: Perfect Competition and Why It Matters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/>
              <a:t>8.2: How Perfectly Competitive Firms Make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/>
              <a:t>Output Decisions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/>
              <a:t>8.3: Entry and Exit Decisions in the Long Run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/>
              <a:t>8.4: Efficiency in Perfectly Competitive Markets</a:t>
            </a:r>
          </a:p>
        </p:txBody>
      </p:sp>
      <p:pic>
        <p:nvPicPr>
          <p:cNvPr id="50" name="Shape 50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010F29-C976-4E5A-9E8A-D07AC8FB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9"/>
    </mc:Choice>
    <mc:Fallback>
      <p:transition spd="slow" advTm="26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8.4 Efficiency in Perfectly Competitive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Markets</a:t>
            </a:r>
          </a:p>
        </p:txBody>
      </p:sp>
      <p:sp>
        <p:nvSpPr>
          <p:cNvPr id="188" name="Shape 188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When profit-maximizing firms in perfectly competitive markets </a:t>
            </a:r>
            <a:r>
              <a:rPr lang="en-US" i="1"/>
              <a:t>combine</a:t>
            </a:r>
            <a:r>
              <a:rPr lang="en-US"/>
              <a:t> with utility-maximizing consumers, the resulting quantities of outputs of goods and services demonstrate both </a:t>
            </a:r>
            <a:r>
              <a:rPr lang="en-US" u="sng"/>
              <a:t>productive and allocative efficiency</a:t>
            </a:r>
            <a:r>
              <a:rPr lang="en-US"/>
              <a:t>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u="sng"/>
              <a:t>Productive efficiency</a:t>
            </a:r>
            <a:r>
              <a:rPr lang="en-US"/>
              <a:t> means producing without waste, so that the choice is on the PPF.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In the long run in a perfectly competitive market, the price in the market is equal to the minimum of the long-run average cost curve.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In other words, firms produce and sell goods at the lowest possible average cost.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89" name="Shape 189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86A169-B18D-4AA1-833F-1ADBD6005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26"/>
    </mc:Choice>
    <mc:Fallback>
      <p:transition spd="slow" advTm="8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01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Perfectly Competitive Market and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Allocative Efficiency</a:t>
            </a:r>
          </a:p>
        </p:txBody>
      </p:sp>
      <p:sp>
        <p:nvSpPr>
          <p:cNvPr id="195" name="Shape 195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u="sng"/>
              <a:t>Allocative efficiency</a:t>
            </a:r>
            <a:r>
              <a:rPr lang="en-US"/>
              <a:t> means that among the points on the production possibility frontier, the chosen point is socially preferred.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In a perfectly competitive market, P = MC of production.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When perfectly competitive firms follow the rule that profits are maximized by producing at the quantity where P = MC, they are ensuring that the social benefits they receive from producing a good are in line with the social costs of production.</a:t>
            </a:r>
          </a:p>
        </p:txBody>
      </p:sp>
      <p:pic>
        <p:nvPicPr>
          <p:cNvPr id="196" name="Shape 196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405D4F-3C84-49DD-AC14-B4C411A66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98"/>
    </mc:Choice>
    <mc:Fallback>
      <p:transition spd="slow" advTm="6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81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Compare Perfect Competition to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Real-world Markets</a:t>
            </a:r>
          </a:p>
        </p:txBody>
      </p:sp>
      <p:sp>
        <p:nvSpPr>
          <p:cNvPr id="202" name="Shape 202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Perfect competition is a hypothetical benchmark.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Real-world markets include many issues that are assumed away in the model of perfect competition.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Such as: </a:t>
            </a:r>
          </a:p>
          <a:p>
            <a:pPr marL="1371600" lvl="2" indent="-355600" rtl="0">
              <a:spcBef>
                <a:spcPts val="0"/>
              </a:spcBef>
              <a:buSzPct val="100000"/>
            </a:pPr>
            <a:r>
              <a:rPr lang="en-US" sz="2000"/>
              <a:t>Pollution,</a:t>
            </a:r>
          </a:p>
          <a:p>
            <a:pPr marL="1371600" lvl="2" indent="-355600" rtl="0">
              <a:spcBef>
                <a:spcPts val="0"/>
              </a:spcBef>
              <a:buSzPct val="100000"/>
            </a:pPr>
            <a:r>
              <a:rPr lang="en-US" sz="2000"/>
              <a:t>Inventions of new technology </a:t>
            </a:r>
          </a:p>
          <a:p>
            <a:pPr marL="1371600" lvl="2" indent="-355600" rtl="0">
              <a:spcBef>
                <a:spcPts val="0"/>
              </a:spcBef>
              <a:buSzPct val="100000"/>
            </a:pPr>
            <a:r>
              <a:rPr lang="en-US" sz="2000"/>
              <a:t>Poverty (some people  are unable to pay for basic necessities)</a:t>
            </a:r>
          </a:p>
          <a:p>
            <a:pPr marL="1371600" lvl="2" indent="-355600" rtl="0">
              <a:spcBef>
                <a:spcPts val="0"/>
              </a:spcBef>
              <a:buSzPct val="100000"/>
            </a:pPr>
            <a:r>
              <a:rPr lang="en-US" sz="2000"/>
              <a:t>Government programs </a:t>
            </a:r>
          </a:p>
          <a:p>
            <a:pPr marL="1371600" lvl="2" indent="-355600" rtl="0">
              <a:spcBef>
                <a:spcPts val="0"/>
              </a:spcBef>
              <a:buSzPct val="100000"/>
            </a:pPr>
            <a:r>
              <a:rPr lang="en-US" sz="2000"/>
              <a:t>Discrimination in labor markets</a:t>
            </a:r>
          </a:p>
          <a:p>
            <a:pPr marL="1371600" lvl="2" indent="-355600" rtl="0">
              <a:spcBef>
                <a:spcPts val="0"/>
              </a:spcBef>
              <a:buSzPct val="100000"/>
            </a:pPr>
            <a:r>
              <a:rPr lang="en-US" sz="2000"/>
              <a:t>Buyers and sellers with imperfect and unclear information.</a:t>
            </a:r>
          </a:p>
        </p:txBody>
      </p:sp>
      <p:pic>
        <p:nvPicPr>
          <p:cNvPr id="203" name="Shape 203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B89678-5BE4-4A36-AA5A-52726F77C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53"/>
    </mc:Choice>
    <mc:Fallback>
      <p:transition spd="slow" advTm="4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endParaRPr sz="2400" b="0" i="0" u="none" strike="noStrike" cap="none">
              <a:solidFill>
                <a:srgbClr val="6CB25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457200" y="1107617"/>
            <a:ext cx="8062912" cy="52569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This OpenStax ancillary resource is © Rice University under a CC-BY 4.0 International license; it may be reproduced or modified but must be attributed to OpenStax, Rice University and any changes must be noted.</a:t>
            </a:r>
          </a:p>
        </p:txBody>
      </p:sp>
      <p:pic>
        <p:nvPicPr>
          <p:cNvPr id="210" name="Shape 210" descr="OSX-Stacked-TM-RGB-300dpi-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Competition in Farming</a:t>
            </a:r>
          </a:p>
        </p:txBody>
      </p:sp>
      <p:pic>
        <p:nvPicPr>
          <p:cNvPr id="56" name="Shape 56" descr="CNX_Econ_C08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86811" y="1122386"/>
            <a:ext cx="5803689" cy="350007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912" cy="1166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Depending upon the competition and prices offered, a wheat farmer may choose to grow a different crop.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(Credit: modification of work by Daniel X. O'Neil/Flickr Creative Commons)</a:t>
            </a:r>
          </a:p>
        </p:txBody>
      </p:sp>
      <p:pic>
        <p:nvPicPr>
          <p:cNvPr id="58" name="Shape 58" descr="OSX-Stacked-TM-RGB-300dpi-20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81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8.1 Perfect Competition and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Why It Matters</a:t>
            </a:r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457200" y="1122369"/>
            <a:ext cx="8062800" cy="535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Market structure</a:t>
            </a:r>
            <a:r>
              <a:rPr lang="en-US"/>
              <a:t> - the conditions in an industry, such as number of sellers, how easy or difficult it is for a new firm to enter, and the type of products that are sold.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Perfect competition</a:t>
            </a:r>
            <a:r>
              <a:rPr lang="en-US"/>
              <a:t> - each firm faces many competitors that sell identical products.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4 criteria: 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/>
              <a:t>many firms produce identical products,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/>
              <a:t>many buyers and many sellers are available,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/>
              <a:t>sellers and buyers have all relevant information to make rational decisions,</a:t>
            </a:r>
          </a:p>
          <a:p>
            <a:pPr marL="1371600" lvl="2" indent="-228600" rtl="0">
              <a:spcBef>
                <a:spcPts val="0"/>
              </a:spcBef>
            </a:pPr>
            <a:r>
              <a:rPr lang="en-US"/>
              <a:t>firms can enter and leave the market without any restrictions.</a:t>
            </a:r>
          </a:p>
          <a:p>
            <a:pPr marL="91440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Price taker</a:t>
            </a:r>
            <a:r>
              <a:rPr lang="en-US"/>
              <a:t> - a firm in a perfectly competitive market that must take the prevailing market price as given.</a:t>
            </a:r>
          </a:p>
        </p:txBody>
      </p:sp>
      <p:pic>
        <p:nvPicPr>
          <p:cNvPr id="65" name="Shape 65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C1BE73-336E-4B9B-929D-4D519A5BD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54"/>
    </mc:Choice>
    <mc:Fallback>
      <p:transition spd="slow" advTm="13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78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8.2 How Perfectly Competitive Firms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Make Output Decisions</a:t>
            </a:r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A </a:t>
            </a:r>
            <a:r>
              <a:rPr lang="en-US" u="sng"/>
              <a:t>perfectly competitive</a:t>
            </a:r>
            <a:r>
              <a:rPr lang="en-US"/>
              <a:t> firm has only one major decision to make -  </a:t>
            </a:r>
            <a:r>
              <a:rPr lang="en-US" i="1"/>
              <a:t>what quantity to produce</a:t>
            </a:r>
            <a:r>
              <a:rPr lang="en-US"/>
              <a:t>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A perfectly competitive firm must accept the price for its output as determined by the product’s market demand and supply.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The </a:t>
            </a:r>
            <a:r>
              <a:rPr lang="en-US" u="sng"/>
              <a:t>maximum profit</a:t>
            </a:r>
            <a:r>
              <a:rPr lang="en-US"/>
              <a:t> will occur at the quantity where the difference between total revenue and total cost is largest.</a:t>
            </a:r>
          </a:p>
        </p:txBody>
      </p:sp>
      <p:pic>
        <p:nvPicPr>
          <p:cNvPr id="72" name="Shape 72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97CE62-8A2B-41D0-8A37-E6E8D6A28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71"/>
    </mc:Choice>
    <mc:Fallback>
      <p:transition spd="slow" advTm="5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3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Total Cost and Total Revenue at a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Raspberry Farm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4477175"/>
            <a:ext cx="8062800" cy="214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 u="sng"/>
              <a:t>Total revenue</a:t>
            </a:r>
            <a:r>
              <a:rPr lang="en-US" sz="1800"/>
              <a:t> for a perfectly competitive firm is a straight line sloping up; the slope is equal to the price of the good.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 u="sng"/>
              <a:t>Total cost</a:t>
            </a:r>
            <a:r>
              <a:rPr lang="en-US" sz="1800"/>
              <a:t> also slopes up, but with some curvature.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At higher levels of output, total cost begins to slope upward more steeply because of </a:t>
            </a:r>
            <a:r>
              <a:rPr lang="en-US" sz="1800" u="sng"/>
              <a:t>diminishing marginal returns</a:t>
            </a:r>
            <a:r>
              <a:rPr lang="en-US" sz="1800"/>
              <a:t>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The </a:t>
            </a:r>
            <a:r>
              <a:rPr lang="en-US" sz="1800" u="sng"/>
              <a:t>maximum profit</a:t>
            </a:r>
            <a:r>
              <a:rPr lang="en-US" sz="1800"/>
              <a:t> will occur at the quantity where the difference between total revenue and total cost is largest.</a:t>
            </a:r>
          </a:p>
        </p:txBody>
      </p:sp>
      <p:pic>
        <p:nvPicPr>
          <p:cNvPr id="79" name="Shape 79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 descr="CNX_Econ2e_C08_00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4325" y="1137750"/>
            <a:ext cx="4775350" cy="32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67DE3E-0D78-4104-A4C2-4485185DB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17"/>
    </mc:Choice>
    <mc:Fallback>
      <p:transition spd="slow" advTm="20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902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Comparing Marginal Revenue and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Marginal Costs</a:t>
            </a:r>
          </a:p>
        </p:txBody>
      </p:sp>
      <p:sp>
        <p:nvSpPr>
          <p:cNvPr id="86" name="Shape 86"/>
          <p:cNvSpPr>
            <a:spLocks noGrp="1"/>
          </p:cNvSpPr>
          <p:nvPr>
            <p:ph type="pic" idx="2"/>
          </p:nvPr>
        </p:nvSpPr>
        <p:spPr>
          <a:xfrm>
            <a:off x="457200" y="1122370"/>
            <a:ext cx="8062800" cy="522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Marginal revenue </a:t>
            </a:r>
            <a:r>
              <a:rPr lang="en-US"/>
              <a:t>(MR) - the additional revenue gained from selling one more unit.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change in total revenue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/>
              <a:t>change in quantity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Marginal cost</a:t>
            </a:r>
            <a:r>
              <a:rPr lang="en-US"/>
              <a:t> (MC) - the cost per additional unit sold.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-US" u="sng"/>
              <a:t>change in total cost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/>
              <a:t>change in quantity</a:t>
            </a:r>
          </a:p>
          <a:p>
            <a:pPr lvl="0" algn="l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  <a:p>
            <a:pPr marL="457200" lvl="0" indent="-228600" algn="l" rtl="0">
              <a:spcBef>
                <a:spcPts val="0"/>
              </a:spcBef>
              <a:buChar char="●"/>
            </a:pPr>
            <a:r>
              <a:rPr lang="en-US"/>
              <a:t>The </a:t>
            </a:r>
            <a:r>
              <a:rPr lang="en-US" u="sng"/>
              <a:t>profit-maximizing choice</a:t>
            </a:r>
            <a:r>
              <a:rPr lang="en-US"/>
              <a:t> for a perfectly competitive firm will occur at the level of output where MR=MC.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158000" y="1924575"/>
            <a:ext cx="1226400" cy="4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en-US" sz="2400"/>
              <a:t>MR =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2428125" y="3753375"/>
            <a:ext cx="1108800" cy="4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/>
              <a:t>MC =</a:t>
            </a:r>
          </a:p>
        </p:txBody>
      </p:sp>
      <p:pic>
        <p:nvPicPr>
          <p:cNvPr id="89" name="Shape 89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68E08B-E979-43F1-935E-522EC5FB4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10"/>
    </mc:Choice>
    <mc:Fallback>
      <p:transition spd="slow" advTm="6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4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Marginal Revenues and Marginal Costs at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Raspberry Farm: Raspberry Market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912" cy="1166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The equilibrium price of raspberries is determined through the interaction of market supply and market demand at $4.00.</a:t>
            </a:r>
          </a:p>
        </p:txBody>
      </p:sp>
      <p:pic>
        <p:nvPicPr>
          <p:cNvPr id="96" name="Shape 96" descr="CNX_Econ_C08_015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269251" y="1122386"/>
            <a:ext cx="6438809" cy="350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99C1B0-9E23-42EF-AAEC-84D660EB9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3"/>
    </mc:Choice>
    <mc:Fallback>
      <p:transition spd="slow" advTm="3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Marginal Revenues and Marginal Costs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at the Raspberry Farm: Individual Farmer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4387675"/>
            <a:ext cx="8062800" cy="209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800"/>
              <a:t>For a perfectly competitive firm, the </a:t>
            </a:r>
            <a:r>
              <a:rPr lang="en-US" sz="1800" u="sng"/>
              <a:t>marginal revenue curve</a:t>
            </a:r>
            <a:r>
              <a:rPr lang="en-US" sz="1800"/>
              <a:t> is a horizontal line because it is equal to the price of the good ($4), which is determined by the market.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800"/>
              <a:t>The </a:t>
            </a:r>
            <a:r>
              <a:rPr lang="en-US" sz="1800" u="sng"/>
              <a:t>marginal cost curve</a:t>
            </a:r>
            <a:r>
              <a:rPr lang="en-US" sz="1800"/>
              <a:t> is sometimes initially downward-sloping, if there is a region of increasing marginal returns at low levels of output.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800"/>
              <a:t>It is eventually upward-sloping at higher levels of output as diminishing marginal returns kick in.</a:t>
            </a:r>
          </a:p>
        </p:txBody>
      </p:sp>
      <p:pic>
        <p:nvPicPr>
          <p:cNvPr id="104" name="Shape 104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 descr="CNX_Econ2e_C08_00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1497" y="1061550"/>
            <a:ext cx="5681006" cy="332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FEB7D9-3E04-48C8-B3FB-CE3C78216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65"/>
    </mc:Choice>
    <mc:Fallback>
      <p:transition spd="slow" advTm="6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sential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1524</Words>
  <Application>Microsoft Office PowerPoint</Application>
  <PresentationFormat>On-screen Show (4:3)</PresentationFormat>
  <Paragraphs>166</Paragraphs>
  <Slides>23</Slides>
  <Notes>23</Notes>
  <HiddenSlides>0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Arial Black</vt:lpstr>
      <vt:lpstr>Essential</vt:lpstr>
      <vt:lpstr>PowerPoint Presentation</vt:lpstr>
      <vt:lpstr>CH. 8 OUTLINE</vt:lpstr>
      <vt:lpstr>Competition in Farming</vt:lpstr>
      <vt:lpstr>8.1 Perfect Competition and  Why It Matters</vt:lpstr>
      <vt:lpstr>8.2 How Perfectly Competitive Firms  Make Output Decisions</vt:lpstr>
      <vt:lpstr>Total Cost and Total Revenue at a  Raspberry Farm</vt:lpstr>
      <vt:lpstr>Comparing Marginal Revenue and  Marginal Costs</vt:lpstr>
      <vt:lpstr>Marginal Revenues and Marginal Costs at the Raspberry Farm: Raspberry Market</vt:lpstr>
      <vt:lpstr>Marginal Revenues and Marginal Costs  at the Raspberry Farm: Individual Farmer</vt:lpstr>
      <vt:lpstr>Profits and Losses with the Average Cost Curve</vt:lpstr>
      <vt:lpstr>Price and Average Cost at the Raspberry  Farm</vt:lpstr>
      <vt:lpstr>The Shutdown Point</vt:lpstr>
      <vt:lpstr>The Shutdown Point for the  Raspberry Farm</vt:lpstr>
      <vt:lpstr>Short-Run Outcomes for Perfectly  Competitive Firms </vt:lpstr>
      <vt:lpstr>Short-Run Outcomes for Perfectly  Competitive Firms, Continued </vt:lpstr>
      <vt:lpstr>8.3 Entry and Exit Decisions  in the Long Run</vt:lpstr>
      <vt:lpstr>The Long-Run Adjustment and  Industry Types</vt:lpstr>
      <vt:lpstr>Adjustment Process in a Constant-Cost Industry</vt:lpstr>
      <vt:lpstr>Adjustment Process in a Constant-Cost Industry</vt:lpstr>
      <vt:lpstr>8.4 Efficiency in Perfectly Competitive  Markets</vt:lpstr>
      <vt:lpstr>Perfectly Competitive Market and  Allocative Efficiency</vt:lpstr>
      <vt:lpstr>Compare Perfect Competition to  Real-world Markets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Neal</cp:lastModifiedBy>
  <cp:revision>6</cp:revision>
  <dcterms:modified xsi:type="dcterms:W3CDTF">2020-07-22T00:06:30Z</dcterms:modified>
</cp:coreProperties>
</file>