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7548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5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COLLEGE PHYSICS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# Chapter Title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19" name="Shape 19" descr="medium_covers_Page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758" y="2517424"/>
            <a:ext cx="2010682" cy="2603836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913" cy="3500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457199" y="1107618"/>
            <a:ext cx="4031619" cy="46076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606925" y="1107618"/>
            <a:ext cx="3913188" cy="4607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670" marR="0" lvl="1" indent="-344169" algn="l" rtl="0">
              <a:spcBef>
                <a:spcPts val="5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48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6CB255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6CB255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PRINCIPLES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MICROECONOMICS 2e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 dirty="0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6 Consumer Choices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79" y="3139951"/>
            <a:ext cx="2010240" cy="2602058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47" name="Shape 47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5624724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85FB70-BD34-4C31-997B-5D03E983C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5"/>
    </mc:Choice>
    <mc:Fallback>
      <p:transition spd="slow" advTm="1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28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Example - Concert Tickets vs. Overnight Getaway when Income Increases, Cont.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540600" y="4691575"/>
            <a:ext cx="8062800" cy="177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On the new budget constraint, a choice like N will be made if </a:t>
            </a:r>
            <a:r>
              <a:rPr lang="en-US" u="sng">
                <a:solidFill>
                  <a:schemeClr val="dk1"/>
                </a:solidFill>
              </a:rPr>
              <a:t>both</a:t>
            </a:r>
            <a:r>
              <a:rPr lang="en-US">
                <a:solidFill>
                  <a:schemeClr val="dk1"/>
                </a:solidFill>
              </a:rPr>
              <a:t> goods are </a:t>
            </a:r>
            <a:r>
              <a:rPr lang="en-US" u="sng">
                <a:solidFill>
                  <a:schemeClr val="dk1"/>
                </a:solidFill>
              </a:rPr>
              <a:t>normal</a:t>
            </a:r>
            <a:r>
              <a:rPr lang="en-US">
                <a:solidFill>
                  <a:schemeClr val="dk1"/>
                </a:solidFill>
              </a:rPr>
              <a:t> goods. 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If </a:t>
            </a:r>
            <a:r>
              <a:rPr lang="en-US" u="sng">
                <a:solidFill>
                  <a:schemeClr val="dk1"/>
                </a:solidFill>
              </a:rPr>
              <a:t>overnight stays</a:t>
            </a:r>
            <a:r>
              <a:rPr lang="en-US">
                <a:solidFill>
                  <a:schemeClr val="dk1"/>
                </a:solidFill>
              </a:rPr>
              <a:t> is an inferior good, a choice like P will be made. 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If </a:t>
            </a:r>
            <a:r>
              <a:rPr lang="en-US" u="sng">
                <a:solidFill>
                  <a:schemeClr val="dk1"/>
                </a:solidFill>
              </a:rPr>
              <a:t>concert tickets</a:t>
            </a:r>
            <a:r>
              <a:rPr lang="en-US">
                <a:solidFill>
                  <a:schemeClr val="dk1"/>
                </a:solidFill>
              </a:rPr>
              <a:t> are an inferior good, a choice like Q will be made.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 descr="CNX_Econ_C06_002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14350" y="969975"/>
            <a:ext cx="4515300" cy="3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D822C8-55C6-426B-B38D-AFAC9C43D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35"/>
    </mc:Choice>
    <mc:Fallback>
      <p:transition spd="slow" advTm="6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Example - How a Change in Price Affects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Consumption Choices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833850" y="4055775"/>
            <a:ext cx="7476300" cy="291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/>
              <a:t>The original utility-maximizing choice is M.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/>
              <a:t>When the price of bats rises, the budget constraint rotates inward.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/>
              <a:t>The dashed lines make it possible to see whether the new consumption choice involves less of both goods, or less of one good and more of the other.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32" name="Shape 132" descr="CNX_Econ_C06_00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14000" y="1122375"/>
            <a:ext cx="5916000" cy="2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CBFC4F-1AD5-4196-935A-0F032C6BD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72"/>
    </mc:Choice>
    <mc:Fallback>
      <p:transition spd="slow" advTm="9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1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Example - How a Change in Price Affects </a:t>
            </a:r>
          </a:p>
          <a:p>
            <a:pPr lv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Consumption Choices, Continued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540600" y="3916725"/>
            <a:ext cx="8062800" cy="2712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>
                <a:solidFill>
                  <a:schemeClr val="dk1"/>
                </a:solidFill>
              </a:rPr>
              <a:t>The new possible choices would be </a:t>
            </a:r>
            <a:r>
              <a:rPr lang="en-US" u="sng">
                <a:solidFill>
                  <a:schemeClr val="dk1"/>
                </a:solidFill>
              </a:rPr>
              <a:t>fewer</a:t>
            </a:r>
            <a:r>
              <a:rPr lang="en-US">
                <a:solidFill>
                  <a:schemeClr val="dk1"/>
                </a:solidFill>
              </a:rPr>
              <a:t> baseball bats and </a:t>
            </a:r>
            <a:r>
              <a:rPr lang="en-US" u="sng">
                <a:solidFill>
                  <a:schemeClr val="dk1"/>
                </a:solidFill>
              </a:rPr>
              <a:t>more</a:t>
            </a:r>
            <a:r>
              <a:rPr lang="en-US">
                <a:solidFill>
                  <a:schemeClr val="dk1"/>
                </a:solidFill>
              </a:rPr>
              <a:t> cameras, like point H, or less of both goods, as at point J.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>
                <a:solidFill>
                  <a:schemeClr val="dk1"/>
                </a:solidFill>
              </a:rPr>
              <a:t>Choice K would mean that the higher price of bats led to exactly the </a:t>
            </a:r>
            <a:r>
              <a:rPr lang="en-US" u="sng">
                <a:solidFill>
                  <a:schemeClr val="dk1"/>
                </a:solidFill>
              </a:rPr>
              <a:t>same quantity</a:t>
            </a:r>
            <a:r>
              <a:rPr lang="en-US">
                <a:solidFill>
                  <a:schemeClr val="dk1"/>
                </a:solidFill>
              </a:rPr>
              <a:t> of bat consumption, but </a:t>
            </a:r>
            <a:r>
              <a:rPr lang="en-US" u="sng">
                <a:solidFill>
                  <a:schemeClr val="dk1"/>
                </a:solidFill>
              </a:rPr>
              <a:t>fewer</a:t>
            </a:r>
            <a:r>
              <a:rPr lang="en-US">
                <a:solidFill>
                  <a:schemeClr val="dk1"/>
                </a:solidFill>
              </a:rPr>
              <a:t> cameras.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>
                <a:solidFill>
                  <a:schemeClr val="dk1"/>
                </a:solidFill>
              </a:rPr>
              <a:t>Possibly, but unlikely, would be choice L since it would mean a higher price for bats lead to a greater consumption of bats.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1" name="Shape 141" descr="CNX_Econ_C06_00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614000" y="1046175"/>
            <a:ext cx="5916000" cy="2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75FDDF-5A4C-4413-B037-AE8D0D621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8"/>
    </mc:Choice>
    <mc:Fallback>
      <p:transition spd="slow" advTm="1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Response to Higher Prices</a:t>
            </a:r>
          </a:p>
        </p:txBody>
      </p:sp>
      <p:sp>
        <p:nvSpPr>
          <p:cNvPr id="149" name="Shape 149"/>
          <p:cNvSpPr>
            <a:spLocks noGrp="1"/>
          </p:cNvSpPr>
          <p:nvPr>
            <p:ph type="pic" idx="2"/>
          </p:nvPr>
        </p:nvSpPr>
        <p:spPr>
          <a:xfrm>
            <a:off x="457200" y="1122370"/>
            <a:ext cx="8062800" cy="509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The typical </a:t>
            </a:r>
            <a:r>
              <a:rPr lang="en-US" u="sng"/>
              <a:t>response to higher prices</a:t>
            </a:r>
            <a:r>
              <a:rPr lang="en-US"/>
              <a:t> is that a person chooses to </a:t>
            </a:r>
            <a:r>
              <a:rPr lang="en-US" u="sng"/>
              <a:t>consume less of the product with the higher price</a:t>
            </a:r>
            <a:r>
              <a:rPr lang="en-US"/>
              <a:t>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This occurs for two reasons: 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 b="1"/>
              <a:t>Substitution effect</a:t>
            </a:r>
            <a:r>
              <a:rPr lang="en-US"/>
              <a:t> - when a price changes, consumers have an incentive to consume less of the good with a relatively higher price and more of the good with a relatively lower price; always happens simultaneously with an income effect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 b="1"/>
              <a:t>Income effect </a:t>
            </a:r>
            <a:r>
              <a:rPr lang="en-US"/>
              <a:t>- a higher price means that the buying power of income has been reduced, even though actual income has not changed; always happens simultaneously with a substitution effect</a:t>
            </a:r>
          </a:p>
        </p:txBody>
      </p:sp>
      <p:pic>
        <p:nvPicPr>
          <p:cNvPr id="150" name="Shape 15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389B80-C5F0-4EC1-BE15-041EEF3EB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94"/>
    </mc:Choice>
    <mc:Fallback>
      <p:transition spd="slow" advTm="11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Foundations of Demand Curves</a:t>
            </a:r>
          </a:p>
        </p:txBody>
      </p:sp>
      <p:sp>
        <p:nvSpPr>
          <p:cNvPr id="157" name="Shape 157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Changes in the price of a good lead the budget constraint to rotate.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A </a:t>
            </a:r>
            <a:r>
              <a:rPr lang="en-US" u="sng"/>
              <a:t>rotation</a:t>
            </a:r>
            <a:r>
              <a:rPr lang="en-US"/>
              <a:t> in the budget constraint means that when individuals are seeking their </a:t>
            </a:r>
            <a:r>
              <a:rPr lang="en-US" u="sng"/>
              <a:t>highest utility</a:t>
            </a:r>
            <a:r>
              <a:rPr lang="en-US"/>
              <a:t>, the quantity that is demanded of that good will change.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In this way, the logical foundations of demand curves (a connection between prices and quantity demanded) are based on the underlying idea of individuals seeking utility.</a:t>
            </a:r>
          </a:p>
        </p:txBody>
      </p:sp>
      <p:pic>
        <p:nvPicPr>
          <p:cNvPr id="158" name="Shape 158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2EF01E-B927-4653-92D4-F5E983A10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5"/>
    </mc:Choice>
    <mc:Fallback>
      <p:transition spd="slow" advTm="6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Foundations of a Demand Curve: An Example of Housing</a:t>
            </a:r>
          </a:p>
        </p:txBody>
      </p:sp>
      <p:pic>
        <p:nvPicPr>
          <p:cNvPr id="164" name="Shape 164" descr="CNX_Econ_C06_00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93060" y="1108075"/>
            <a:ext cx="3360529" cy="525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4325575" y="1108075"/>
            <a:ext cx="4339200" cy="2188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In (a) as the price increases from P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 to P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 to P</a:t>
            </a:r>
            <a:r>
              <a:rPr lang="en-US" sz="1600" baseline="-25000">
                <a:solidFill>
                  <a:schemeClr val="dk1"/>
                </a:solidFill>
              </a:rPr>
              <a:t>2</a:t>
            </a:r>
            <a:r>
              <a:rPr lang="en-US" sz="1600">
                <a:solidFill>
                  <a:schemeClr val="dk1"/>
                </a:solidFill>
              </a:rPr>
              <a:t> to P</a:t>
            </a:r>
            <a:r>
              <a:rPr lang="en-US" sz="1600" baseline="-25000">
                <a:solidFill>
                  <a:schemeClr val="dk1"/>
                </a:solidFill>
              </a:rPr>
              <a:t>3</a:t>
            </a:r>
            <a:r>
              <a:rPr lang="en-US" sz="1600">
                <a:solidFill>
                  <a:schemeClr val="dk1"/>
                </a:solidFill>
              </a:rPr>
              <a:t>, the budget constraint on the upper part of the diagram rotates inward. </a:t>
            </a:r>
          </a:p>
          <a:p>
            <a:pPr marL="342900" lvl="0" indent="-342900" rtl="0">
              <a:spcBef>
                <a:spcPts val="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The utility-maximizing choice changes from M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 to M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 to M</a:t>
            </a:r>
            <a:r>
              <a:rPr lang="en-US" sz="1600" baseline="-25000">
                <a:solidFill>
                  <a:schemeClr val="dk1"/>
                </a:solidFill>
              </a:rPr>
              <a:t>2</a:t>
            </a:r>
            <a:r>
              <a:rPr lang="en-US" sz="1600">
                <a:solidFill>
                  <a:schemeClr val="dk1"/>
                </a:solidFill>
              </a:rPr>
              <a:t> to M</a:t>
            </a:r>
            <a:r>
              <a:rPr lang="en-US" sz="1600" baseline="-25000">
                <a:solidFill>
                  <a:schemeClr val="dk1"/>
                </a:solidFill>
              </a:rPr>
              <a:t>3</a:t>
            </a:r>
            <a:r>
              <a:rPr lang="en-US" sz="1600">
                <a:solidFill>
                  <a:schemeClr val="dk1"/>
                </a:solidFill>
              </a:rPr>
              <a:t>. </a:t>
            </a:r>
          </a:p>
          <a:p>
            <a:pPr marL="342900" lvl="0" indent="-342900" rtl="0">
              <a:spcBef>
                <a:spcPts val="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As a result, the quantity demanded of housing shifts from Q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 to Q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 to Q</a:t>
            </a:r>
            <a:r>
              <a:rPr lang="en-US" sz="1600" baseline="-25000">
                <a:solidFill>
                  <a:schemeClr val="dk1"/>
                </a:solidFill>
              </a:rPr>
              <a:t>2</a:t>
            </a:r>
            <a:r>
              <a:rPr lang="en-US" sz="1600">
                <a:solidFill>
                  <a:schemeClr val="dk1"/>
                </a:solidFill>
              </a:rPr>
              <a:t> to Q</a:t>
            </a:r>
            <a:r>
              <a:rPr lang="en-US" sz="1600" baseline="-25000">
                <a:solidFill>
                  <a:schemeClr val="dk1"/>
                </a:solidFill>
              </a:rPr>
              <a:t>3</a:t>
            </a:r>
            <a:r>
              <a:rPr lang="en-US" sz="1600">
                <a:solidFill>
                  <a:schemeClr val="dk1"/>
                </a:solidFill>
              </a:rPr>
              <a:t>, </a:t>
            </a:r>
            <a:r>
              <a:rPr lang="en-US" sz="1600" i="1">
                <a:solidFill>
                  <a:schemeClr val="dk1"/>
                </a:solidFill>
              </a:rPr>
              <a:t>ceteris paribus.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4325575" y="3394075"/>
            <a:ext cx="4339200" cy="3381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The demand curve (b) graphs each combination of the price of housing and the quantity of housing demanded, </a:t>
            </a:r>
            <a:r>
              <a:rPr lang="en-US" sz="1600" i="1">
                <a:solidFill>
                  <a:schemeClr val="dk1"/>
                </a:solidFill>
              </a:rPr>
              <a:t>ceteris paribus. </a:t>
            </a:r>
          </a:p>
          <a:p>
            <a:pPr marL="342900" lvl="0" indent="-342900" rtl="0">
              <a:spcBef>
                <a:spcPts val="92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The quantities of housing are the same at the points on both (a) and (b). </a:t>
            </a:r>
          </a:p>
          <a:p>
            <a:pPr marL="342900" lvl="0" indent="-342900" rtl="0">
              <a:spcBef>
                <a:spcPts val="92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Thus, the original price of housing (P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) and the original quantity of housing (Q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) appear on the demand curve as point E</a:t>
            </a:r>
            <a:r>
              <a:rPr lang="en-US" sz="1600" baseline="-25000">
                <a:solidFill>
                  <a:schemeClr val="dk1"/>
                </a:solidFill>
              </a:rPr>
              <a:t>0</a:t>
            </a:r>
            <a:r>
              <a:rPr lang="en-US" sz="1600">
                <a:solidFill>
                  <a:schemeClr val="dk1"/>
                </a:solidFill>
              </a:rPr>
              <a:t>. </a:t>
            </a:r>
          </a:p>
          <a:p>
            <a:pPr marL="342900" lvl="0" indent="-342900" rtl="0">
              <a:spcBef>
                <a:spcPts val="920"/>
              </a:spcBef>
              <a:buClr>
                <a:srgbClr val="6CB255"/>
              </a:buClr>
              <a:buSzPct val="100000"/>
              <a:buChar char="●"/>
            </a:pPr>
            <a:r>
              <a:rPr lang="en-US" sz="1600">
                <a:solidFill>
                  <a:schemeClr val="dk1"/>
                </a:solidFill>
              </a:rPr>
              <a:t>The higher price of housing (P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) and the corresponding lower quantity demanded of housing (Q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) appear on the demand curve as point E</a:t>
            </a:r>
            <a:r>
              <a:rPr lang="en-US" sz="1600" baseline="-25000">
                <a:solidFill>
                  <a:schemeClr val="dk1"/>
                </a:solidFill>
              </a:rPr>
              <a:t>1</a:t>
            </a:r>
            <a:r>
              <a:rPr lang="en-US" sz="1600">
                <a:solidFill>
                  <a:schemeClr val="dk1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DD6965-5ECC-463B-A90F-F881DDE38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8"/>
    </mc:Choice>
    <mc:Fallback>
      <p:transition spd="slow" advTm="2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6.3 Behavioral Economics: An Alternative Framework for Consumer Choice</a:t>
            </a:r>
          </a:p>
        </p:txBody>
      </p:sp>
      <p:sp>
        <p:nvSpPr>
          <p:cNvPr id="174" name="Shape 174"/>
          <p:cNvSpPr>
            <a:spLocks noGrp="1"/>
          </p:cNvSpPr>
          <p:nvPr>
            <p:ph type="pic" idx="2"/>
          </p:nvPr>
        </p:nvSpPr>
        <p:spPr>
          <a:xfrm>
            <a:off x="457200" y="1122376"/>
            <a:ext cx="8062800" cy="547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The </a:t>
            </a:r>
            <a:r>
              <a:rPr lang="en-US" u="sng"/>
              <a:t>traditional economic</a:t>
            </a:r>
            <a:r>
              <a:rPr lang="en-US"/>
              <a:t> models assume rationality.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People take all available information and make </a:t>
            </a:r>
            <a:r>
              <a:rPr lang="en-US" u="sng"/>
              <a:t>consistent</a:t>
            </a:r>
            <a:r>
              <a:rPr lang="en-US"/>
              <a:t> and </a:t>
            </a:r>
            <a:r>
              <a:rPr lang="en-US" u="sng"/>
              <a:t>informed</a:t>
            </a:r>
            <a:r>
              <a:rPr lang="en-US"/>
              <a:t> decisions that are in their best interest.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Assumes human beings have complete self control.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 b="1"/>
              <a:t>Fungible</a:t>
            </a:r>
            <a:r>
              <a:rPr lang="en-US"/>
              <a:t> - units of a good are capable of mutual substitution with each other and carry equal value to the individual.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175" name="Shape 17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A8D8E5-C1D7-42AF-B9A3-DC7016A1D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65"/>
    </mc:Choice>
    <mc:Fallback>
      <p:transition spd="slow" advTm="7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595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Behavioral Economics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idx="2"/>
          </p:nvPr>
        </p:nvSpPr>
        <p:spPr>
          <a:xfrm>
            <a:off x="457200" y="1122374"/>
            <a:ext cx="8062800" cy="387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Behavioral economics</a:t>
            </a:r>
            <a:r>
              <a:rPr lang="en-US"/>
              <a:t> takes into account people’s state of mind.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>
                <a:solidFill>
                  <a:schemeClr val="dk1"/>
                </a:solidFill>
              </a:rPr>
              <a:t>Seeks to enrich our understanding of decision-making by integrating the insights of </a:t>
            </a:r>
            <a:r>
              <a:rPr lang="en-US" u="sng">
                <a:solidFill>
                  <a:schemeClr val="dk1"/>
                </a:solidFill>
              </a:rPr>
              <a:t>psychology</a:t>
            </a:r>
            <a:r>
              <a:rPr lang="en-US">
                <a:solidFill>
                  <a:schemeClr val="dk1"/>
                </a:solidFill>
              </a:rPr>
              <a:t> into economics.</a:t>
            </a:r>
          </a:p>
          <a:p>
            <a:pPr lvl="0" indent="45720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228600" rtl="0">
              <a:spcBef>
                <a:spcPts val="0"/>
              </a:spcBef>
            </a:pPr>
            <a:r>
              <a:rPr lang="en-US">
                <a:solidFill>
                  <a:schemeClr val="dk1"/>
                </a:solidFill>
              </a:rPr>
              <a:t>Investigates how given dollar amounts can mean different things to individuals depending on the situation. </a:t>
            </a:r>
          </a:p>
          <a:p>
            <a:pPr lvl="0" indent="45720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914400" lvl="1" indent="-228600" rtl="0">
              <a:spcBef>
                <a:spcPts val="0"/>
              </a:spcBef>
            </a:pPr>
            <a:r>
              <a:rPr lang="en-US">
                <a:solidFill>
                  <a:schemeClr val="dk1"/>
                </a:solidFill>
              </a:rPr>
              <a:t>This can lead to decisions that appear outwardly inconsistent, or irrational, to the outside observer.</a:t>
            </a:r>
          </a:p>
        </p:txBody>
      </p:sp>
      <p:pic>
        <p:nvPicPr>
          <p:cNvPr id="183" name="Shape 183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2FE9C0-DCE5-4F2F-8F2A-336907806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391"/>
    </mc:Choice>
    <mc:Fallback>
      <p:transition spd="slow" advTm="17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Is Education worth it?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idx="2"/>
          </p:nvPr>
        </p:nvSpPr>
        <p:spPr>
          <a:xfrm>
            <a:off x="457200" y="1122372"/>
            <a:ext cx="8062800" cy="4420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u="sng"/>
              <a:t>Discussion Question</a:t>
            </a:r>
            <a:r>
              <a:rPr lang="en-US"/>
              <a:t>: Why spend the money to go to college during a recession?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If you are unemployed (or underemployed, working fewer hours than you would like), </a:t>
            </a:r>
            <a:r>
              <a:rPr lang="en-US" u="sng"/>
              <a:t>the opportunity cost of your time is low</a:t>
            </a:r>
            <a:r>
              <a:rPr lang="en-US"/>
              <a:t>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If you are unemployed, you don’t have to give up work hours and income by going to college.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Do you think the data supports the idea that more education means less unemployment ?</a:t>
            </a:r>
          </a:p>
        </p:txBody>
      </p:sp>
      <p:pic>
        <p:nvPicPr>
          <p:cNvPr id="191" name="Shape 191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5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Impact of Education on Earnings and Unemployment Rates, 2012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57200" y="4363251"/>
            <a:ext cx="8062800" cy="25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-US" sz="1800"/>
              <a:t>There is a positive correlation between earnings and education.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Those with the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degrees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2012 had substantially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 unemployment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rates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/>
              <a:t>T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hose with the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least formal education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suffered from the </a:t>
            </a:r>
            <a:r>
              <a:rPr lang="en-US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unemployment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rates. </a:t>
            </a: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national median average weekly income was $815, and the nation unemployment average in 2012 was 6.8%.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(Source: Bureau of Labor Statistics, May 22, 2013)</a:t>
            </a:r>
          </a:p>
        </p:txBody>
      </p:sp>
      <p:pic>
        <p:nvPicPr>
          <p:cNvPr id="199" name="Shape 199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1353237" y="1138700"/>
            <a:ext cx="6270725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CH.6 OUTLINE</a:t>
            </a:r>
          </a:p>
        </p:txBody>
      </p:sp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457200" y="1122371"/>
            <a:ext cx="8062800" cy="4923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6.1: Consumption Choices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6.2: How Changes in Income and Prices Affect </a:t>
            </a:r>
          </a:p>
          <a:p>
            <a:pPr marL="0" lvl="0" indent="38735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  Consumption Choices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6.3: Behavioral Economics: An Alternative </a:t>
            </a:r>
          </a:p>
          <a:p>
            <a:pPr lvl="0" indent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  Framework for Consumer Choice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</p:txBody>
      </p:sp>
      <p:pic>
        <p:nvPicPr>
          <p:cNvPr id="55" name="Shape 5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06474-D615-41EF-AC76-FF31B5809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1"/>
    </mc:Choice>
    <mc:Fallback>
      <p:transition spd="slow" advTm="2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endParaRPr sz="2400" b="0" i="0" u="none" strike="noStrike" cap="none">
              <a:solidFill>
                <a:srgbClr val="6CB25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57200" y="1107617"/>
            <a:ext cx="8062912" cy="5256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This OpenStax ancillary resource is © Rice University under a CC-BY 4.0 International license; it may be reproduced or modified but must be attributed to OpenStax, Rice University and any changes must be noted.</a:t>
            </a:r>
          </a:p>
        </p:txBody>
      </p:sp>
      <p:pic>
        <p:nvPicPr>
          <p:cNvPr id="207" name="Shape 207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Investment Choices</a:t>
            </a:r>
          </a:p>
        </p:txBody>
      </p:sp>
      <p:pic>
        <p:nvPicPr>
          <p:cNvPr id="61" name="Shape 61" descr="CNX_Econ_C06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41719" y="1122386"/>
            <a:ext cx="6093873" cy="350007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4843974"/>
            <a:ext cx="8062800" cy="136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Higher education is generally viewed as a good investment, if one can afford it</a:t>
            </a:r>
            <a:r>
              <a:rPr lang="en-US"/>
              <a:t>. 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Is spending on education only considered beneficial during the good times, since incomes decrease during recessions?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(Credit: modification of work by Jason Bache/Flickr Creative Commons)</a:t>
            </a:r>
          </a:p>
        </p:txBody>
      </p:sp>
      <p:pic>
        <p:nvPicPr>
          <p:cNvPr id="63" name="Shape 63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4A7389-DBDE-4E48-8069-15E0DD1A2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4"/>
    </mc:Choice>
    <mc:Fallback>
      <p:transition spd="slow" advTm="2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6.1 Consumption Choices</a:t>
            </a:r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457199" y="17319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Budget constraint</a:t>
            </a:r>
            <a:r>
              <a:rPr lang="en-US"/>
              <a:t> - shows the possible combinations of two goods that are affordable given a consumer’s limited income.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Total utility</a:t>
            </a:r>
            <a:r>
              <a:rPr lang="en-US"/>
              <a:t> - satisfaction derived from consumer choices.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FB7D9B-E9FB-4600-BEB7-BE65C832D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39"/>
    </mc:Choice>
    <mc:Fallback>
      <p:transition spd="slow" advTm="2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Consumption Choices</a:t>
            </a:r>
          </a:p>
        </p:txBody>
      </p:sp>
      <p:sp>
        <p:nvSpPr>
          <p:cNvPr id="78" name="Shape 78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Marginal utility</a:t>
            </a:r>
            <a:r>
              <a:rPr lang="en-US"/>
              <a:t> - the additional utility provided by one additional unit of consumption. </a:t>
            </a:r>
          </a:p>
          <a:p>
            <a:pPr marL="2286000" lvl="0" indent="3873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change in total utility</a:t>
            </a:r>
          </a:p>
          <a:p>
            <a:pPr marL="2743200" lvl="0" indent="-698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/>
              <a:t>  change in quantity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Diminishing marginal utility</a:t>
            </a:r>
            <a:r>
              <a:rPr lang="en-US"/>
              <a:t> - the common pattern that each marginal unit of a good consumed provides less of an addition to utility than the previous unit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2341475" y="1984875"/>
            <a:ext cx="1035900" cy="3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MU =</a:t>
            </a:r>
          </a:p>
        </p:txBody>
      </p:sp>
      <p:pic>
        <p:nvPicPr>
          <p:cNvPr id="80" name="Shape 8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E94A97-8EE7-4E73-9F8F-DBACD8FFD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11"/>
    </mc:Choice>
    <mc:Fallback>
      <p:transition spd="slow" advTm="9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A Choice between Consumption Goods</a:t>
            </a:r>
          </a:p>
        </p:txBody>
      </p:sp>
      <p:pic>
        <p:nvPicPr>
          <p:cNvPr id="86" name="Shape 86" descr="CNX_Econ_C06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41719" y="1309890"/>
            <a:ext cx="6093873" cy="312506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José has an income of $56.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Movies cost $7 and T-shirts cost $14.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points on the budget constraint line show the combinations of movies and T-shirts that are affordable.</a:t>
            </a:r>
          </a:p>
        </p:txBody>
      </p:sp>
      <p:pic>
        <p:nvPicPr>
          <p:cNvPr id="88" name="Shape 88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EE9DED-BAC4-45A4-BA1E-0871C83E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13"/>
    </mc:Choice>
    <mc:Fallback>
      <p:transition spd="slow" advTm="6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 Rule for Maximizing Utility</a:t>
            </a:r>
          </a:p>
        </p:txBody>
      </p:sp>
      <p:sp>
        <p:nvSpPr>
          <p:cNvPr id="95" name="Shape 95"/>
          <p:cNvSpPr>
            <a:spLocks noGrp="1"/>
          </p:cNvSpPr>
          <p:nvPr>
            <p:ph type="pic" idx="2"/>
          </p:nvPr>
        </p:nvSpPr>
        <p:spPr>
          <a:xfrm>
            <a:off x="457200" y="1122376"/>
            <a:ext cx="8062800" cy="522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Marginal utility per dollar</a:t>
            </a:r>
            <a:r>
              <a:rPr lang="en-US"/>
              <a:t> - the additional satisfaction gained from purchasing a good given the price of the product.	</a:t>
            </a:r>
          </a:p>
          <a:p>
            <a:pPr marL="228600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marginal utility </a:t>
            </a:r>
          </a:p>
          <a:p>
            <a:pPr marL="1828800" lvl="0" indent="457200" rtl="0">
              <a:spcBef>
                <a:spcPts val="0"/>
              </a:spcBef>
              <a:buNone/>
            </a:pPr>
            <a:r>
              <a:rPr lang="en-US"/>
              <a:t>        	price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If you always choose the item with the greatest marginal utility per dollar spent, when the budget is exhausted, the </a:t>
            </a:r>
            <a:r>
              <a:rPr lang="en-US" u="sng"/>
              <a:t>utility maximizing choice</a:t>
            </a:r>
            <a:r>
              <a:rPr lang="en-US"/>
              <a:t> should occur where the </a:t>
            </a:r>
            <a:r>
              <a:rPr lang="en-US" i="1"/>
              <a:t>marginal utility per dollar spent</a:t>
            </a:r>
            <a:r>
              <a:rPr lang="en-US"/>
              <a:t> is the </a:t>
            </a:r>
            <a:r>
              <a:rPr lang="en-US" i="1"/>
              <a:t>same </a:t>
            </a:r>
            <a:r>
              <a:rPr lang="en-US"/>
              <a:t>for both goods.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2286000" lvl="0" indent="3873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/>
              <a:t>MU</a:t>
            </a:r>
            <a:r>
              <a:rPr lang="en-US" baseline="-25000"/>
              <a:t>1</a:t>
            </a:r>
            <a:r>
              <a:rPr lang="en-US"/>
              <a:t>		MU</a:t>
            </a:r>
            <a:r>
              <a:rPr lang="en-US" baseline="-25000"/>
              <a:t>2</a:t>
            </a:r>
          </a:p>
          <a:p>
            <a:pPr marL="2743200" lvl="0" indent="-6985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/>
              <a:t> P</a:t>
            </a:r>
            <a:r>
              <a:rPr lang="en-US" baseline="-25000"/>
              <a:t>1</a:t>
            </a:r>
            <a:r>
              <a:rPr lang="en-US"/>
              <a:t>                P</a:t>
            </a:r>
            <a:r>
              <a:rPr lang="en-US" baseline="-25000"/>
              <a:t>2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2872950" y="1958925"/>
            <a:ext cx="492300" cy="3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cxnSp>
        <p:nvCxnSpPr>
          <p:cNvPr id="97" name="Shape 97"/>
          <p:cNvCxnSpPr/>
          <p:nvPr/>
        </p:nvCxnSpPr>
        <p:spPr>
          <a:xfrm>
            <a:off x="3228650" y="5038750"/>
            <a:ext cx="583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8" name="Shape 98"/>
          <p:cNvCxnSpPr/>
          <p:nvPr/>
        </p:nvCxnSpPr>
        <p:spPr>
          <a:xfrm>
            <a:off x="4676450" y="5038750"/>
            <a:ext cx="583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9" name="Shape 99"/>
          <p:cNvSpPr txBox="1"/>
          <p:nvPr/>
        </p:nvSpPr>
        <p:spPr>
          <a:xfrm>
            <a:off x="4015950" y="4778325"/>
            <a:ext cx="492300" cy="35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/>
              <a:t>=</a:t>
            </a:r>
          </a:p>
        </p:txBody>
      </p:sp>
      <p:pic>
        <p:nvPicPr>
          <p:cNvPr id="100" name="Shape 10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1ED297-D126-44FA-B031-DF7A39C04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43"/>
    </mc:Choice>
    <mc:Fallback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939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6.2 How Changes in Income and Prices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Affect Consumption Choices</a:t>
            </a:r>
          </a:p>
        </p:txBody>
      </p:sp>
      <p:sp>
        <p:nvSpPr>
          <p:cNvPr id="107" name="Shape 107"/>
          <p:cNvSpPr>
            <a:spLocks noGrp="1"/>
          </p:cNvSpPr>
          <p:nvPr>
            <p:ph type="pic" idx="2"/>
          </p:nvPr>
        </p:nvSpPr>
        <p:spPr>
          <a:xfrm>
            <a:off x="457199" y="1503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Income, prices, and preferences affect consumer choices.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Utility and marginal utility can also be used to analyze how consumer choices change when the budget constraint shifts in response to changes in income or price.</a:t>
            </a:r>
          </a:p>
        </p:txBody>
      </p:sp>
      <p:pic>
        <p:nvPicPr>
          <p:cNvPr id="108" name="Shape 108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F7F40-B3A7-41C3-AE0C-904898069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53"/>
    </mc:Choice>
    <mc:Fallback>
      <p:transition spd="slow" advTm="6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Example - Concert Tickets vs. Overnight Getaway when Income Increases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76250" y="4630400"/>
            <a:ext cx="7591500" cy="23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utility-maximizing choice on the original budget constraint is M. 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100000"/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dashed horizontal and vertical lines extending through point M allow you to see whether the quantity consumed of goods on the new budget constraint is higher or lower than on the original budget constraint.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Shape 115" descr="CNX_Econ_C06_002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14350" y="969975"/>
            <a:ext cx="4515300" cy="35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8EC154-54FB-42ED-9A47-0A93E4C5C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20"/>
    </mc:Choice>
    <mc:Fallback>
      <p:transition spd="slow" advTm="10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senti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1313</Words>
  <Application>Microsoft Office PowerPoint</Application>
  <PresentationFormat>On-screen Show (4:3)</PresentationFormat>
  <Paragraphs>133</Paragraphs>
  <Slides>20</Slides>
  <Notes>20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Essential</vt:lpstr>
      <vt:lpstr>PowerPoint Presentation</vt:lpstr>
      <vt:lpstr>CH.6 OUTLINE</vt:lpstr>
      <vt:lpstr>Investment Choices</vt:lpstr>
      <vt:lpstr>6.1 Consumption Choices</vt:lpstr>
      <vt:lpstr>Consumption Choices</vt:lpstr>
      <vt:lpstr>A Choice between Consumption Goods</vt:lpstr>
      <vt:lpstr>A Rule for Maximizing Utility</vt:lpstr>
      <vt:lpstr>6.2 How Changes in Income and Prices  Affect Consumption Choices</vt:lpstr>
      <vt:lpstr>Example - Concert Tickets vs. Overnight Getaway when Income Increases</vt:lpstr>
      <vt:lpstr>Example - Concert Tickets vs. Overnight Getaway when Income Increases, Cont.</vt:lpstr>
      <vt:lpstr>Example - How a Change in Price Affects  Consumption Choices</vt:lpstr>
      <vt:lpstr>Example - How a Change in Price Affects  Consumption Choices, Continued</vt:lpstr>
      <vt:lpstr>Response to Higher Prices</vt:lpstr>
      <vt:lpstr>The Foundations of Demand Curves</vt:lpstr>
      <vt:lpstr>The Foundations of a Demand Curve: An Example of Housing</vt:lpstr>
      <vt:lpstr>6.3 Behavioral Economics: An Alternative Framework for Consumer Choice</vt:lpstr>
      <vt:lpstr>Behavioral Economics</vt:lpstr>
      <vt:lpstr>Is Education worth it?</vt:lpstr>
      <vt:lpstr>The Impact of Education on Earnings and Unemployment Rates, 2012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Neal</cp:lastModifiedBy>
  <cp:revision>6</cp:revision>
  <dcterms:modified xsi:type="dcterms:W3CDTF">2020-07-19T22:39:18Z</dcterms:modified>
</cp:coreProperties>
</file>