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33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4900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5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COLLEGE PHYSICS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# Chapter Title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15" name="Shape 15" descr="medium_covers_Page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2758" y="2517424"/>
            <a:ext cx="2010682" cy="2603836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913" cy="3500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457199" y="1107618"/>
            <a:ext cx="4031619" cy="46076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606925" y="1107618"/>
            <a:ext cx="3913188" cy="4607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8670" marR="0" lvl="1" indent="-344169" algn="l" rtl="0">
              <a:spcBef>
                <a:spcPts val="5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48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6CB255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6CB255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3.m4a"/><Relationship Id="rId7" Type="http://schemas.openxmlformats.org/officeDocument/2006/relationships/image" Target="../media/image4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PRINCIPLES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MICRO</a:t>
            </a: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ECONOMICS 2e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 dirty="0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5 Elasticity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79" y="3060014"/>
            <a:ext cx="2010240" cy="2602058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43" name="Shape 43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5662072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DF0B1-F56C-4CB1-971E-524AE9E17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0"/>
    </mc:Choice>
    <mc:Fallback xmlns="">
      <p:transition spd="slow" advTm="4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Zero Elasticity</a:t>
            </a:r>
          </a:p>
        </p:txBody>
      </p:sp>
      <p:pic>
        <p:nvPicPr>
          <p:cNvPr id="114" name="Shape 114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674450" y="3668113"/>
            <a:ext cx="5795100" cy="24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186376"/>
            <a:ext cx="8062800" cy="220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b="1"/>
              <a:t>Zero elasticity</a:t>
            </a:r>
            <a:r>
              <a:rPr lang="en-US"/>
              <a:t> or </a:t>
            </a:r>
            <a:r>
              <a:rPr lang="en-US" b="1"/>
              <a:t>perfect inelasticity</a:t>
            </a:r>
            <a:r>
              <a:rPr lang="en-US"/>
              <a:t> - a percentage change in price, no matter how large, results in zero change in quantity.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supply curve and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demand curve show that there will be zero percentage change in quantity (a) supplied or (b) demanded, regardless of the price. </a:t>
            </a:r>
          </a:p>
        </p:txBody>
      </p:sp>
      <p:pic>
        <p:nvPicPr>
          <p:cNvPr id="116" name="Shape 116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0D0501-DD2A-4961-AEF6-9F50C9C9E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4"/>
    </mc:Choice>
    <mc:Fallback xmlns="">
      <p:transition spd="slow" advTm="3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Constant Unitary Elasticity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5651652"/>
            <a:ext cx="8062800" cy="8159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8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curve with constant unitary elasticity will be a 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curved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line.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Notice how price and quantity demanded change by an identical amount in each step down the demand curve.</a:t>
            </a:r>
          </a:p>
        </p:txBody>
      </p:sp>
      <p:pic>
        <p:nvPicPr>
          <p:cNvPr id="124" name="Shape 124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57200" y="1061551"/>
            <a:ext cx="8062800" cy="116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b="1" dirty="0"/>
              <a:t>Constant unitary elasticity</a:t>
            </a:r>
            <a:r>
              <a:rPr lang="en-US" dirty="0"/>
              <a:t>, in either a supply or demand curve, occurs when a price change of one percent results in a quantity change of one percent.</a:t>
            </a:r>
          </a:p>
        </p:txBody>
      </p:sp>
      <p:pic>
        <p:nvPicPr>
          <p:cNvPr id="1026" name="Picture 2" descr="This graph shows how a demand curve with unitary elasticity at all points will always be a curved lin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2" y="2152057"/>
            <a:ext cx="4255896" cy="34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7F0120-B907-4B13-A629-D1AC768FB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81"/>
    </mc:Choice>
    <mc:Fallback xmlns="">
      <p:transition spd="slow" advTm="6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Constant Unitary Elasticity</a:t>
            </a:r>
          </a:p>
        </p:txBody>
      </p:sp>
      <p:pic>
        <p:nvPicPr>
          <p:cNvPr id="131" name="Shape 131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819950" y="1433806"/>
            <a:ext cx="5504100" cy="30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540600" y="4763972"/>
            <a:ext cx="8062800" cy="170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constant unitary elasticity </a:t>
            </a:r>
            <a:r>
              <a:rPr lang="en-US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curve is a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straight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line reaching up from the origin.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Between each point, the percentage increase in quantity demanded is the same as the percentage increase in price.</a:t>
            </a:r>
          </a:p>
        </p:txBody>
      </p:sp>
      <p:pic>
        <p:nvPicPr>
          <p:cNvPr id="133" name="Shape 133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CED11A-264D-4691-81DB-1F5CAA3B7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2"/>
    </mc:Choice>
    <mc:Fallback xmlns="">
      <p:transition spd="slow" advTm="3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5.3 Elasticity and Pricing</a:t>
            </a:r>
          </a:p>
        </p:txBody>
      </p:sp>
      <p:sp>
        <p:nvSpPr>
          <p:cNvPr id="139" name="Shape 139"/>
          <p:cNvSpPr>
            <a:spLocks noGrp="1"/>
          </p:cNvSpPr>
          <p:nvPr>
            <p:ph type="pic" idx="2"/>
          </p:nvPr>
        </p:nvSpPr>
        <p:spPr>
          <a:xfrm>
            <a:off x="457200" y="1122372"/>
            <a:ext cx="8062800" cy="4546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Most businesses face a day-to-day struggle to figure out ways to produce at a lower cost, as one pathway to their goal of earning higher profits.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However, in some cases, the price of a key input over which the firm has no control may rise or fall.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Can businesses pass costs (or cost savings) onto consumers?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0" name="Shape 14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70FD2D-D4C3-4994-BA95-B46EA6429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60"/>
    </mc:Choice>
    <mc:Fallback>
      <p:transition spd="slow" advTm="5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Passing Along Cost Savings to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Consumers -Technological Improvements</a:t>
            </a:r>
          </a:p>
        </p:txBody>
      </p:sp>
      <p:pic>
        <p:nvPicPr>
          <p:cNvPr id="146" name="Shape 146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819950" y="987874"/>
            <a:ext cx="5504100" cy="33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15650" y="4310575"/>
            <a:ext cx="8312700" cy="256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Cost-saving gains cause supply to shift out to the right from S</a:t>
            </a:r>
            <a:r>
              <a:rPr lang="en-US" sz="19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S</a:t>
            </a:r>
            <a:r>
              <a:rPr lang="en-US" sz="19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that is, at any given price, firms will be willing to supply a greater quantity.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r>
              <a:rPr lang="en-US" sz="1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inelastic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as in (a), the result of this cost-saving technological improvement will be substantially lower prices.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r>
              <a:rPr lang="en-US" sz="1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elastic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as in (b), the result will be only slightly lower prices.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Consumers benefit in either case, from a greater quantity at a lower price, but the benefit is greater when demand is inelastic, as in (a).</a:t>
            </a:r>
          </a:p>
        </p:txBody>
      </p:sp>
      <p:pic>
        <p:nvPicPr>
          <p:cNvPr id="148" name="Shape 148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CF98F6-C086-44E1-8A92-5E700A895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4"/>
    </mc:Choice>
    <mc:Fallback>
      <p:transition spd="slow" advTm="2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94900" y="953125"/>
            <a:ext cx="7354200" cy="33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Passing Along Higher Costs to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Consumers - Rising Taxes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295800" y="4293400"/>
            <a:ext cx="8552400" cy="24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 costs, like a higher tax on cigarette companies for example, lead supply to shift to the left. This shift is identical in (a) and (b).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However, in (a), where </a:t>
            </a:r>
            <a:r>
              <a:rPr lang="en-US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inelastic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 cost increase can largely be passed along to consumers in the form of higher prices, without much of a decline in equilibrium quantity.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(b), </a:t>
            </a:r>
            <a:r>
              <a:rPr lang="en-US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elastic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so the shift in supply results primarily in a lower equilibrium quantity.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Consumers suffer in either case, but in (a), they suffer from paying a </a:t>
            </a:r>
            <a:r>
              <a:rPr lang="en-US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 price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the same quantity, while in (b), they suffer from buying a l</a:t>
            </a:r>
            <a:r>
              <a:rPr lang="en-US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ower quantity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(and presumably needing to shift their consumption elsewhere).</a:t>
            </a:r>
          </a:p>
        </p:txBody>
      </p:sp>
      <p:pic>
        <p:nvPicPr>
          <p:cNvPr id="156" name="Shape 156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0A620-A1E7-42AC-8EC1-A2692719F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0"/>
    </mc:Choice>
    <mc:Fallback>
      <p:transition spd="slow" advTm="2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Elasticity and Tax Incidence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Tax incidence</a:t>
            </a:r>
            <a:r>
              <a:rPr lang="en-US"/>
              <a:t> - manner in which the tax burden is divided between buyers and sellers.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If </a:t>
            </a:r>
            <a:r>
              <a:rPr lang="en-US" u="sng"/>
              <a:t>demand is more inelastic</a:t>
            </a:r>
            <a:r>
              <a:rPr lang="en-US"/>
              <a:t> than supply, </a:t>
            </a:r>
            <a:r>
              <a:rPr lang="en-US" u="sng"/>
              <a:t>consumers</a:t>
            </a:r>
            <a:r>
              <a:rPr lang="en-US"/>
              <a:t> bear most of the tax burden.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If </a:t>
            </a:r>
            <a:r>
              <a:rPr lang="en-US" u="sng"/>
              <a:t>supply is more inelastic</a:t>
            </a:r>
            <a:r>
              <a:rPr lang="en-US"/>
              <a:t> than demand, </a:t>
            </a:r>
            <a:r>
              <a:rPr lang="en-US" u="sng"/>
              <a:t>sellers</a:t>
            </a:r>
            <a:r>
              <a:rPr lang="en-US"/>
              <a:t> bear most of the tax burden.</a:t>
            </a:r>
          </a:p>
        </p:txBody>
      </p:sp>
      <p:pic>
        <p:nvPicPr>
          <p:cNvPr id="163" name="Shape 163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AB5DD4-D283-4A71-934D-63C17D61C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52"/>
    </mc:Choice>
    <mc:Fallback>
      <p:transition spd="slow" advTm="5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Elasticity and Tax Incidence</a:t>
            </a:r>
          </a:p>
        </p:txBody>
      </p:sp>
      <p:pic>
        <p:nvPicPr>
          <p:cNvPr id="169" name="Shape 1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16650" y="948622"/>
            <a:ext cx="7310700" cy="30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57200" y="3993325"/>
            <a:ext cx="8286600" cy="262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excise tax introduces a wedge between the price paid by consumers (Pc) and the price received by producers (Pp). </a:t>
            </a:r>
          </a:p>
          <a:p>
            <a:pPr marL="457200" lvl="0" indent="-228600" rtl="0">
              <a:spcBef>
                <a:spcPts val="92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>
                <a:solidFill>
                  <a:schemeClr val="dk1"/>
                </a:solidFill>
              </a:rPr>
              <a:t>The more elastic the demand and supply curves are, the lower the tax revenue.</a:t>
            </a:r>
          </a:p>
          <a:p>
            <a:pPr marL="342900" marR="0" lvl="0" indent="-355600" algn="l" rtl="0">
              <a:spcBef>
                <a:spcPts val="92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AutoNum type="alphaLcParenBoth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the </a:t>
            </a: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 is more elastic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than supply, the tax incidence on </a:t>
            </a:r>
            <a:r>
              <a:rPr lang="en-US" sz="1800" b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consumers</a:t>
            </a:r>
            <a:r>
              <a:rPr lang="en-US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Pc – Pe, is </a:t>
            </a:r>
            <a:r>
              <a:rPr lang="en-US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than the tax incidence on </a:t>
            </a:r>
            <a:r>
              <a:rPr lang="en-US" sz="1800" b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producers,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 – Pp. </a:t>
            </a:r>
          </a:p>
          <a:p>
            <a:pPr marL="342900" marR="0" lvl="0" indent="-355600" algn="l" rtl="0">
              <a:spcBef>
                <a:spcPts val="92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AutoNum type="alphaLcParenBoth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the </a:t>
            </a: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supply is more elastic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than demand, the tax incidence on consumers, Pc – Pe, is larger than the tax incidence on producers, Pe – Pp.</a:t>
            </a:r>
          </a:p>
        </p:txBody>
      </p:sp>
      <p:pic>
        <p:nvPicPr>
          <p:cNvPr id="171" name="Shape 171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5762AB-1F4F-4AB3-9035-23445DB48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"/>
    </mc:Choice>
    <mc:Fallback>
      <p:transition spd="slow" advTm="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Long-Run vs. Short-Run Impact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pic" idx="2"/>
          </p:nvPr>
        </p:nvSpPr>
        <p:spPr>
          <a:xfrm>
            <a:off x="457200" y="1122370"/>
            <a:ext cx="8062800" cy="5061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Elasticities are often lower in the short run than in the long run.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On the </a:t>
            </a:r>
            <a:r>
              <a:rPr lang="en-US" u="sng"/>
              <a:t>demand</a:t>
            </a:r>
            <a:r>
              <a:rPr lang="en-US"/>
              <a:t> side of the market, it can sometimes be difficult to change Qd in the short run, but easier in the long run.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On the </a:t>
            </a:r>
            <a:r>
              <a:rPr lang="en-US" u="sng"/>
              <a:t>supply</a:t>
            </a:r>
            <a:r>
              <a:rPr lang="en-US"/>
              <a:t> side of markets, producers of goods and services typically find it easier to expand production in the long term of several years rather than in the short run of a few months.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In most markets for goods and services: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in the short run - prices bounce up and down more than quantities.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in the long run - quantities often move more than prices.</a:t>
            </a:r>
          </a:p>
        </p:txBody>
      </p:sp>
      <p:pic>
        <p:nvPicPr>
          <p:cNvPr id="178" name="Shape 178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6EBAD2-88DB-42CF-B7C0-97143B1F1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80"/>
    </mc:Choice>
    <mc:Fallback>
      <p:transition spd="slow" advTm="8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96200" y="1022275"/>
            <a:ext cx="6951600" cy="31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R</a:t>
            </a:r>
            <a:r>
              <a:rPr lang="en-US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esponsiveness</a:t>
            </a:r>
            <a:r>
              <a:rPr lang="en-US"/>
              <a:t> of Demand to</a:t>
            </a:r>
            <a:r>
              <a:rPr lang="en-US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/>
              <a:t>P</a:t>
            </a:r>
            <a:r>
              <a:rPr lang="en-US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rice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Changes of </a:t>
            </a:r>
            <a:r>
              <a:rPr lang="en-US"/>
              <a:t>C</a:t>
            </a:r>
            <a:r>
              <a:rPr lang="en-US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rude </a:t>
            </a:r>
            <a:r>
              <a:rPr lang="en-US"/>
              <a:t>O</a:t>
            </a:r>
            <a:r>
              <a:rPr lang="en-US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il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58350" y="4203775"/>
            <a:ext cx="8427300" cy="238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intersection (E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between demand curve D and supply curve S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the same in both (a) and (b). 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shift of supply to the left from S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S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identical in both (a) and (b).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new equilibrium (E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has a higher price and a lower quantity than the original equilibrium (E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in both (a) and (b). 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However, the shape of the demand curve D is different in (a) and (b). 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a result, the shift in supply can result either in a new equilibrium with a much higher price and an only slightly smaller quantity, as in (a)</a:t>
            </a:r>
            <a:r>
              <a:rPr lang="en-US" sz="1600"/>
              <a:t>.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/>
              <a:t>O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in a new equilibrium with only a small increase in price and a relatively larger reduction in quantity, as in (b).</a:t>
            </a:r>
          </a:p>
        </p:txBody>
      </p:sp>
      <p:pic>
        <p:nvPicPr>
          <p:cNvPr id="186" name="Shape 186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2072275" y="3829075"/>
            <a:ext cx="2805000" cy="45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shows inelastic demand for oil in the short run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5120275" y="3829075"/>
            <a:ext cx="2805000" cy="45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more elastic demand over the long term.</a:t>
            </a:r>
          </a:p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EDCBB4-0DD1-43DA-A61A-394A30DB4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43"/>
    </mc:Choice>
    <mc:Fallback>
      <p:transition spd="slow" advTm="11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CH.5 OUTLINE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idx="2"/>
          </p:nvPr>
        </p:nvSpPr>
        <p:spPr>
          <a:xfrm>
            <a:off x="457200" y="1122370"/>
            <a:ext cx="8062800" cy="4981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5.1: Price Elasticity of Demand and Price </a:t>
            </a:r>
          </a:p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/>
              <a:t>  Elasticity of Supply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5.2: Polar Cases of Elasticity and Constant </a:t>
            </a:r>
          </a:p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/>
              <a:t>  Elasticity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/>
              <a:t>5.3: Elasticity and Pricing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5.4: Elasticity in Areas Other Than Price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0" name="Shape 5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6FF530-EC74-4F6E-ACA2-414D3D52C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5"/>
    </mc:Choice>
    <mc:Fallback xmlns="">
      <p:transition spd="slow" advTm="2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5.4 Elasticity in Areas Other Than Price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Income elasticity of demand</a:t>
            </a:r>
            <a:r>
              <a:rPr lang="en-US"/>
              <a:t>  </a:t>
            </a:r>
          </a:p>
          <a:p>
            <a:pPr marL="1828800" lvl="0" indent="3873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% change in quantity demanded</a:t>
            </a:r>
          </a:p>
          <a:p>
            <a:pPr marL="2743200" lvl="0" indent="0" rtl="0">
              <a:spcBef>
                <a:spcPts val="0"/>
              </a:spcBef>
              <a:buNone/>
            </a:pPr>
            <a:r>
              <a:rPr lang="en-US"/>
              <a:t>% change in income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For most products, most of the time, the income elasticity of demand is positive: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That is, a rise in income will cause an increase in the quantity demanded.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 txBox="1"/>
          <p:nvPr/>
        </p:nvSpPr>
        <p:spPr>
          <a:xfrm>
            <a:off x="2377075" y="1680600"/>
            <a:ext cx="492300" cy="29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pic>
        <p:nvPicPr>
          <p:cNvPr id="196" name="Shape 196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65421B-3732-48CC-9B32-61EBD5AE1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26"/>
    </mc:Choice>
    <mc:Fallback>
      <p:transition spd="slow" advTm="6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Cross-Price Elasticity of Demand</a:t>
            </a:r>
          </a:p>
        </p:txBody>
      </p:sp>
      <p:sp>
        <p:nvSpPr>
          <p:cNvPr id="202" name="Shape 202"/>
          <p:cNvSpPr>
            <a:spLocks noGrp="1"/>
          </p:cNvSpPr>
          <p:nvPr>
            <p:ph type="pic" idx="2"/>
          </p:nvPr>
        </p:nvSpPr>
        <p:spPr>
          <a:xfrm>
            <a:off x="457200" y="1122375"/>
            <a:ext cx="8062800" cy="4923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A change in the price of one good can shift the quantity demanded for another good.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Cross-price elasticity of demand</a:t>
            </a:r>
            <a:r>
              <a:rPr lang="en-US"/>
              <a:t> - the percentage change in the quantity of good A that is demanded as a result of a percentage change in the price good B.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1828800" lvl="0" indent="3873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% change in Qd of good A</a:t>
            </a:r>
          </a:p>
          <a:p>
            <a:pPr marL="1828800" lvl="0" indent="0" rtl="0">
              <a:spcBef>
                <a:spcPts val="0"/>
              </a:spcBef>
              <a:buNone/>
            </a:pPr>
            <a:r>
              <a:rPr lang="en-US"/>
              <a:t>      % change in price of good B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Discussion Question</a:t>
            </a:r>
            <a:r>
              <a:rPr lang="en-US"/>
              <a:t>: What are examples of complement and substitute goods, where a change in price of one good would cause a change in demand of the other?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2377075" y="3738000"/>
            <a:ext cx="492300" cy="29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pic>
        <p:nvPicPr>
          <p:cNvPr id="204" name="Shape 204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2F77ED-CDBD-42F8-B676-6821677BB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0"/>
    </mc:Choice>
    <mc:Fallback>
      <p:transition spd="slow" advTm="3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56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Elasticity in Labor </a:t>
            </a:r>
          </a:p>
        </p:txBody>
      </p:sp>
      <p:sp>
        <p:nvSpPr>
          <p:cNvPr id="210" name="Shape 210"/>
          <p:cNvSpPr>
            <a:spLocks noGrp="1"/>
          </p:cNvSpPr>
          <p:nvPr>
            <p:ph type="pic" idx="2"/>
          </p:nvPr>
        </p:nvSpPr>
        <p:spPr>
          <a:xfrm>
            <a:off x="457200" y="1122375"/>
            <a:ext cx="8062800" cy="4981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Wage elasticity of labor supply</a:t>
            </a:r>
            <a:r>
              <a:rPr lang="en-US"/>
              <a:t> - the percentage change in labor supplied divided by the percentage change in wages.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1371600" lvl="0" indent="38735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% change in quantity of labor supplied</a:t>
            </a:r>
          </a:p>
          <a:p>
            <a:pPr marL="2286000" lvl="0" indent="457200" rtl="0">
              <a:spcBef>
                <a:spcPts val="0"/>
              </a:spcBef>
              <a:buNone/>
            </a:pPr>
            <a:r>
              <a:rPr lang="en-US"/>
              <a:t>   % change in wage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Wage elasticity of labor demand - </a:t>
            </a:r>
            <a:r>
              <a:rPr lang="en-US"/>
              <a:t>the percentage change in labor demanded divided by the percentage change in wages.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1371600" lvl="0" indent="38735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% change in quantity of labor demanded</a:t>
            </a:r>
          </a:p>
          <a:p>
            <a:pPr marL="2286000" lvl="0" indent="38735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/>
              <a:t>   % change in wage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1996075" y="2366400"/>
            <a:ext cx="492300" cy="29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1996075" y="4957200"/>
            <a:ext cx="492300" cy="29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pic>
        <p:nvPicPr>
          <p:cNvPr id="213" name="Shape 213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914D2E-1B65-41C3-9DD0-92B3F39A3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6"/>
    </mc:Choice>
    <mc:Fallback>
      <p:transition spd="slow" advTm="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Elasticity in Financial Capital Markets</a:t>
            </a:r>
          </a:p>
        </p:txBody>
      </p:sp>
      <p:sp>
        <p:nvSpPr>
          <p:cNvPr id="219" name="Shape 219"/>
          <p:cNvSpPr>
            <a:spLocks noGrp="1"/>
          </p:cNvSpPr>
          <p:nvPr>
            <p:ph type="pic" idx="2"/>
          </p:nvPr>
        </p:nvSpPr>
        <p:spPr>
          <a:xfrm>
            <a:off x="457200" y="1122371"/>
            <a:ext cx="8062800" cy="487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Interest rate elasticity of savings</a:t>
            </a:r>
            <a:r>
              <a:rPr lang="en-US"/>
              <a:t> - the percentage change in the quantity of savings divided by the percentage change in interest rates.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marL="1371600" lvl="0" indent="38735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% change in quantity of financial savings</a:t>
            </a:r>
          </a:p>
          <a:p>
            <a:pPr marL="2286000" lvl="0" indent="457200" rtl="0">
              <a:spcBef>
                <a:spcPts val="0"/>
              </a:spcBef>
              <a:buNone/>
            </a:pPr>
            <a:r>
              <a:rPr lang="en-US"/>
              <a:t>% change in interest rate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Interest rate elasticity of borrowing</a:t>
            </a:r>
            <a:r>
              <a:rPr lang="en-US"/>
              <a:t> - the percentage change in the quantity of borrowing divided by the percentage change in interest rates.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en-US" u="sng"/>
              <a:t>% change in quantity of financial borrowing</a:t>
            </a:r>
          </a:p>
          <a:p>
            <a:pPr marL="2286000" lvl="0" indent="457200" rtl="0">
              <a:spcBef>
                <a:spcPts val="0"/>
              </a:spcBef>
              <a:buNone/>
            </a:pPr>
            <a:r>
              <a:rPr lang="en-US"/>
              <a:t>% change in interest rate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1996075" y="2671200"/>
            <a:ext cx="492300" cy="29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2072275" y="5185800"/>
            <a:ext cx="492300" cy="29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pic>
        <p:nvPicPr>
          <p:cNvPr id="222" name="Shape 222" descr="OSX-Stacked-TM-RGB-300dpi-201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23A9D2-076A-4478-B009-11173A5E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B3A3D9-74F3-4394-BF2B-B70E062264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"/>
    </mc:Choice>
    <mc:Fallback>
      <p:transition spd="slow" advTm="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Back to Netflix</a:t>
            </a:r>
          </a:p>
        </p:txBody>
      </p:sp>
      <p:sp>
        <p:nvSpPr>
          <p:cNvPr id="228" name="Shape 228"/>
          <p:cNvSpPr>
            <a:spLocks noGrp="1"/>
          </p:cNvSpPr>
          <p:nvPr>
            <p:ph type="pic" idx="2"/>
          </p:nvPr>
        </p:nvSpPr>
        <p:spPr>
          <a:xfrm>
            <a:off x="457200" y="741375"/>
            <a:ext cx="8062800" cy="589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How did the 60% price increase in 2011 end up for Netflix?</a:t>
            </a:r>
          </a:p>
          <a:p>
            <a:pPr marL="457200" lvl="0" indent="-355600" rtl="0">
              <a:spcBef>
                <a:spcPts val="0"/>
              </a:spcBef>
              <a:buSzPct val="100000"/>
              <a:buChar char="●"/>
            </a:pPr>
            <a:r>
              <a:rPr lang="en-US"/>
              <a:t>Before the price increase - 24.6 million U.S. subscribers. </a:t>
            </a:r>
          </a:p>
          <a:p>
            <a:pPr marL="457200" lvl="0" indent="-355600" rtl="0">
              <a:spcBef>
                <a:spcPts val="0"/>
              </a:spcBef>
              <a:buSzPct val="100000"/>
              <a:buChar char="●"/>
            </a:pPr>
            <a:r>
              <a:rPr lang="en-US"/>
              <a:t>After the price increase - 810,000 U.S. consumers canceled their subscriptions.  </a:t>
            </a:r>
          </a:p>
          <a:p>
            <a:pPr marL="457200" lvl="0" indent="-355600" rtl="0">
              <a:spcBef>
                <a:spcPts val="0"/>
              </a:spcBef>
              <a:buSzPct val="100000"/>
              <a:buChar char="●"/>
            </a:pPr>
            <a:r>
              <a:rPr lang="en-US"/>
              <a:t>Fast forward to June 2013, there were 36 million streaming Netflix subscribers in the United States.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An average per quarter growth of about 1.6 million.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This was </a:t>
            </a:r>
            <a:r>
              <a:rPr lang="en-US" u="sng"/>
              <a:t>less</a:t>
            </a:r>
            <a:r>
              <a:rPr lang="en-US"/>
              <a:t> than the 2 million per quarter increases that had been the previous norm, before the price change.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en-US"/>
              <a:t>Why was the estimate of customers leaving so far off? What missteps did the Netflix management make?</a:t>
            </a:r>
          </a:p>
          <a:p>
            <a:pPr marL="457200" lvl="0" indent="-355600" rtl="0">
              <a:spcBef>
                <a:spcPts val="0"/>
              </a:spcBef>
              <a:buSzPct val="100000"/>
              <a:buChar char="●"/>
            </a:pPr>
            <a:r>
              <a:rPr lang="en-US"/>
              <a:t>A misjudgement of the elasticity of demand. </a:t>
            </a:r>
          </a:p>
          <a:p>
            <a:pPr marL="914400" lvl="1" indent="-355600" rtl="0">
              <a:spcBef>
                <a:spcPts val="0"/>
              </a:spcBef>
              <a:buSzPct val="100000"/>
            </a:pPr>
            <a:r>
              <a:rPr lang="en-US"/>
              <a:t>Due to increase in the number of close substitutes (Vudu, Amazon Prime, Hulu, Redbox).</a:t>
            </a:r>
          </a:p>
          <a:p>
            <a:pPr marL="457200" lvl="0" indent="-355600" rtl="0">
              <a:spcBef>
                <a:spcPts val="0"/>
              </a:spcBef>
              <a:buSzPct val="100000"/>
              <a:buChar char="●"/>
            </a:pPr>
            <a:r>
              <a:rPr lang="en-US"/>
              <a:t>Misjudgement of customers’ preferences and tastes.</a:t>
            </a:r>
          </a:p>
          <a:p>
            <a:pPr marL="914400" lvl="1" indent="-355600" rtl="0">
              <a:spcBef>
                <a:spcPts val="0"/>
              </a:spcBef>
              <a:buSzPct val="111111"/>
            </a:pPr>
            <a:r>
              <a:rPr lang="en-US"/>
              <a:t>Many consumers still preferred a physical DVD disk over streaming video.</a:t>
            </a:r>
          </a:p>
        </p:txBody>
      </p:sp>
      <p:pic>
        <p:nvPicPr>
          <p:cNvPr id="229" name="Shape 229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endParaRPr sz="2400" b="0" i="0" u="none" strike="noStrike" cap="none">
              <a:solidFill>
                <a:srgbClr val="6CB25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57200" y="1107617"/>
            <a:ext cx="8062912" cy="52569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This OpenStax ancillary resource is © Rice University under a CC-BY 4.0 International license; it may be reproduced or modified but must be attributed to OpenStax, Rice University and any changes must be noted.</a:t>
            </a:r>
          </a:p>
        </p:txBody>
      </p:sp>
      <p:pic>
        <p:nvPicPr>
          <p:cNvPr id="236" name="Shape 236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Netflix and Economic Elasticity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40600" y="4234376"/>
            <a:ext cx="8062800" cy="218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Netflix, Inc. is an American provider of on-demand Internet streaming media to many countries around the world, including the United States, and of flat rate DVD-by-mail in the United States.  How did customers react </a:t>
            </a:r>
            <a:r>
              <a:rPr lang="en-US"/>
              <a:t>in 2011 when it announced a major packaging change, including an increase in price?  This is a modern day digital example of a concept economists call </a:t>
            </a:r>
            <a:r>
              <a:rPr lang="en-US" u="sng"/>
              <a:t>elasticity</a:t>
            </a:r>
            <a:r>
              <a:rPr lang="en-US"/>
              <a:t>, and will be further explored in this chapter.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(Credit: modification of work by Traci Lawson/Flickr Creative Commons)</a:t>
            </a:r>
          </a:p>
        </p:txBody>
      </p:sp>
      <p:pic>
        <p:nvPicPr>
          <p:cNvPr id="57" name="Shape 57" descr="CNX_Econv1-2_C05_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36387" r="-36387"/>
          <a:stretch/>
        </p:blipFill>
        <p:spPr>
          <a:xfrm>
            <a:off x="540600" y="1122375"/>
            <a:ext cx="8062800" cy="3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5.1 Price Elasticity of Demand and Price Elasticity of Supply</a:t>
            </a:r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457200" y="1122371"/>
            <a:ext cx="8062800" cy="471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Elasticity</a:t>
            </a:r>
            <a:r>
              <a:rPr lang="en-US"/>
              <a:t> is an economics concept that measures the responsiveness of one variable to changes in another variable.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Price elasticity</a:t>
            </a:r>
            <a:r>
              <a:rPr lang="en-US"/>
              <a:t> is the ratio between the percentage change in the quantity demanded (Qd) or supplied (Qs), and the corresponding percent change in price.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Price elasticity of demand</a:t>
            </a:r>
            <a:r>
              <a:rPr lang="en-US"/>
              <a:t>  - percentage change in the quantity </a:t>
            </a:r>
            <a:r>
              <a:rPr lang="en-US" i="1"/>
              <a:t>demanded </a:t>
            </a:r>
            <a:r>
              <a:rPr lang="en-US"/>
              <a:t>of a good or service divided the percentage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Price elasticity of supply</a:t>
            </a:r>
            <a:r>
              <a:rPr lang="en-US"/>
              <a:t> - the percentage change in quantity </a:t>
            </a:r>
            <a:r>
              <a:rPr lang="en-US" i="1"/>
              <a:t>supplied</a:t>
            </a:r>
            <a:r>
              <a:rPr lang="en-US"/>
              <a:t> divided by the percentage change in price.</a:t>
            </a:r>
          </a:p>
        </p:txBody>
      </p:sp>
      <p:pic>
        <p:nvPicPr>
          <p:cNvPr id="65" name="Shape 6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39EF21-9919-4A75-A53E-B26CFFB4F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88"/>
    </mc:Choice>
    <mc:Fallback xmlns="">
      <p:transition spd="slow" advTm="19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Elastic, Inelastic, and Unitary: Three Cases of Elasticity</a:t>
            </a:r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457199" y="9699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An </a:t>
            </a:r>
            <a:r>
              <a:rPr lang="en-US" b="1"/>
              <a:t>elastic demand</a:t>
            </a:r>
            <a:r>
              <a:rPr lang="en-US"/>
              <a:t> or </a:t>
            </a:r>
            <a:r>
              <a:rPr lang="en-US" b="1"/>
              <a:t>elastic supply</a:t>
            </a:r>
            <a:r>
              <a:rPr lang="en-US"/>
              <a:t> is one in which the elasticity is greater than one, indicating a high responsiveness to changes in price.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Inelastic demand </a:t>
            </a:r>
            <a:r>
              <a:rPr lang="en-US"/>
              <a:t>or </a:t>
            </a:r>
            <a:r>
              <a:rPr lang="en-US" b="1"/>
              <a:t>inelastic supply</a:t>
            </a:r>
            <a:r>
              <a:rPr lang="en-US"/>
              <a:t> - elasticities that are less than one, indicating low responsiveness to price changes.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Unitary elasticities</a:t>
            </a:r>
            <a:r>
              <a:rPr lang="en-US"/>
              <a:t> indicate proportional responsiveness of either demand or supply,</a:t>
            </a:r>
          </a:p>
        </p:txBody>
      </p:sp>
      <p:pic>
        <p:nvPicPr>
          <p:cNvPr id="72" name="Shape 72" descr="Econ2e_C5_0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75" y="4295000"/>
            <a:ext cx="7924850" cy="22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09691-681E-40AF-A3BC-1880D9C39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40"/>
    </mc:Choice>
    <mc:Fallback xmlns="">
      <p:transition spd="slow" advTm="8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Calculate Elasticity of a Curve</a:t>
            </a: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457200" y="1122373"/>
            <a:ext cx="8062800" cy="4179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To calculate elasticity along a demand or supply curve economists use the average percent change in both quantity and price.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-US" u="sng" dirty="0"/>
              <a:t>Midpoint Method for Elasticity</a:t>
            </a:r>
            <a:r>
              <a:rPr lang="en-US" dirty="0"/>
              <a:t>: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dirty="0"/>
              <a:t>% change in quantity =  </a:t>
            </a:r>
            <a:r>
              <a:rPr lang="en-US" u="sng" dirty="0"/>
              <a:t> Q2 – Q1    </a:t>
            </a:r>
          </a:p>
          <a:p>
            <a:pPr marL="2286000" lvl="0" indent="-6985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dirty="0"/>
              <a:t>     (Q2 + Q1)/2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% change in price =    </a:t>
            </a:r>
            <a:r>
              <a:rPr lang="en-US" u="sng" dirty="0"/>
              <a:t> P2 – P1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dirty="0"/>
              <a:t>                                  (P2 + P1)/2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0" name="Shape 80"/>
          <p:cNvSpPr txBox="1"/>
          <p:nvPr/>
        </p:nvSpPr>
        <p:spPr>
          <a:xfrm>
            <a:off x="4591475" y="3041550"/>
            <a:ext cx="915900" cy="42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x 100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4210475" y="4184550"/>
            <a:ext cx="915900" cy="42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x 100</a:t>
            </a:r>
          </a:p>
        </p:txBody>
      </p:sp>
      <p:pic>
        <p:nvPicPr>
          <p:cNvPr id="82" name="Shape 8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361E6-4B25-4D99-B4D3-5F4B2B41D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20"/>
    </mc:Choice>
    <mc:Fallback xmlns="">
      <p:transition spd="slow" advTm="10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Example - Calculating the Price Elasticity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of Demand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4127275"/>
            <a:ext cx="4307700" cy="256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price elasticity of demand is calculated as the percentage change in quantity divided by the percentage change in price.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 sz="160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600"/>
              <a:t>Therefore, the elasticity of demand between these two points is 0.45, an amount </a:t>
            </a:r>
            <a:r>
              <a:rPr lang="en-US" sz="1600" i="1"/>
              <a:t>smaller</a:t>
            </a:r>
            <a:r>
              <a:rPr lang="en-US" sz="1600"/>
              <a:t> than one, showing that the demand is </a:t>
            </a:r>
            <a:r>
              <a:rPr lang="en-US" sz="1600" u="sng"/>
              <a:t>inelastic</a:t>
            </a:r>
            <a:r>
              <a:rPr lang="en-US" sz="1600"/>
              <a:t> in this interval.</a:t>
            </a:r>
          </a:p>
        </p:txBody>
      </p:sp>
      <p:pic>
        <p:nvPicPr>
          <p:cNvPr id="89" name="Shape 89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Econ2e_C5_0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4875" y="4191500"/>
            <a:ext cx="3848426" cy="25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2096850" y="900850"/>
            <a:ext cx="4950300" cy="31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CB2DDF-E872-4D40-A037-224DFBEBC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10"/>
    </mc:Choice>
    <mc:Fallback xmlns="">
      <p:transition spd="slow" advTm="10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Example - Calculating the Price Elasticity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of Supply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4843972"/>
            <a:ext cx="8062800" cy="170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price elasticity of supply is calculated as the percentage change in quantity divided by the percentage change in price.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What category of elasticity does the result fall into?</a:t>
            </a:r>
          </a:p>
        </p:txBody>
      </p:sp>
      <p:pic>
        <p:nvPicPr>
          <p:cNvPr id="98" name="Shape 98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 descr="Econ2e_C5_0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7550" y="1639300"/>
            <a:ext cx="4213975" cy="27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423802" y="1122386"/>
            <a:ext cx="4319700" cy="35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029565-468B-4774-9F84-D83457DB5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7"/>
    </mc:Choice>
    <mc:Fallback xmlns="">
      <p:transition spd="slow" advTm="2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5.2 Polar Cases of Elasticity and Constant Elasticity</a:t>
            </a:r>
          </a:p>
        </p:txBody>
      </p:sp>
      <p:pic>
        <p:nvPicPr>
          <p:cNvPr id="106" name="Shape 106" descr="CNX_Econ_C05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674450" y="4044409"/>
            <a:ext cx="5795100" cy="25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57200" y="957775"/>
            <a:ext cx="8062800" cy="299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b="1"/>
              <a:t>Infinite elasticity</a:t>
            </a:r>
            <a:r>
              <a:rPr lang="en-US"/>
              <a:t> or </a:t>
            </a:r>
            <a:r>
              <a:rPr lang="en-US" b="1"/>
              <a:t>perfect elasticity</a:t>
            </a:r>
            <a:r>
              <a:rPr lang="en-US"/>
              <a:t> - either the quantity demanded (Qd) or supplied (Qs) changes by an infinite amount in response to any change in price at all. 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b="1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In both cases, the supply and the demand curve are </a:t>
            </a:r>
            <a:r>
              <a:rPr lang="en-US" i="1"/>
              <a:t>horizontal</a:t>
            </a:r>
            <a:r>
              <a:rPr lang="en-US"/>
              <a:t>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The quantity supplied or demanded is extremely responsive to price changes, moving from zero for prices close to P to infinite when price reach P.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 sz="1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C32AF8-B33E-45E0-8A19-CE7E1B725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55"/>
    </mc:Choice>
    <mc:Fallback xmlns="">
      <p:transition spd="slow" advTm="12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sentia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1992</Words>
  <Application>Microsoft Office PowerPoint</Application>
  <PresentationFormat>On-screen Show (4:3)</PresentationFormat>
  <Paragraphs>180</Paragraphs>
  <Slides>25</Slides>
  <Notes>25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Arial Black</vt:lpstr>
      <vt:lpstr>Essential</vt:lpstr>
      <vt:lpstr>PowerPoint Presentation</vt:lpstr>
      <vt:lpstr>CH.5 OUTLINE</vt:lpstr>
      <vt:lpstr>Netflix and Economic Elasticity</vt:lpstr>
      <vt:lpstr>5.1 Price Elasticity of Demand and Price Elasticity of Supply</vt:lpstr>
      <vt:lpstr>Elastic, Inelastic, and Unitary: Three Cases of Elasticity</vt:lpstr>
      <vt:lpstr>Calculate Elasticity of a Curve</vt:lpstr>
      <vt:lpstr>Example - Calculating the Price Elasticity  of Demand</vt:lpstr>
      <vt:lpstr>Example - Calculating the Price Elasticity of Supply</vt:lpstr>
      <vt:lpstr>5.2 Polar Cases of Elasticity and Constant Elasticity</vt:lpstr>
      <vt:lpstr>Zero Elasticity</vt:lpstr>
      <vt:lpstr>Constant Unitary Elasticity</vt:lpstr>
      <vt:lpstr>Constant Unitary Elasticity</vt:lpstr>
      <vt:lpstr>5.3 Elasticity and Pricing</vt:lpstr>
      <vt:lpstr>Passing Along Cost Savings to  Consumers -Technological Improvements</vt:lpstr>
      <vt:lpstr>Passing Along Higher Costs to  Consumers - Rising Taxes</vt:lpstr>
      <vt:lpstr>Elasticity and Tax Incidence</vt:lpstr>
      <vt:lpstr>Elasticity and Tax Incidence</vt:lpstr>
      <vt:lpstr>Long-Run vs. Short-Run Impact</vt:lpstr>
      <vt:lpstr>Responsiveness of Demand to Price  Changes of Crude Oil</vt:lpstr>
      <vt:lpstr>5.4 Elasticity in Areas Other Than Price</vt:lpstr>
      <vt:lpstr>Cross-Price Elasticity of Demand</vt:lpstr>
      <vt:lpstr>Elasticity in Labor </vt:lpstr>
      <vt:lpstr>Elasticity in Financial Capital Markets</vt:lpstr>
      <vt:lpstr>Back to Netflix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Neal</cp:lastModifiedBy>
  <cp:revision>16</cp:revision>
  <dcterms:modified xsi:type="dcterms:W3CDTF">2020-07-19T21:38:01Z</dcterms:modified>
</cp:coreProperties>
</file>