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p:scale>
          <a:sx n="111" d="100"/>
          <a:sy n="111" d="100"/>
        </p:scale>
        <p:origin x="1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46C89F25-84C0-4F82-BA15-83066CC42D0A}"/>
    <pc:docChg chg="undo delSld modSld">
      <pc:chgData name="Mark Mintz" userId="9214746d8cb2ed14" providerId="LiveId" clId="{46C89F25-84C0-4F82-BA15-83066CC42D0A}" dt="2018-04-20T17:47:17.975" v="51" actId="962"/>
      <pc:docMkLst>
        <pc:docMk/>
      </pc:docMkLst>
      <pc:sldChg chg="modSp">
        <pc:chgData name="Mark Mintz" userId="9214746d8cb2ed14" providerId="LiveId" clId="{46C89F25-84C0-4F82-BA15-83066CC42D0A}" dt="2018-04-20T17:40:08.653" v="36" actId="962"/>
        <pc:sldMkLst>
          <pc:docMk/>
          <pc:sldMk cId="1686281186" sldId="256"/>
        </pc:sldMkLst>
        <pc:picChg chg="mod">
          <ac:chgData name="Mark Mintz" userId="9214746d8cb2ed14" providerId="LiveId" clId="{46C89F25-84C0-4F82-BA15-83066CC42D0A}" dt="2018-04-20T17:40:08.653" v="36" actId="962"/>
          <ac:picMkLst>
            <pc:docMk/>
            <pc:sldMk cId="1686281186" sldId="256"/>
            <ac:picMk id="9" creationId="{CE9AB873-3B6C-42DF-953C-FA3B3CCBF780}"/>
          </ac:picMkLst>
        </pc:picChg>
      </pc:sldChg>
      <pc:sldChg chg="modSp">
        <pc:chgData name="Mark Mintz" userId="9214746d8cb2ed14" providerId="LiveId" clId="{46C89F25-84C0-4F82-BA15-83066CC42D0A}" dt="2018-04-16T23:06:27.671" v="19" actId="962"/>
        <pc:sldMkLst>
          <pc:docMk/>
          <pc:sldMk cId="2104161154" sldId="257"/>
        </pc:sldMkLst>
        <pc:picChg chg="mod">
          <ac:chgData name="Mark Mintz" userId="9214746d8cb2ed14" providerId="LiveId" clId="{46C89F25-84C0-4F82-BA15-83066CC42D0A}" dt="2018-04-16T23:06:27.671" v="19" actId="962"/>
          <ac:picMkLst>
            <pc:docMk/>
            <pc:sldMk cId="2104161154" sldId="257"/>
            <ac:picMk id="7" creationId="{5BBBB02F-1881-491E-8B06-C7869DFDAF3F}"/>
          </ac:picMkLst>
        </pc:picChg>
      </pc:sldChg>
      <pc:sldChg chg="modSp">
        <pc:chgData name="Mark Mintz" userId="9214746d8cb2ed14" providerId="LiveId" clId="{46C89F25-84C0-4F82-BA15-83066CC42D0A}" dt="2018-04-16T23:06:43.084" v="20" actId="962"/>
        <pc:sldMkLst>
          <pc:docMk/>
          <pc:sldMk cId="2396888544" sldId="258"/>
        </pc:sldMkLst>
        <pc:picChg chg="mod">
          <ac:chgData name="Mark Mintz" userId="9214746d8cb2ed14" providerId="LiveId" clId="{46C89F25-84C0-4F82-BA15-83066CC42D0A}" dt="2018-04-16T23:06:43.084" v="20" actId="962"/>
          <ac:picMkLst>
            <pc:docMk/>
            <pc:sldMk cId="2396888544" sldId="258"/>
            <ac:picMk id="7" creationId="{328FC9A0-AEF3-4F12-8964-4F99480B859A}"/>
          </ac:picMkLst>
        </pc:picChg>
      </pc:sldChg>
      <pc:sldChg chg="modSp">
        <pc:chgData name="Mark Mintz" userId="9214746d8cb2ed14" providerId="LiveId" clId="{46C89F25-84C0-4F82-BA15-83066CC42D0A}" dt="2018-04-20T17:40:45.242" v="37" actId="962"/>
        <pc:sldMkLst>
          <pc:docMk/>
          <pc:sldMk cId="3978393387" sldId="259"/>
        </pc:sldMkLst>
        <pc:spChg chg="mod">
          <ac:chgData name="Mark Mintz" userId="9214746d8cb2ed14" providerId="LiveId" clId="{46C89F25-84C0-4F82-BA15-83066CC42D0A}" dt="2018-04-16T23:06:54.068" v="21" actId="962"/>
          <ac:spMkLst>
            <pc:docMk/>
            <pc:sldMk cId="3978393387" sldId="259"/>
            <ac:spMk id="3" creationId="{3264C342-BE2C-465D-93BE-62F69EAA3F70}"/>
          </ac:spMkLst>
        </pc:spChg>
        <pc:picChg chg="mod">
          <ac:chgData name="Mark Mintz" userId="9214746d8cb2ed14" providerId="LiveId" clId="{46C89F25-84C0-4F82-BA15-83066CC42D0A}" dt="2018-04-20T17:40:45.242" v="37" actId="962"/>
          <ac:picMkLst>
            <pc:docMk/>
            <pc:sldMk cId="3978393387" sldId="259"/>
            <ac:picMk id="7" creationId="{C9336B10-EE3A-45AB-87DE-3EBA85C84836}"/>
          </ac:picMkLst>
        </pc:picChg>
      </pc:sldChg>
      <pc:sldChg chg="modSp">
        <pc:chgData name="Mark Mintz" userId="9214746d8cb2ed14" providerId="LiveId" clId="{46C89F25-84C0-4F82-BA15-83066CC42D0A}" dt="2018-04-20T17:42:19.305" v="42" actId="962"/>
        <pc:sldMkLst>
          <pc:docMk/>
          <pc:sldMk cId="2281638680" sldId="260"/>
        </pc:sldMkLst>
        <pc:spChg chg="mod">
          <ac:chgData name="Mark Mintz" userId="9214746d8cb2ed14" providerId="LiveId" clId="{46C89F25-84C0-4F82-BA15-83066CC42D0A}" dt="2018-04-16T23:07:03.468" v="22" actId="962"/>
          <ac:spMkLst>
            <pc:docMk/>
            <pc:sldMk cId="2281638680" sldId="260"/>
            <ac:spMk id="3" creationId="{C254C62E-15F9-45F7-8870-68133E2A8A81}"/>
          </ac:spMkLst>
        </pc:spChg>
        <pc:picChg chg="mod">
          <ac:chgData name="Mark Mintz" userId="9214746d8cb2ed14" providerId="LiveId" clId="{46C89F25-84C0-4F82-BA15-83066CC42D0A}" dt="2018-04-20T17:42:19.305" v="42" actId="962"/>
          <ac:picMkLst>
            <pc:docMk/>
            <pc:sldMk cId="2281638680" sldId="260"/>
            <ac:picMk id="7" creationId="{C3C35683-DA73-4FA8-8CA2-6C68E7C7D698}"/>
          </ac:picMkLst>
        </pc:picChg>
      </pc:sldChg>
      <pc:sldChg chg="addSp delSp modSp">
        <pc:chgData name="Mark Mintz" userId="9214746d8cb2ed14" providerId="LiveId" clId="{46C89F25-84C0-4F82-BA15-83066CC42D0A}" dt="2018-04-20T17:45:44.602" v="49" actId="20577"/>
        <pc:sldMkLst>
          <pc:docMk/>
          <pc:sldMk cId="1330991326" sldId="261"/>
        </pc:sldMkLst>
        <pc:spChg chg="mod">
          <ac:chgData name="Mark Mintz" userId="9214746d8cb2ed14" providerId="LiveId" clId="{46C89F25-84C0-4F82-BA15-83066CC42D0A}" dt="2018-04-20T17:45:44.602" v="49" actId="20577"/>
          <ac:spMkLst>
            <pc:docMk/>
            <pc:sldMk cId="1330991326" sldId="261"/>
            <ac:spMk id="3" creationId="{1C5F790A-7014-4294-8DD7-B36EB263206B}"/>
          </ac:spMkLst>
        </pc:spChg>
        <pc:spChg chg="add del">
          <ac:chgData name="Mark Mintz" userId="9214746d8cb2ed14" providerId="LiveId" clId="{46C89F25-84C0-4F82-BA15-83066CC42D0A}" dt="2018-04-20T17:41:50.128" v="40"/>
          <ac:spMkLst>
            <pc:docMk/>
            <pc:sldMk cId="1330991326" sldId="261"/>
            <ac:spMk id="5" creationId="{C736712D-4FF6-494F-B3CD-869E5611962A}"/>
          </ac:spMkLst>
        </pc:spChg>
        <pc:picChg chg="mod">
          <ac:chgData name="Mark Mintz" userId="9214746d8cb2ed14" providerId="LiveId" clId="{46C89F25-84C0-4F82-BA15-83066CC42D0A}" dt="2018-04-20T17:45:38.993" v="45" actId="962"/>
          <ac:picMkLst>
            <pc:docMk/>
            <pc:sldMk cId="1330991326" sldId="261"/>
            <ac:picMk id="7" creationId="{B23A4365-5B57-4A19-B11C-E5148F51ADC2}"/>
          </ac:picMkLst>
        </pc:picChg>
      </pc:sldChg>
      <pc:sldChg chg="modSp">
        <pc:chgData name="Mark Mintz" userId="9214746d8cb2ed14" providerId="LiveId" clId="{46C89F25-84C0-4F82-BA15-83066CC42D0A}" dt="2018-04-16T23:07:22.164" v="24" actId="962"/>
        <pc:sldMkLst>
          <pc:docMk/>
          <pc:sldMk cId="2301018112" sldId="262"/>
        </pc:sldMkLst>
        <pc:picChg chg="mod">
          <ac:chgData name="Mark Mintz" userId="9214746d8cb2ed14" providerId="LiveId" clId="{46C89F25-84C0-4F82-BA15-83066CC42D0A}" dt="2018-04-16T23:07:22.164" v="24" actId="962"/>
          <ac:picMkLst>
            <pc:docMk/>
            <pc:sldMk cId="2301018112" sldId="262"/>
            <ac:picMk id="7" creationId="{54511986-AF2B-4AC5-8B96-37CEFC544250}"/>
          </ac:picMkLst>
        </pc:picChg>
      </pc:sldChg>
      <pc:sldChg chg="modSp">
        <pc:chgData name="Mark Mintz" userId="9214746d8cb2ed14" providerId="LiveId" clId="{46C89F25-84C0-4F82-BA15-83066CC42D0A}" dt="2018-04-16T23:07:37.299" v="27" actId="962"/>
        <pc:sldMkLst>
          <pc:docMk/>
          <pc:sldMk cId="3839324291" sldId="263"/>
        </pc:sldMkLst>
        <pc:spChg chg="mod">
          <ac:chgData name="Mark Mintz" userId="9214746d8cb2ed14" providerId="LiveId" clId="{46C89F25-84C0-4F82-BA15-83066CC42D0A}" dt="2018-04-16T23:07:37.299" v="27" actId="962"/>
          <ac:spMkLst>
            <pc:docMk/>
            <pc:sldMk cId="3839324291" sldId="263"/>
            <ac:spMk id="3" creationId="{E92F471E-B1D2-4954-962F-9707F1D9B9AB}"/>
          </ac:spMkLst>
        </pc:spChg>
        <pc:picChg chg="mod">
          <ac:chgData name="Mark Mintz" userId="9214746d8cb2ed14" providerId="LiveId" clId="{46C89F25-84C0-4F82-BA15-83066CC42D0A}" dt="2018-04-16T23:07:34.044" v="26" actId="962"/>
          <ac:picMkLst>
            <pc:docMk/>
            <pc:sldMk cId="3839324291" sldId="263"/>
            <ac:picMk id="7" creationId="{6239325A-AB04-4CC0-8B56-E9D3EEFE0F05}"/>
          </ac:picMkLst>
        </pc:picChg>
      </pc:sldChg>
      <pc:sldChg chg="modSp">
        <pc:chgData name="Mark Mintz" userId="9214746d8cb2ed14" providerId="LiveId" clId="{46C89F25-84C0-4F82-BA15-83066CC42D0A}" dt="2018-04-16T23:07:50.278" v="28" actId="962"/>
        <pc:sldMkLst>
          <pc:docMk/>
          <pc:sldMk cId="1666102540" sldId="264"/>
        </pc:sldMkLst>
        <pc:picChg chg="mod">
          <ac:chgData name="Mark Mintz" userId="9214746d8cb2ed14" providerId="LiveId" clId="{46C89F25-84C0-4F82-BA15-83066CC42D0A}" dt="2018-04-16T23:07:50.278" v="28" actId="962"/>
          <ac:picMkLst>
            <pc:docMk/>
            <pc:sldMk cId="1666102540" sldId="264"/>
            <ac:picMk id="7" creationId="{F729103D-0E44-460F-A50D-96170BFEAA53}"/>
          </ac:picMkLst>
        </pc:picChg>
      </pc:sldChg>
      <pc:sldChg chg="modSp">
        <pc:chgData name="Mark Mintz" userId="9214746d8cb2ed14" providerId="LiveId" clId="{46C89F25-84C0-4F82-BA15-83066CC42D0A}" dt="2018-04-16T23:08:01.874" v="31" actId="962"/>
        <pc:sldMkLst>
          <pc:docMk/>
          <pc:sldMk cId="1387120135" sldId="265"/>
        </pc:sldMkLst>
        <pc:spChg chg="mod">
          <ac:chgData name="Mark Mintz" userId="9214746d8cb2ed14" providerId="LiveId" clId="{46C89F25-84C0-4F82-BA15-83066CC42D0A}" dt="2018-04-16T23:07:54.841" v="30" actId="1076"/>
          <ac:spMkLst>
            <pc:docMk/>
            <pc:sldMk cId="1387120135" sldId="265"/>
            <ac:spMk id="3" creationId="{BAF60770-5C30-44AD-86F1-5699E70C0A0A}"/>
          </ac:spMkLst>
        </pc:spChg>
        <pc:picChg chg="mod">
          <ac:chgData name="Mark Mintz" userId="9214746d8cb2ed14" providerId="LiveId" clId="{46C89F25-84C0-4F82-BA15-83066CC42D0A}" dt="2018-04-16T23:08:01.874" v="31" actId="962"/>
          <ac:picMkLst>
            <pc:docMk/>
            <pc:sldMk cId="1387120135" sldId="265"/>
            <ac:picMk id="7" creationId="{BCAC0CF0-DDC9-48B8-BF56-1EA844C52B94}"/>
          </ac:picMkLst>
        </pc:picChg>
      </pc:sldChg>
      <pc:sldChg chg="modSp">
        <pc:chgData name="Mark Mintz" userId="9214746d8cb2ed14" providerId="LiveId" clId="{46C89F25-84C0-4F82-BA15-83066CC42D0A}" dt="2018-04-20T17:47:04.081" v="50" actId="962"/>
        <pc:sldMkLst>
          <pc:docMk/>
          <pc:sldMk cId="158680502" sldId="266"/>
        </pc:sldMkLst>
        <pc:spChg chg="mod">
          <ac:chgData name="Mark Mintz" userId="9214746d8cb2ed14" providerId="LiveId" clId="{46C89F25-84C0-4F82-BA15-83066CC42D0A}" dt="2018-04-16T23:08:11.301" v="32" actId="962"/>
          <ac:spMkLst>
            <pc:docMk/>
            <pc:sldMk cId="158680502" sldId="266"/>
            <ac:spMk id="3" creationId="{00532FAA-0336-46B6-B647-E168E28C4D28}"/>
          </ac:spMkLst>
        </pc:spChg>
        <pc:picChg chg="mod">
          <ac:chgData name="Mark Mintz" userId="9214746d8cb2ed14" providerId="LiveId" clId="{46C89F25-84C0-4F82-BA15-83066CC42D0A}" dt="2018-04-20T17:47:04.081" v="50" actId="962"/>
          <ac:picMkLst>
            <pc:docMk/>
            <pc:sldMk cId="158680502" sldId="266"/>
            <ac:picMk id="7" creationId="{4CB52D49-CA0E-4DD9-B81B-A97552381D6D}"/>
          </ac:picMkLst>
        </pc:picChg>
      </pc:sldChg>
      <pc:sldChg chg="modSp">
        <pc:chgData name="Mark Mintz" userId="9214746d8cb2ed14" providerId="LiveId" clId="{46C89F25-84C0-4F82-BA15-83066CC42D0A}" dt="2018-04-20T17:47:17.975" v="51" actId="962"/>
        <pc:sldMkLst>
          <pc:docMk/>
          <pc:sldMk cId="1745633696" sldId="267"/>
        </pc:sldMkLst>
        <pc:spChg chg="mod">
          <ac:chgData name="Mark Mintz" userId="9214746d8cb2ed14" providerId="LiveId" clId="{46C89F25-84C0-4F82-BA15-83066CC42D0A}" dt="2018-04-16T23:08:23.484" v="33" actId="962"/>
          <ac:spMkLst>
            <pc:docMk/>
            <pc:sldMk cId="1745633696" sldId="267"/>
            <ac:spMk id="3" creationId="{D45FE901-D785-41E5-8E58-AA0AB73BDD36}"/>
          </ac:spMkLst>
        </pc:spChg>
        <pc:picChg chg="mod">
          <ac:chgData name="Mark Mintz" userId="9214746d8cb2ed14" providerId="LiveId" clId="{46C89F25-84C0-4F82-BA15-83066CC42D0A}" dt="2018-04-20T17:47:17.975" v="51" actId="962"/>
          <ac:picMkLst>
            <pc:docMk/>
            <pc:sldMk cId="1745633696" sldId="267"/>
            <ac:picMk id="7" creationId="{CDC92AE8-2E58-4100-A223-E47EEE9BFF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20,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20,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20,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20,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20,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20,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pPr lvl="0" fontAlgn="auto">
              <a:spcBef>
                <a:spcPts val="0"/>
              </a:spcBef>
              <a:spcAft>
                <a:spcPts val="0"/>
              </a:spcAft>
              <a:buClrTx/>
            </a:pPr>
            <a:r>
              <a:rPr lang="en-US" spc="0" dirty="0">
                <a:ea typeface="+mn-ea"/>
                <a:cs typeface="+mn-cs"/>
              </a:rPr>
              <a:t>Chapter 4 Labor and Financial Markets</a:t>
            </a:r>
          </a:p>
          <a:p>
            <a:pPr lvl="0" fontAlgn="auto">
              <a:spcBef>
                <a:spcPts val="0"/>
              </a:spcBef>
              <a:spcAft>
                <a:spcPts val="0"/>
              </a:spcAft>
              <a:buClrTx/>
            </a:pPr>
            <a:r>
              <a:rPr lang="en-US" sz="1600" b="0" spc="0" dirty="0">
                <a:solidFill>
                  <a:prstClr val="black"/>
                </a:solidFill>
                <a:ea typeface="+mn-ea"/>
                <a:cs typeface="+mn-cs"/>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quot;&quot;&#10;">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06A6-6DA0-4B19-A819-8A8E49B12787}"/>
              </a:ext>
            </a:extLst>
          </p:cNvPr>
          <p:cNvSpPr>
            <a:spLocks noGrp="1"/>
          </p:cNvSpPr>
          <p:nvPr>
            <p:ph type="title"/>
          </p:nvPr>
        </p:nvSpPr>
        <p:spPr/>
        <p:txBody>
          <a:bodyPr/>
          <a:lstStyle/>
          <a:p>
            <a:r>
              <a:rPr lang="en-US" dirty="0"/>
              <a:t>Figure 4.9</a:t>
            </a:r>
          </a:p>
        </p:txBody>
      </p:sp>
      <p:sp>
        <p:nvSpPr>
          <p:cNvPr id="3" name="Text Placeholder 2">
            <a:extLst>
              <a:ext uri="{FF2B5EF4-FFF2-40B4-BE49-F238E27FC236}">
                <a16:creationId xmlns:a16="http://schemas.microsoft.com/office/drawing/2014/main" id="{BAF60770-5C30-44AD-86F1-5699E70C0A0A}"/>
              </a:ext>
            </a:extLst>
          </p:cNvPr>
          <p:cNvSpPr>
            <a:spLocks noGrp="1"/>
          </p:cNvSpPr>
          <p:nvPr>
            <p:ph type="body" sz="quarter" idx="14"/>
          </p:nvPr>
        </p:nvSpPr>
        <p:spPr>
          <a:xfrm>
            <a:off x="457200" y="4445000"/>
            <a:ext cx="8062912" cy="1565364"/>
          </a:xfrm>
        </p:spPr>
        <p:txBody>
          <a:bodyPr/>
          <a:lstStyle/>
          <a:p>
            <a:pPr lvl="0" fontAlgn="auto"/>
            <a:r>
              <a:rPr lang="en-US" sz="1600" dirty="0"/>
              <a:t>The figure displays a generic demand and supply curve. The horizontal axis shows the different measures of quantity: a quantity of a good or service, a quantity of labor for a given job, or a quantity of financial capital. The vertical axis shows a measure of price: the price of a good or service, the wage in the labor market, or the rate of return (like the interest rate) in the financial market. The demand and supply curves can be used to explain how economic events will cause changes in prices, wages, and rates of return.</a:t>
            </a:r>
          </a:p>
          <a:p>
            <a:endParaRPr lang="en-US" dirty="0"/>
          </a:p>
        </p:txBody>
      </p:sp>
      <p:sp>
        <p:nvSpPr>
          <p:cNvPr id="4" name="Footer Placeholder 3">
            <a:extLst>
              <a:ext uri="{FF2B5EF4-FFF2-40B4-BE49-F238E27FC236}">
                <a16:creationId xmlns:a16="http://schemas.microsoft.com/office/drawing/2014/main" id="{FC3AB9F8-A9D3-4481-998A-4FAB69BE850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figure displays a generic demand and supply curve. The horizontal axis shows the different measures of quantity: a quantity of a good or service, a quantity of labor for a given job, or a quantity of financial capital. The vertical axis shows a measure of price: the price of a good or service, the wage in the labor market, or the rate of return (like the interest rate) in the financial market. The demand and supply curves can be used to explain how economic events will cause changes in prices, wages, and rates of return.&#10;">
            <a:extLst>
              <a:ext uri="{FF2B5EF4-FFF2-40B4-BE49-F238E27FC236}">
                <a16:creationId xmlns:a16="http://schemas.microsoft.com/office/drawing/2014/main" id="{BCAC0CF0-DDC9-48B8-BF56-1EA844C52B94}"/>
              </a:ext>
            </a:extLst>
          </p:cNvPr>
          <p:cNvPicPr>
            <a:picLocks noGrp="1" noChangeAspect="1"/>
          </p:cNvPicPr>
          <p:nvPr>
            <p:ph sz="quarter" idx="17"/>
          </p:nvPr>
        </p:nvPicPr>
        <p:blipFill>
          <a:blip r:embed="rId2"/>
          <a:stretch>
            <a:fillRect/>
          </a:stretch>
        </p:blipFill>
        <p:spPr>
          <a:xfrm>
            <a:off x="2824271" y="197461"/>
            <a:ext cx="4090771" cy="3499407"/>
          </a:xfrm>
          <a:prstGeom prst="rect">
            <a:avLst/>
          </a:prstGeom>
        </p:spPr>
      </p:pic>
    </p:spTree>
    <p:extLst>
      <p:ext uri="{BB962C8B-B14F-4D97-AF65-F5344CB8AC3E}">
        <p14:creationId xmlns:p14="http://schemas.microsoft.com/office/powerpoint/2010/main" val="138712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B611-B6CE-44C0-B495-857C1BD8BE35}"/>
              </a:ext>
            </a:extLst>
          </p:cNvPr>
          <p:cNvSpPr>
            <a:spLocks noGrp="1"/>
          </p:cNvSpPr>
          <p:nvPr>
            <p:ph type="title"/>
          </p:nvPr>
        </p:nvSpPr>
        <p:spPr/>
        <p:txBody>
          <a:bodyPr/>
          <a:lstStyle/>
          <a:p>
            <a:r>
              <a:rPr lang="en-US" dirty="0"/>
              <a:t>Figure 4.10</a:t>
            </a:r>
          </a:p>
        </p:txBody>
      </p:sp>
      <p:sp>
        <p:nvSpPr>
          <p:cNvPr id="3" name="Text Placeholder 2" descr="In 2010, the median salary for nurses was $64,690. As demand for services increases, the demand curve shifts to the right (from D0 to D1) and the equilibrium quantity of nurses increases from Qe0 to Qe1. The equilibrium salary increases from Pe0 to Pe1.&#10;">
            <a:extLst>
              <a:ext uri="{FF2B5EF4-FFF2-40B4-BE49-F238E27FC236}">
                <a16:creationId xmlns:a16="http://schemas.microsoft.com/office/drawing/2014/main" id="{00532FAA-0336-46B6-B647-E168E28C4D28}"/>
              </a:ext>
            </a:extLst>
          </p:cNvPr>
          <p:cNvSpPr>
            <a:spLocks noGrp="1"/>
          </p:cNvSpPr>
          <p:nvPr>
            <p:ph type="body" sz="quarter" idx="14"/>
          </p:nvPr>
        </p:nvSpPr>
        <p:spPr/>
        <p:txBody>
          <a:bodyPr/>
          <a:lstStyle/>
          <a:p>
            <a:r>
              <a:rPr lang="en-US" dirty="0"/>
              <a:t>In 2010, the median salary for nurses was $64,690. As demand for services increases, the demand curve shifts to the right (from D</a:t>
            </a:r>
            <a:r>
              <a:rPr lang="en-US" baseline="-25000" dirty="0"/>
              <a:t>0</a:t>
            </a:r>
            <a:r>
              <a:rPr lang="en-US" dirty="0"/>
              <a:t> to D</a:t>
            </a:r>
            <a:r>
              <a:rPr lang="en-US" baseline="-25000" dirty="0"/>
              <a:t>1</a:t>
            </a:r>
            <a:r>
              <a:rPr lang="en-US" dirty="0"/>
              <a:t>) and the equilibrium quantity of nurses increases from Qe</a:t>
            </a:r>
            <a:r>
              <a:rPr lang="en-US" baseline="-25000" dirty="0"/>
              <a:t>0</a:t>
            </a:r>
            <a:r>
              <a:rPr lang="en-US" dirty="0"/>
              <a:t> to Qe</a:t>
            </a:r>
            <a:r>
              <a:rPr lang="en-US" baseline="-25000" dirty="0"/>
              <a:t>1</a:t>
            </a:r>
            <a:r>
              <a:rPr lang="en-US" dirty="0"/>
              <a:t>. The equilibrium salary increases from Pe</a:t>
            </a:r>
            <a:r>
              <a:rPr lang="en-US" baseline="-25000" dirty="0"/>
              <a:t>0</a:t>
            </a:r>
            <a:r>
              <a:rPr lang="en-US" dirty="0"/>
              <a:t> to Pe</a:t>
            </a:r>
            <a:r>
              <a:rPr lang="en-US" baseline="-25000" dirty="0"/>
              <a:t>1</a:t>
            </a:r>
            <a:r>
              <a:rPr lang="en-US" dirty="0"/>
              <a:t>.</a:t>
            </a:r>
          </a:p>
          <a:p>
            <a:endParaRPr lang="en-US" dirty="0"/>
          </a:p>
        </p:txBody>
      </p:sp>
      <p:sp>
        <p:nvSpPr>
          <p:cNvPr id="4" name="Footer Placeholder 3">
            <a:extLst>
              <a:ext uri="{FF2B5EF4-FFF2-40B4-BE49-F238E27FC236}">
                <a16:creationId xmlns:a16="http://schemas.microsoft.com/office/drawing/2014/main" id="{8475BD04-ED4C-45D6-BBEF-5A5289C80FD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2010, the median salary for nurses was $64,690. As demand for services increases, the demand curve shifts to the right (from D0 to D1) and the equilibrium quantity of nurses increases from Qe0 to Qe1. The equilibrium salary increases from Pe0 to Pe1.&#10;">
            <a:extLst>
              <a:ext uri="{FF2B5EF4-FFF2-40B4-BE49-F238E27FC236}">
                <a16:creationId xmlns:a16="http://schemas.microsoft.com/office/drawing/2014/main" id="{4CB52D49-CA0E-4DD9-B81B-A97552381D6D}"/>
              </a:ext>
            </a:extLst>
          </p:cNvPr>
          <p:cNvPicPr>
            <a:picLocks noGrp="1" noChangeAspect="1"/>
          </p:cNvPicPr>
          <p:nvPr>
            <p:ph sz="quarter" idx="17"/>
          </p:nvPr>
        </p:nvPicPr>
        <p:blipFill>
          <a:blip r:embed="rId2"/>
          <a:stretch>
            <a:fillRect/>
          </a:stretch>
        </p:blipFill>
        <p:spPr>
          <a:xfrm>
            <a:off x="2235989" y="1062553"/>
            <a:ext cx="4505334" cy="3499407"/>
          </a:xfrm>
          <a:prstGeom prst="rect">
            <a:avLst/>
          </a:prstGeom>
        </p:spPr>
      </p:pic>
    </p:spTree>
    <p:extLst>
      <p:ext uri="{BB962C8B-B14F-4D97-AF65-F5344CB8AC3E}">
        <p14:creationId xmlns:p14="http://schemas.microsoft.com/office/powerpoint/2010/main" val="15868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63BE-F6E2-4BF8-9AD3-AFC73BC7B3BF}"/>
              </a:ext>
            </a:extLst>
          </p:cNvPr>
          <p:cNvSpPr>
            <a:spLocks noGrp="1"/>
          </p:cNvSpPr>
          <p:nvPr>
            <p:ph type="title"/>
          </p:nvPr>
        </p:nvSpPr>
        <p:spPr/>
        <p:txBody>
          <a:bodyPr/>
          <a:lstStyle/>
          <a:p>
            <a:r>
              <a:rPr lang="en-US" dirty="0"/>
              <a:t>Figure 4.11</a:t>
            </a:r>
          </a:p>
        </p:txBody>
      </p:sp>
      <p:sp>
        <p:nvSpPr>
          <p:cNvPr id="3" name="Text Placeholder 2" descr="Initially, salaries increase as demand for nursing increases to Pe1. When demand increases, so too does the equilibrium quantity, from Qe0 to Qe1. The decrease in the supply of nurses due to nurses retiring from the workforce and fewer nursing graduates (ceterus paribus), causes a leftward shift of the supply curve resulting in even higher salaries for nurses, at Pe2, but an uncertain outcome for the equilibrium quantity of nurses, which in this representation is less than Qe1, but more than the initial Qe0.&#10;">
            <a:extLst>
              <a:ext uri="{FF2B5EF4-FFF2-40B4-BE49-F238E27FC236}">
                <a16:creationId xmlns:a16="http://schemas.microsoft.com/office/drawing/2014/main" id="{D45FE901-D785-41E5-8E58-AA0AB73BDD36}"/>
              </a:ext>
            </a:extLst>
          </p:cNvPr>
          <p:cNvSpPr>
            <a:spLocks noGrp="1"/>
          </p:cNvSpPr>
          <p:nvPr>
            <p:ph type="body" sz="quarter" idx="14"/>
          </p:nvPr>
        </p:nvSpPr>
        <p:spPr>
          <a:xfrm>
            <a:off x="457200" y="4292600"/>
            <a:ext cx="8062912" cy="1717764"/>
          </a:xfrm>
        </p:spPr>
        <p:txBody>
          <a:bodyPr/>
          <a:lstStyle/>
          <a:p>
            <a:pPr lvl="0" fontAlgn="auto"/>
            <a:r>
              <a:rPr lang="en-US" sz="1600" dirty="0"/>
              <a:t>Initially, salaries increase as demand for nursing increases to Pe</a:t>
            </a:r>
            <a:r>
              <a:rPr lang="en-US" sz="1600" baseline="-25000" dirty="0"/>
              <a:t>1</a:t>
            </a:r>
            <a:r>
              <a:rPr lang="en-US" sz="1600" dirty="0"/>
              <a:t>. When demand increases, so too does the equilibrium quantity, from Qe</a:t>
            </a:r>
            <a:r>
              <a:rPr lang="en-US" sz="1600" baseline="-25000" dirty="0"/>
              <a:t>0</a:t>
            </a:r>
            <a:r>
              <a:rPr lang="en-US" sz="1600" dirty="0"/>
              <a:t> to Qe</a:t>
            </a:r>
            <a:r>
              <a:rPr lang="en-US" sz="1600" baseline="-25000" dirty="0"/>
              <a:t>1</a:t>
            </a:r>
            <a:r>
              <a:rPr lang="en-US" sz="1600" dirty="0"/>
              <a:t>. The decrease in the supply of nurses due to nurses retiring from the workforce and fewer nursing graduates (</a:t>
            </a:r>
            <a:r>
              <a:rPr lang="en-US" sz="1600" i="1" dirty="0" err="1"/>
              <a:t>ceterus</a:t>
            </a:r>
            <a:r>
              <a:rPr lang="en-US" sz="1600" i="1" dirty="0"/>
              <a:t> paribus), </a:t>
            </a:r>
            <a:r>
              <a:rPr lang="en-US" sz="1600" dirty="0"/>
              <a:t>causes a leftward shift of the supply curve resulting in even higher salaries for nurses, at Pe</a:t>
            </a:r>
            <a:r>
              <a:rPr lang="en-US" sz="1600" baseline="-25000" dirty="0"/>
              <a:t>2</a:t>
            </a:r>
            <a:r>
              <a:rPr lang="en-US" sz="1600" i="1" dirty="0"/>
              <a:t>, </a:t>
            </a:r>
            <a:r>
              <a:rPr lang="en-US" sz="1600" dirty="0"/>
              <a:t>but an uncertain outcome for the equilibrium quantity of nurses, which in this representation is less than Qe</a:t>
            </a:r>
            <a:r>
              <a:rPr lang="en-US" sz="1600" baseline="-25000" dirty="0"/>
              <a:t>1</a:t>
            </a:r>
            <a:r>
              <a:rPr lang="en-US" sz="1600" dirty="0"/>
              <a:t>, but more than the initial Qe</a:t>
            </a:r>
            <a:r>
              <a:rPr lang="en-US" sz="1600" baseline="-25000" dirty="0"/>
              <a:t>0</a:t>
            </a:r>
            <a:r>
              <a:rPr lang="en-US" sz="1600" dirty="0"/>
              <a:t>.</a:t>
            </a:r>
          </a:p>
          <a:p>
            <a:endParaRPr lang="en-US" dirty="0"/>
          </a:p>
        </p:txBody>
      </p:sp>
      <p:sp>
        <p:nvSpPr>
          <p:cNvPr id="4" name="Footer Placeholder 3">
            <a:extLst>
              <a:ext uri="{FF2B5EF4-FFF2-40B4-BE49-F238E27FC236}">
                <a16:creationId xmlns:a16="http://schemas.microsoft.com/office/drawing/2014/main" id="{BCA3D7A7-093B-4074-B954-8A2307014AA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itially, salaries increase as demand for nursing increases to Pe1. When demand increases, so too does the equilibrium quantity, from Qe0 to Qe1. The decrease in the supply of nurses due to nurses retiring from the workforce and fewer nursing graduates (ceterus paribus), causes a leftward shift of the supply curve resulting in even higher salaries for nurses, at Pe2, but an uncertain outcome for the equilibrium quantity of nurses, which in this representation is less than Qe1, but more than the initial Qe0.&#10;">
            <a:extLst>
              <a:ext uri="{FF2B5EF4-FFF2-40B4-BE49-F238E27FC236}">
                <a16:creationId xmlns:a16="http://schemas.microsoft.com/office/drawing/2014/main" id="{CDC92AE8-2E58-4100-A223-E47EEE9BFFDA}"/>
              </a:ext>
            </a:extLst>
          </p:cNvPr>
          <p:cNvPicPr>
            <a:picLocks noGrp="1" noChangeAspect="1"/>
          </p:cNvPicPr>
          <p:nvPr>
            <p:ph sz="quarter" idx="17"/>
          </p:nvPr>
        </p:nvPicPr>
        <p:blipFill>
          <a:blip r:embed="rId2"/>
          <a:stretch>
            <a:fillRect/>
          </a:stretch>
        </p:blipFill>
        <p:spPr>
          <a:xfrm>
            <a:off x="3036089" y="571093"/>
            <a:ext cx="4505334" cy="3499407"/>
          </a:xfrm>
          <a:prstGeom prst="rect">
            <a:avLst/>
          </a:prstGeom>
        </p:spPr>
      </p:pic>
    </p:spTree>
    <p:extLst>
      <p:ext uri="{BB962C8B-B14F-4D97-AF65-F5344CB8AC3E}">
        <p14:creationId xmlns:p14="http://schemas.microsoft.com/office/powerpoint/2010/main" val="17456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AFF-8D06-4BE5-B4FD-5E7A2BCA8F1B}"/>
              </a:ext>
            </a:extLst>
          </p:cNvPr>
          <p:cNvSpPr>
            <a:spLocks noGrp="1"/>
          </p:cNvSpPr>
          <p:nvPr>
            <p:ph type="title"/>
          </p:nvPr>
        </p:nvSpPr>
        <p:spPr/>
        <p:txBody>
          <a:bodyPr/>
          <a:lstStyle/>
          <a:p>
            <a:r>
              <a:rPr lang="en-US" dirty="0"/>
              <a:t>Figure 4.1</a:t>
            </a:r>
          </a:p>
        </p:txBody>
      </p:sp>
      <p:sp>
        <p:nvSpPr>
          <p:cNvPr id="3" name="Text Placeholder 2">
            <a:extLst>
              <a:ext uri="{FF2B5EF4-FFF2-40B4-BE49-F238E27FC236}">
                <a16:creationId xmlns:a16="http://schemas.microsoft.com/office/drawing/2014/main" id="{D7B70F40-03F2-4222-8936-FCC45AB4775D}"/>
              </a:ext>
            </a:extLst>
          </p:cNvPr>
          <p:cNvSpPr>
            <a:spLocks noGrp="1"/>
          </p:cNvSpPr>
          <p:nvPr>
            <p:ph type="body" sz="quarter" idx="14"/>
          </p:nvPr>
        </p:nvSpPr>
        <p:spPr/>
        <p:txBody>
          <a:bodyPr/>
          <a:lstStyle/>
          <a:p>
            <a:r>
              <a:rPr lang="en-US" dirty="0"/>
              <a:t>People often think of demand and supply in relation to goods, but labor markets, such as the nursing profession, can also apply to this analysis. (Credit: modification of work by "</a:t>
            </a:r>
            <a:r>
              <a:rPr lang="en-US" dirty="0" err="1"/>
              <a:t>Fotos</a:t>
            </a:r>
            <a:r>
              <a:rPr lang="en-US" dirty="0"/>
              <a:t> GOVBA"/Flickr Creative Commons)</a:t>
            </a:r>
          </a:p>
          <a:p>
            <a:endParaRPr lang="en-US" dirty="0"/>
          </a:p>
        </p:txBody>
      </p:sp>
      <p:sp>
        <p:nvSpPr>
          <p:cNvPr id="4" name="Footer Placeholder 3">
            <a:extLst>
              <a:ext uri="{FF2B5EF4-FFF2-40B4-BE49-F238E27FC236}">
                <a16:creationId xmlns:a16="http://schemas.microsoft.com/office/drawing/2014/main" id="{CECF7930-5A32-4E47-807A-CB2A4EFAB19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People often think of demand and supply in relation to goods, but labor markets, such as the nursing profession, can also apply to this analysis. (Credit: modification of work by &quot;Fotos GOVBA&quot;/Flickr Creative Commons)&#10;">
            <a:extLst>
              <a:ext uri="{FF2B5EF4-FFF2-40B4-BE49-F238E27FC236}">
                <a16:creationId xmlns:a16="http://schemas.microsoft.com/office/drawing/2014/main" id="{5BBBB02F-1881-491E-8B06-C7869DFDAF3F}"/>
              </a:ext>
            </a:extLst>
          </p:cNvPr>
          <p:cNvPicPr>
            <a:picLocks noGrp="1" noChangeAspect="1"/>
          </p:cNvPicPr>
          <p:nvPr>
            <p:ph sz="quarter" idx="17"/>
          </p:nvPr>
        </p:nvPicPr>
        <p:blipFill>
          <a:blip r:embed="rId2"/>
          <a:stretch>
            <a:fillRect/>
          </a:stretch>
        </p:blipFill>
        <p:spPr>
          <a:xfrm>
            <a:off x="1595854" y="1062553"/>
            <a:ext cx="5785605" cy="3499407"/>
          </a:xfrm>
          <a:prstGeom prst="rect">
            <a:avLst/>
          </a:prstGeom>
        </p:spPr>
      </p:pic>
    </p:spTree>
    <p:extLst>
      <p:ext uri="{BB962C8B-B14F-4D97-AF65-F5344CB8AC3E}">
        <p14:creationId xmlns:p14="http://schemas.microsoft.com/office/powerpoint/2010/main" val="210416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04AF-7A24-4B28-A11C-2EECDC268BBA}"/>
              </a:ext>
            </a:extLst>
          </p:cNvPr>
          <p:cNvSpPr>
            <a:spLocks noGrp="1"/>
          </p:cNvSpPr>
          <p:nvPr>
            <p:ph type="title"/>
          </p:nvPr>
        </p:nvSpPr>
        <p:spPr/>
        <p:txBody>
          <a:bodyPr/>
          <a:lstStyle/>
          <a:p>
            <a:r>
              <a:rPr lang="en-US" dirty="0"/>
              <a:t>Figure 4.2</a:t>
            </a:r>
          </a:p>
        </p:txBody>
      </p:sp>
      <p:sp>
        <p:nvSpPr>
          <p:cNvPr id="3" name="Text Placeholder 2">
            <a:extLst>
              <a:ext uri="{FF2B5EF4-FFF2-40B4-BE49-F238E27FC236}">
                <a16:creationId xmlns:a16="http://schemas.microsoft.com/office/drawing/2014/main" id="{28BEAD32-B3A5-48D2-9952-4E93E49894D9}"/>
              </a:ext>
            </a:extLst>
          </p:cNvPr>
          <p:cNvSpPr>
            <a:spLocks noGrp="1"/>
          </p:cNvSpPr>
          <p:nvPr>
            <p:ph type="body" sz="quarter" idx="14"/>
          </p:nvPr>
        </p:nvSpPr>
        <p:spPr>
          <a:xfrm>
            <a:off x="457200" y="4343222"/>
            <a:ext cx="8062912" cy="1445356"/>
          </a:xfrm>
        </p:spPr>
        <p:txBody>
          <a:bodyPr/>
          <a:lstStyle/>
          <a:p>
            <a:pPr lvl="0" fontAlgn="auto"/>
            <a:r>
              <a:rPr lang="en-US" sz="1500" dirty="0"/>
              <a:t>The demand curve (D) of those employers who want to hire nurses intersects with the supply curve (S) of those who are qualified and willing to work as nurses at the equilibrium point (E). The equilibrium salary is $70,000 and the equilibrium quantity is 35,000 nurses. At an above-equilibrium salary of $75,000, quantity supplied increases to 38,000, but the quantity of nurses demanded at the higher pay declines to 33,000. At this above-equilibrium salary, an excess supply or surplus of nurses would exist. At a below-equilibrium salary of $60,000, quantity supplied declines to 27,000, while the quantity demanded at the lower wage increases to 40,000 nurses. At this below-equilibrium salary, excess demand or a surplus exists.</a:t>
            </a:r>
          </a:p>
          <a:p>
            <a:endParaRPr lang="en-US" dirty="0"/>
          </a:p>
        </p:txBody>
      </p:sp>
      <p:sp>
        <p:nvSpPr>
          <p:cNvPr id="4" name="Footer Placeholder 3">
            <a:extLst>
              <a:ext uri="{FF2B5EF4-FFF2-40B4-BE49-F238E27FC236}">
                <a16:creationId xmlns:a16="http://schemas.microsoft.com/office/drawing/2014/main" id="{3CE9F4F6-C237-4319-AE7E-BD2FBB66FE2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People often think of demand and supply in relation to goods, but labor markets, such as the nursing profession, can also apply to this analysis. (Credit: modification of work by &quot;Fotos GOVBA&quot;/Flickr Creative Commons)&#10;">
            <a:extLst>
              <a:ext uri="{FF2B5EF4-FFF2-40B4-BE49-F238E27FC236}">
                <a16:creationId xmlns:a16="http://schemas.microsoft.com/office/drawing/2014/main" id="{328FC9A0-AEF3-4F12-8964-4F99480B859A}"/>
              </a:ext>
            </a:extLst>
          </p:cNvPr>
          <p:cNvPicPr>
            <a:picLocks noGrp="1" noChangeAspect="1"/>
          </p:cNvPicPr>
          <p:nvPr>
            <p:ph sz="quarter" idx="17"/>
          </p:nvPr>
        </p:nvPicPr>
        <p:blipFill>
          <a:blip r:embed="rId2"/>
          <a:stretch>
            <a:fillRect/>
          </a:stretch>
        </p:blipFill>
        <p:spPr>
          <a:xfrm>
            <a:off x="1746869" y="900861"/>
            <a:ext cx="6773243" cy="3505504"/>
          </a:xfrm>
          <a:prstGeom prst="rect">
            <a:avLst/>
          </a:prstGeom>
        </p:spPr>
      </p:pic>
    </p:spTree>
    <p:extLst>
      <p:ext uri="{BB962C8B-B14F-4D97-AF65-F5344CB8AC3E}">
        <p14:creationId xmlns:p14="http://schemas.microsoft.com/office/powerpoint/2010/main" val="239688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05B0-F71D-4F69-822A-81318A9FF352}"/>
              </a:ext>
            </a:extLst>
          </p:cNvPr>
          <p:cNvSpPr>
            <a:spLocks noGrp="1"/>
          </p:cNvSpPr>
          <p:nvPr>
            <p:ph type="title"/>
          </p:nvPr>
        </p:nvSpPr>
        <p:spPr/>
        <p:txBody>
          <a:bodyPr/>
          <a:lstStyle/>
          <a:p>
            <a:r>
              <a:rPr lang="en-US" dirty="0"/>
              <a:t>Figure 4.3</a:t>
            </a:r>
          </a:p>
        </p:txBody>
      </p:sp>
      <p:sp>
        <p:nvSpPr>
          <p:cNvPr id="3" name="Text Placeholder 2" descr="The demand for low-skill labor shifts to the left when technology can do the job previously done by these workers. &#10;New technologies can also increase the demand for high-skill labor in fields such as information technology and network administration.&#10;">
            <a:extLst>
              <a:ext uri="{FF2B5EF4-FFF2-40B4-BE49-F238E27FC236}">
                <a16:creationId xmlns:a16="http://schemas.microsoft.com/office/drawing/2014/main" id="{3264C342-BE2C-465D-93BE-62F69EAA3F70}"/>
              </a:ext>
            </a:extLst>
          </p:cNvPr>
          <p:cNvSpPr>
            <a:spLocks noGrp="1"/>
          </p:cNvSpPr>
          <p:nvPr>
            <p:ph type="body" sz="quarter" idx="14"/>
          </p:nvPr>
        </p:nvSpPr>
        <p:spPr>
          <a:xfrm>
            <a:off x="457200" y="4843982"/>
            <a:ext cx="8062912" cy="1166382"/>
          </a:xfrm>
        </p:spPr>
        <p:txBody>
          <a:bodyPr/>
          <a:lstStyle/>
          <a:p>
            <a:pPr marL="342900" lvl="0" indent="-342900" fontAlgn="auto">
              <a:buFont typeface="Arial" pitchFamily="34" charset="0"/>
              <a:buAutoNum type="alphaLcParenBoth"/>
            </a:pPr>
            <a:r>
              <a:rPr lang="en-US" sz="1600" dirty="0"/>
              <a:t>The demand for low-skill labor shifts to the left when technology can do the job previously done by these workers. </a:t>
            </a:r>
          </a:p>
          <a:p>
            <a:pPr marL="342900" lvl="0" indent="-342900" fontAlgn="auto">
              <a:buFont typeface="Arial" pitchFamily="34" charset="0"/>
              <a:buAutoNum type="alphaLcParenBoth"/>
            </a:pPr>
            <a:r>
              <a:rPr lang="en-US" sz="1600" dirty="0"/>
              <a:t>New technologies can also increase the demand for high-skill labor in fields such as information technology and network administration.</a:t>
            </a:r>
          </a:p>
          <a:p>
            <a:endParaRPr lang="en-US" dirty="0"/>
          </a:p>
        </p:txBody>
      </p:sp>
      <p:sp>
        <p:nvSpPr>
          <p:cNvPr id="4" name="Footer Placeholder 3">
            <a:extLst>
              <a:ext uri="{FF2B5EF4-FFF2-40B4-BE49-F238E27FC236}">
                <a16:creationId xmlns:a16="http://schemas.microsoft.com/office/drawing/2014/main" id="{42A07B51-2FBA-4268-B62F-AED106CC6CC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demand for low-skill labor shifts to the left when technology can do the job previously done by these workers. &#10;New technologies can also increase the demand for high-skill labor in fields such as information technology and network administration.&#10;">
            <a:extLst>
              <a:ext uri="{FF2B5EF4-FFF2-40B4-BE49-F238E27FC236}">
                <a16:creationId xmlns:a16="http://schemas.microsoft.com/office/drawing/2014/main" id="{C9336B10-EE3A-45AB-87DE-3EBA85C84836}"/>
              </a:ext>
            </a:extLst>
          </p:cNvPr>
          <p:cNvPicPr>
            <a:picLocks noGrp="1" noChangeAspect="1"/>
          </p:cNvPicPr>
          <p:nvPr>
            <p:ph sz="quarter" idx="17"/>
          </p:nvPr>
        </p:nvPicPr>
        <p:blipFill>
          <a:blip r:embed="rId2"/>
          <a:stretch>
            <a:fillRect/>
          </a:stretch>
        </p:blipFill>
        <p:spPr>
          <a:xfrm>
            <a:off x="1108131" y="1330800"/>
            <a:ext cx="6761050" cy="2962913"/>
          </a:xfrm>
          <a:prstGeom prst="rect">
            <a:avLst/>
          </a:prstGeom>
        </p:spPr>
      </p:pic>
    </p:spTree>
    <p:extLst>
      <p:ext uri="{BB962C8B-B14F-4D97-AF65-F5344CB8AC3E}">
        <p14:creationId xmlns:p14="http://schemas.microsoft.com/office/powerpoint/2010/main" val="397839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A5A3-1429-406F-920D-C30E99861645}"/>
              </a:ext>
            </a:extLst>
          </p:cNvPr>
          <p:cNvSpPr>
            <a:spLocks noGrp="1"/>
          </p:cNvSpPr>
          <p:nvPr>
            <p:ph type="title"/>
          </p:nvPr>
        </p:nvSpPr>
        <p:spPr/>
        <p:txBody>
          <a:bodyPr/>
          <a:lstStyle/>
          <a:p>
            <a:r>
              <a:rPr lang="en-US" dirty="0"/>
              <a:t>Figure 4.4</a:t>
            </a:r>
          </a:p>
        </p:txBody>
      </p:sp>
      <p:sp>
        <p:nvSpPr>
          <p:cNvPr id="3" name="Text Placeholder 2" descr="The original equilibrium in this labor market is a wage of $10/hour and a quantity of 1,200 workers, shown at point E. Imposing a wage floor at $12/hour leads to an excess supply of labor. At that wage, the quantity of labor supplied is 1,600 and the quantity of labor demanded is only 700.&#10;">
            <a:extLst>
              <a:ext uri="{FF2B5EF4-FFF2-40B4-BE49-F238E27FC236}">
                <a16:creationId xmlns:a16="http://schemas.microsoft.com/office/drawing/2014/main" id="{C254C62E-15F9-45F7-8870-68133E2A8A81}"/>
              </a:ext>
            </a:extLst>
          </p:cNvPr>
          <p:cNvSpPr>
            <a:spLocks noGrp="1"/>
          </p:cNvSpPr>
          <p:nvPr>
            <p:ph type="body" sz="quarter" idx="14"/>
          </p:nvPr>
        </p:nvSpPr>
        <p:spPr/>
        <p:txBody>
          <a:bodyPr/>
          <a:lstStyle/>
          <a:p>
            <a:pPr lvl="0" fontAlgn="auto"/>
            <a:r>
              <a:rPr lang="en-US" sz="1600" dirty="0"/>
              <a:t>The original equilibrium in this labor market is a wage of $10/hour and a quantity of 1,200 workers, shown at point E. Imposing a wage floor at $12/hour leads to an excess supply of labor. At that wage, the quantity of labor supplied is 1,600 and the quantity of labor demanded is only 700.</a:t>
            </a:r>
          </a:p>
          <a:p>
            <a:endParaRPr lang="en-US" dirty="0"/>
          </a:p>
        </p:txBody>
      </p:sp>
      <p:sp>
        <p:nvSpPr>
          <p:cNvPr id="4" name="Footer Placeholder 3">
            <a:extLst>
              <a:ext uri="{FF2B5EF4-FFF2-40B4-BE49-F238E27FC236}">
                <a16:creationId xmlns:a16="http://schemas.microsoft.com/office/drawing/2014/main" id="{3AFBD9ED-ECC5-4519-B24D-4BC1329CCAB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original equilibrium in this labor market is a wage of $10/hour and a quantity of 1,200 workers, shown at point E. Imposing a wage floor at $12/hour leads to an excess supply of labor. At that wage, the quantity of labor supplied is 1,600 and the quantity of labor demanded is only 700.&#10;">
            <a:extLst>
              <a:ext uri="{FF2B5EF4-FFF2-40B4-BE49-F238E27FC236}">
                <a16:creationId xmlns:a16="http://schemas.microsoft.com/office/drawing/2014/main" id="{C3C35683-DA73-4FA8-8CA2-6C68E7C7D698}"/>
              </a:ext>
            </a:extLst>
          </p:cNvPr>
          <p:cNvPicPr>
            <a:picLocks noGrp="1" noChangeAspect="1"/>
          </p:cNvPicPr>
          <p:nvPr>
            <p:ph sz="quarter" idx="17"/>
          </p:nvPr>
        </p:nvPicPr>
        <p:blipFill>
          <a:blip r:embed="rId2"/>
          <a:stretch>
            <a:fillRect/>
          </a:stretch>
        </p:blipFill>
        <p:spPr>
          <a:xfrm>
            <a:off x="2199410" y="1062553"/>
            <a:ext cx="4578493" cy="3499407"/>
          </a:xfrm>
          <a:prstGeom prst="rect">
            <a:avLst/>
          </a:prstGeom>
        </p:spPr>
      </p:pic>
    </p:spTree>
    <p:extLst>
      <p:ext uri="{BB962C8B-B14F-4D97-AF65-F5344CB8AC3E}">
        <p14:creationId xmlns:p14="http://schemas.microsoft.com/office/powerpoint/2010/main" val="228163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D33A-84A8-451C-94CB-40BD8CC7E890}"/>
              </a:ext>
            </a:extLst>
          </p:cNvPr>
          <p:cNvSpPr>
            <a:spLocks noGrp="1"/>
          </p:cNvSpPr>
          <p:nvPr>
            <p:ph type="title"/>
          </p:nvPr>
        </p:nvSpPr>
        <p:spPr/>
        <p:txBody>
          <a:bodyPr/>
          <a:lstStyle/>
          <a:p>
            <a:r>
              <a:rPr lang="en-US" dirty="0"/>
              <a:t>Figure 4.5</a:t>
            </a:r>
          </a:p>
        </p:txBody>
      </p:sp>
      <p:sp>
        <p:nvSpPr>
          <p:cNvPr id="3" name="Text Placeholder 2" descr="In this market for credit card borrowing, the demand curve (D) for borrowing financial capital intersects the supply curve (S) for lending financial capital at equilibrium €. At the equilibrium, the interest rate (the “price” in this market) is 15% and the quantity of financial capital being loaned and borrowed is $600 billion. The equilibrium price is where the quantity demanded and the quantity supplied are equal. At an above-equilibrium interest rate like 21%, the quantity of financial capital supplied would increase to $750 billion, but the quantity demanded would decrease to $480 billion. At a below-equilibrium interest rate like 13%, the quantity of financial capital demanded would increase to $700 billion, but the quantity of financial capital supplied would decrease to $510 billion.&#10;">
            <a:extLst>
              <a:ext uri="{FF2B5EF4-FFF2-40B4-BE49-F238E27FC236}">
                <a16:creationId xmlns:a16="http://schemas.microsoft.com/office/drawing/2014/main" id="{1C5F790A-7014-4294-8DD7-B36EB263206B}"/>
              </a:ext>
            </a:extLst>
          </p:cNvPr>
          <p:cNvSpPr>
            <a:spLocks noGrp="1"/>
          </p:cNvSpPr>
          <p:nvPr>
            <p:ph type="body" sz="quarter" idx="14"/>
          </p:nvPr>
        </p:nvSpPr>
        <p:spPr>
          <a:xfrm>
            <a:off x="457200" y="3617183"/>
            <a:ext cx="8062912" cy="2393181"/>
          </a:xfrm>
        </p:spPr>
        <p:txBody>
          <a:bodyPr/>
          <a:lstStyle/>
          <a:p>
            <a:pPr lvl="0" fontAlgn="auto"/>
            <a:r>
              <a:rPr lang="en-US" sz="1500" dirty="0"/>
              <a:t>In this market for credit card borrowing, the demand curve (D) for borrowing financial capital intersects the supply curve (S) for lending financial capital at equilibrium E. At the equilibrium, the interest rate (the “price” in this market) is 15% and the quantity of financial capital being loaned and borrowed is $600 billion. The equilibrium price is where the quantity demanded and the quantity supplied are equal. At an above-equilibrium interest rate like 21%, the quantity of financial capital supplied would increase to $750 billion, but the quantity demanded would decrease to $480 billion. At a below-equilibrium interest rate like 13%, the quantity of financial capital demanded would increase to $700 billion, but the quantity of financial capital supplied would decrease to $510 billion.</a:t>
            </a:r>
          </a:p>
        </p:txBody>
      </p:sp>
      <p:sp>
        <p:nvSpPr>
          <p:cNvPr id="4" name="Footer Placeholder 3">
            <a:extLst>
              <a:ext uri="{FF2B5EF4-FFF2-40B4-BE49-F238E27FC236}">
                <a16:creationId xmlns:a16="http://schemas.microsoft.com/office/drawing/2014/main" id="{47D2B4D4-55C5-4310-8FC5-874C2A83C97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this market for credit card borrowing, the demand curve (D) for borrowing financial capital intersects the supply curve (S) for lending financial capital at equilibrium E. At the equilibrium, the interest rate (the “price” in this market) is 15% and the quantity of financial capital being loaned and borrowed is $600 billion. The equilibrium price is where the quantity demanded and the quantity supplied are equal. At an above-equilibrium interest rate like 21%, the quantity of financial capital supplied would increase to $750 billion, but the quantity demanded would decrease to $480 billion. At a below-equilibrium interest rate like 13%, the quantity of financial capital demanded would increase to $700 billion, but the quantity of financial capital supplied would decrease to $510 billion.&#10;">
            <a:extLst>
              <a:ext uri="{FF2B5EF4-FFF2-40B4-BE49-F238E27FC236}">
                <a16:creationId xmlns:a16="http://schemas.microsoft.com/office/drawing/2014/main" id="{B23A4365-5B57-4A19-B11C-E5148F51ADC2}"/>
              </a:ext>
            </a:extLst>
          </p:cNvPr>
          <p:cNvPicPr>
            <a:picLocks noGrp="1" noChangeAspect="1"/>
          </p:cNvPicPr>
          <p:nvPr>
            <p:ph sz="quarter" idx="17"/>
          </p:nvPr>
        </p:nvPicPr>
        <p:blipFill rotWithShape="1">
          <a:blip r:embed="rId2"/>
          <a:srcRect l="8787" r="7098"/>
          <a:stretch/>
        </p:blipFill>
        <p:spPr>
          <a:xfrm>
            <a:off x="2908300" y="241326"/>
            <a:ext cx="4876800" cy="2999492"/>
          </a:xfrm>
          <a:prstGeom prst="rect">
            <a:avLst/>
          </a:prstGeom>
        </p:spPr>
      </p:pic>
    </p:spTree>
    <p:extLst>
      <p:ext uri="{BB962C8B-B14F-4D97-AF65-F5344CB8AC3E}">
        <p14:creationId xmlns:p14="http://schemas.microsoft.com/office/powerpoint/2010/main" val="133099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D521-F3EB-415C-AA60-770278EB1271}"/>
              </a:ext>
            </a:extLst>
          </p:cNvPr>
          <p:cNvSpPr>
            <a:spLocks noGrp="1"/>
          </p:cNvSpPr>
          <p:nvPr>
            <p:ph type="title"/>
          </p:nvPr>
        </p:nvSpPr>
        <p:spPr/>
        <p:txBody>
          <a:bodyPr/>
          <a:lstStyle/>
          <a:p>
            <a:r>
              <a:rPr lang="en-US" dirty="0"/>
              <a:t>Figure 4.6</a:t>
            </a:r>
          </a:p>
        </p:txBody>
      </p:sp>
      <p:sp>
        <p:nvSpPr>
          <p:cNvPr id="3" name="Text Placeholder 2">
            <a:extLst>
              <a:ext uri="{FF2B5EF4-FFF2-40B4-BE49-F238E27FC236}">
                <a16:creationId xmlns:a16="http://schemas.microsoft.com/office/drawing/2014/main" id="{D2D9735D-1887-4A53-9F7D-EB47482B8D88}"/>
              </a:ext>
            </a:extLst>
          </p:cNvPr>
          <p:cNvSpPr>
            <a:spLocks noGrp="1"/>
          </p:cNvSpPr>
          <p:nvPr>
            <p:ph type="body" sz="quarter" idx="14"/>
          </p:nvPr>
        </p:nvSpPr>
        <p:spPr/>
        <p:txBody>
          <a:bodyPr/>
          <a:lstStyle/>
          <a:p>
            <a:pPr lvl="0" fontAlgn="auto"/>
            <a:r>
              <a:rPr lang="en-US" sz="1600" dirty="0"/>
              <a:t>The graph shows the demand for financial capital from and supply of financial capital into the U.S. financial markets by the foreign sector before the increase in uncertainty regarding U.S. public debt. The original equilibrium (E</a:t>
            </a:r>
            <a:r>
              <a:rPr lang="en-US" sz="1600" baseline="-25000" dirty="0"/>
              <a:t>0</a:t>
            </a:r>
            <a:r>
              <a:rPr lang="en-US" sz="1600" dirty="0"/>
              <a:t>) occurs at an equilibrium rate of return (R</a:t>
            </a:r>
            <a:r>
              <a:rPr lang="en-US" sz="1600" baseline="-25000" dirty="0"/>
              <a:t>0</a:t>
            </a:r>
            <a:r>
              <a:rPr lang="en-US" sz="1600" dirty="0"/>
              <a:t>) and the equilibrium quantity is at Q</a:t>
            </a:r>
            <a:r>
              <a:rPr lang="en-US" sz="1600" baseline="-25000" dirty="0"/>
              <a:t>0</a:t>
            </a:r>
            <a:r>
              <a:rPr lang="en-US" sz="1600" dirty="0"/>
              <a:t>.</a:t>
            </a:r>
          </a:p>
          <a:p>
            <a:endParaRPr lang="en-US" dirty="0"/>
          </a:p>
        </p:txBody>
      </p:sp>
      <p:sp>
        <p:nvSpPr>
          <p:cNvPr id="4" name="Footer Placeholder 3">
            <a:extLst>
              <a:ext uri="{FF2B5EF4-FFF2-40B4-BE49-F238E27FC236}">
                <a16:creationId xmlns:a16="http://schemas.microsoft.com/office/drawing/2014/main" id="{62F08EBD-C5BB-47E2-86C3-884F1759FA1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graph shows the demand for financial capital from and supply of financial capital into the U.S. financial markets by the foreign sector before the increase in uncertainty regarding U.S. public debt. The original equilibrium (E0) occurs at an equilibrium rate of return (R0) and the equilibrium quantity is at Q0.&#10;">
            <a:extLst>
              <a:ext uri="{FF2B5EF4-FFF2-40B4-BE49-F238E27FC236}">
                <a16:creationId xmlns:a16="http://schemas.microsoft.com/office/drawing/2014/main" id="{54511986-AF2B-4AC5-8B96-37CEFC544250}"/>
              </a:ext>
            </a:extLst>
          </p:cNvPr>
          <p:cNvPicPr>
            <a:picLocks noGrp="1" noChangeAspect="1"/>
          </p:cNvPicPr>
          <p:nvPr>
            <p:ph sz="quarter" idx="17"/>
          </p:nvPr>
        </p:nvPicPr>
        <p:blipFill>
          <a:blip r:embed="rId2"/>
          <a:stretch>
            <a:fillRect/>
          </a:stretch>
        </p:blipFill>
        <p:spPr>
          <a:xfrm>
            <a:off x="2235989" y="1062553"/>
            <a:ext cx="4505334" cy="3499407"/>
          </a:xfrm>
          <a:prstGeom prst="rect">
            <a:avLst/>
          </a:prstGeom>
        </p:spPr>
      </p:pic>
    </p:spTree>
    <p:extLst>
      <p:ext uri="{BB962C8B-B14F-4D97-AF65-F5344CB8AC3E}">
        <p14:creationId xmlns:p14="http://schemas.microsoft.com/office/powerpoint/2010/main" val="230101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2D16-F106-4969-A989-025D2A671118}"/>
              </a:ext>
            </a:extLst>
          </p:cNvPr>
          <p:cNvSpPr>
            <a:spLocks noGrp="1"/>
          </p:cNvSpPr>
          <p:nvPr>
            <p:ph type="title"/>
          </p:nvPr>
        </p:nvSpPr>
        <p:spPr/>
        <p:txBody>
          <a:bodyPr/>
          <a:lstStyle/>
          <a:p>
            <a:r>
              <a:rPr lang="en-US" dirty="0"/>
              <a:t>Figure 4.7</a:t>
            </a:r>
          </a:p>
        </p:txBody>
      </p:sp>
      <p:sp>
        <p:nvSpPr>
          <p:cNvPr id="3" name="Text Placeholder 2">
            <a:extLst>
              <a:ext uri="{FF2B5EF4-FFF2-40B4-BE49-F238E27FC236}">
                <a16:creationId xmlns:a16="http://schemas.microsoft.com/office/drawing/2014/main" id="{E92F471E-B1D2-4954-962F-9707F1D9B9AB}"/>
              </a:ext>
            </a:extLst>
          </p:cNvPr>
          <p:cNvSpPr>
            <a:spLocks noGrp="1"/>
          </p:cNvSpPr>
          <p:nvPr>
            <p:ph type="body" sz="quarter" idx="14"/>
          </p:nvPr>
        </p:nvSpPr>
        <p:spPr/>
        <p:txBody>
          <a:bodyPr/>
          <a:lstStyle/>
          <a:p>
            <a:r>
              <a:rPr lang="en-US" dirty="0"/>
              <a:t>The graph shows the demand for financial capital and supply of financial capital into the U.S. financial markets by the foreign sector before and after the increase in uncertainty regarding U.S. public debt. The original equilibrium (E</a:t>
            </a:r>
            <a:r>
              <a:rPr lang="en-US" baseline="-25000" dirty="0"/>
              <a:t>0</a:t>
            </a:r>
            <a:r>
              <a:rPr lang="en-US" dirty="0"/>
              <a:t>) occurs at an equilibrium rate of return (R</a:t>
            </a:r>
            <a:r>
              <a:rPr lang="en-US" baseline="-25000" dirty="0"/>
              <a:t>0</a:t>
            </a:r>
            <a:r>
              <a:rPr lang="en-US" dirty="0"/>
              <a:t>) and the equilibrium quantity is at Q</a:t>
            </a:r>
            <a:r>
              <a:rPr lang="en-US" baseline="-25000" dirty="0"/>
              <a:t>0</a:t>
            </a:r>
            <a:r>
              <a:rPr lang="en-US" dirty="0"/>
              <a:t>.</a:t>
            </a:r>
          </a:p>
          <a:p>
            <a:endParaRPr lang="en-US" dirty="0"/>
          </a:p>
        </p:txBody>
      </p:sp>
      <p:sp>
        <p:nvSpPr>
          <p:cNvPr id="4" name="Footer Placeholder 3">
            <a:extLst>
              <a:ext uri="{FF2B5EF4-FFF2-40B4-BE49-F238E27FC236}">
                <a16:creationId xmlns:a16="http://schemas.microsoft.com/office/drawing/2014/main" id="{9E7B1446-E42E-4B37-8F52-5574E618D6E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graph shows the demand for financial capital and supply of financial capital into the U.S. financial markets by the foreign sector before and after the increase in uncertainty regarding U.S. public debt. The original equilibrium (E0) occurs at an equilibrium rate of return (R0) and the equilibrium quantity is at Q0.&#10;">
            <a:extLst>
              <a:ext uri="{FF2B5EF4-FFF2-40B4-BE49-F238E27FC236}">
                <a16:creationId xmlns:a16="http://schemas.microsoft.com/office/drawing/2014/main" id="{6239325A-AB04-4CC0-8B56-E9D3EEFE0F05}"/>
              </a:ext>
            </a:extLst>
          </p:cNvPr>
          <p:cNvPicPr>
            <a:picLocks noGrp="1" noChangeAspect="1"/>
          </p:cNvPicPr>
          <p:nvPr>
            <p:ph sz="quarter" idx="17"/>
          </p:nvPr>
        </p:nvPicPr>
        <p:blipFill>
          <a:blip r:embed="rId2"/>
          <a:stretch>
            <a:fillRect/>
          </a:stretch>
        </p:blipFill>
        <p:spPr>
          <a:xfrm>
            <a:off x="2235989" y="1062553"/>
            <a:ext cx="4505334" cy="3499407"/>
          </a:xfrm>
          <a:prstGeom prst="rect">
            <a:avLst/>
          </a:prstGeom>
        </p:spPr>
      </p:pic>
    </p:spTree>
    <p:extLst>
      <p:ext uri="{BB962C8B-B14F-4D97-AF65-F5344CB8AC3E}">
        <p14:creationId xmlns:p14="http://schemas.microsoft.com/office/powerpoint/2010/main" val="383932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CF85-01AE-4CE1-BE3D-FEDFA0D0F3FF}"/>
              </a:ext>
            </a:extLst>
          </p:cNvPr>
          <p:cNvSpPr>
            <a:spLocks noGrp="1"/>
          </p:cNvSpPr>
          <p:nvPr>
            <p:ph type="title"/>
          </p:nvPr>
        </p:nvSpPr>
        <p:spPr/>
        <p:txBody>
          <a:bodyPr/>
          <a:lstStyle/>
          <a:p>
            <a:r>
              <a:rPr lang="en-US" dirty="0"/>
              <a:t>Figure 4.8</a:t>
            </a:r>
          </a:p>
        </p:txBody>
      </p:sp>
      <p:sp>
        <p:nvSpPr>
          <p:cNvPr id="3" name="Text Placeholder 2">
            <a:extLst>
              <a:ext uri="{FF2B5EF4-FFF2-40B4-BE49-F238E27FC236}">
                <a16:creationId xmlns:a16="http://schemas.microsoft.com/office/drawing/2014/main" id="{F11F1DD1-2085-48A8-B79B-38875F045202}"/>
              </a:ext>
            </a:extLst>
          </p:cNvPr>
          <p:cNvSpPr>
            <a:spLocks noGrp="1"/>
          </p:cNvSpPr>
          <p:nvPr>
            <p:ph type="body" sz="quarter" idx="14"/>
          </p:nvPr>
        </p:nvSpPr>
        <p:spPr/>
        <p:txBody>
          <a:bodyPr/>
          <a:lstStyle/>
          <a:p>
            <a:pPr lvl="0" fontAlgn="auto"/>
            <a:r>
              <a:rPr lang="en-US" sz="1600" dirty="0"/>
              <a:t>The original intersection of demand D and supply S occurs at equilibrium E</a:t>
            </a:r>
            <a:r>
              <a:rPr lang="en-US" sz="1600" baseline="-25000" dirty="0"/>
              <a:t>0</a:t>
            </a:r>
            <a:r>
              <a:rPr lang="en-US" sz="1600" dirty="0"/>
              <a:t>. However, a price ceiling is set at the interest rate </a:t>
            </a:r>
            <a:r>
              <a:rPr lang="en-US" sz="1600" dirty="0" err="1"/>
              <a:t>Rc</a:t>
            </a:r>
            <a:r>
              <a:rPr lang="en-US" sz="1600" dirty="0"/>
              <a:t>, below the equilibrium interest rate R</a:t>
            </a:r>
            <a:r>
              <a:rPr lang="en-US" sz="1600" baseline="-25000" dirty="0"/>
              <a:t>0</a:t>
            </a:r>
            <a:r>
              <a:rPr lang="en-US" sz="1600" dirty="0"/>
              <a:t>, and so the interest rate cannot adjust upward to the equilibrium. At the price ceiling, the quantity demanded, </a:t>
            </a:r>
            <a:r>
              <a:rPr lang="en-US" sz="1600" dirty="0" err="1"/>
              <a:t>Qd</a:t>
            </a:r>
            <a:r>
              <a:rPr lang="en-US" sz="1600" dirty="0"/>
              <a:t>, exceeds the quantity supplied, Qs. There is excess demand, also called a shortage.</a:t>
            </a:r>
          </a:p>
          <a:p>
            <a:endParaRPr lang="en-US" dirty="0"/>
          </a:p>
        </p:txBody>
      </p:sp>
      <p:sp>
        <p:nvSpPr>
          <p:cNvPr id="4" name="Footer Placeholder 3">
            <a:extLst>
              <a:ext uri="{FF2B5EF4-FFF2-40B4-BE49-F238E27FC236}">
                <a16:creationId xmlns:a16="http://schemas.microsoft.com/office/drawing/2014/main" id="{3ABDC8C7-05F8-4A35-AAF5-92DF475CD2F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original intersection of demand D and supply S occurs at equilibrium E0. However, a price ceiling is set at the interest rate Rc, below the equilibrium interest rate R0, and so the interest rate cannot adjust upward to the equilibrium. At the price ceiling, the quantity demanded, Qd, exceeds the quantity supplied, Qs. There is excess demand, also called a shortage.&#10;">
            <a:extLst>
              <a:ext uri="{FF2B5EF4-FFF2-40B4-BE49-F238E27FC236}">
                <a16:creationId xmlns:a16="http://schemas.microsoft.com/office/drawing/2014/main" id="{F729103D-0E44-460F-A50D-96170BFEAA53}"/>
              </a:ext>
            </a:extLst>
          </p:cNvPr>
          <p:cNvPicPr>
            <a:picLocks noGrp="1" noChangeAspect="1"/>
          </p:cNvPicPr>
          <p:nvPr>
            <p:ph sz="quarter" idx="17"/>
          </p:nvPr>
        </p:nvPicPr>
        <p:blipFill>
          <a:blip r:embed="rId2"/>
          <a:stretch>
            <a:fillRect/>
          </a:stretch>
        </p:blipFill>
        <p:spPr>
          <a:xfrm>
            <a:off x="2229892" y="1062553"/>
            <a:ext cx="4517528" cy="3499407"/>
          </a:xfrm>
          <a:prstGeom prst="rect">
            <a:avLst/>
          </a:prstGeom>
        </p:spPr>
      </p:pic>
    </p:spTree>
    <p:extLst>
      <p:ext uri="{BB962C8B-B14F-4D97-AF65-F5344CB8AC3E}">
        <p14:creationId xmlns:p14="http://schemas.microsoft.com/office/powerpoint/2010/main" val="1666102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40</TotalTime>
  <Words>1612</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Essential</vt:lpstr>
      <vt:lpstr>Principles of microEconomics</vt:lpstr>
      <vt:lpstr>Figure 4.1</vt:lpstr>
      <vt:lpstr>Figure 4.2</vt:lpstr>
      <vt:lpstr>Figure 4.3</vt:lpstr>
      <vt:lpstr>Figure 4.4</vt:lpstr>
      <vt:lpstr>Figure 4.5</vt:lpstr>
      <vt:lpstr>Figure 4.6</vt:lpstr>
      <vt:lpstr>Figure 4.7</vt:lpstr>
      <vt:lpstr>Figure 4.8</vt:lpstr>
      <vt:lpstr>Figure 4.9</vt:lpstr>
      <vt:lpstr>Figure 4.10</vt:lpstr>
      <vt:lpstr>Figure 4.11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2018-04-20T17:47:23Z</dcterms:modified>
</cp:coreProperties>
</file>