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14"/>
  </p:notesMasterIdLst>
  <p:handoutMasterIdLst>
    <p:handoutMasterId r:id="rId1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710" autoAdjust="0"/>
  </p:normalViewPr>
  <p:slideViewPr>
    <p:cSldViewPr snapToGrid="0" snapToObjects="1">
      <p:cViewPr varScale="1">
        <p:scale>
          <a:sx n="111" d="100"/>
          <a:sy n="111" d="100"/>
        </p:scale>
        <p:origin x="151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5" d="100"/>
          <a:sy n="75" d="100"/>
        </p:scale>
        <p:origin x="1452" y="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Mintz" userId="9214746d8cb2ed14" providerId="LiveId" clId="{3D93F71E-5604-4B41-B159-02F11DB2D257}"/>
    <pc:docChg chg="undo delSld modSld">
      <pc:chgData name="Mark Mintz" userId="9214746d8cb2ed14" providerId="LiveId" clId="{3D93F71E-5604-4B41-B159-02F11DB2D257}" dt="2018-04-16T23:14:12.478" v="58" actId="2696"/>
      <pc:docMkLst>
        <pc:docMk/>
      </pc:docMkLst>
      <pc:sldChg chg="modSp">
        <pc:chgData name="Mark Mintz" userId="9214746d8cb2ed14" providerId="LiveId" clId="{3D93F71E-5604-4B41-B159-02F11DB2D257}" dt="2018-04-16T23:12:10.074" v="7" actId="962"/>
        <pc:sldMkLst>
          <pc:docMk/>
          <pc:sldMk cId="1686281186" sldId="256"/>
        </pc:sldMkLst>
        <pc:picChg chg="mod">
          <ac:chgData name="Mark Mintz" userId="9214746d8cb2ed14" providerId="LiveId" clId="{3D93F71E-5604-4B41-B159-02F11DB2D257}" dt="2018-04-16T23:12:10.074" v="7" actId="962"/>
          <ac:picMkLst>
            <pc:docMk/>
            <pc:sldMk cId="1686281186" sldId="256"/>
            <ac:picMk id="9" creationId="{CE9AB873-3B6C-42DF-953C-FA3B3CCBF780}"/>
          </ac:picMkLst>
        </pc:picChg>
      </pc:sldChg>
      <pc:sldChg chg="modSp">
        <pc:chgData name="Mark Mintz" userId="9214746d8cb2ed14" providerId="LiveId" clId="{3D93F71E-5604-4B41-B159-02F11DB2D257}" dt="2018-04-16T23:12:27.812" v="45" actId="962"/>
        <pc:sldMkLst>
          <pc:docMk/>
          <pc:sldMk cId="3213797419" sldId="257"/>
        </pc:sldMkLst>
        <pc:picChg chg="mod">
          <ac:chgData name="Mark Mintz" userId="9214746d8cb2ed14" providerId="LiveId" clId="{3D93F71E-5604-4B41-B159-02F11DB2D257}" dt="2018-04-16T23:12:27.812" v="45" actId="962"/>
          <ac:picMkLst>
            <pc:docMk/>
            <pc:sldMk cId="3213797419" sldId="257"/>
            <ac:picMk id="6" creationId="{571AE97A-767A-488E-8C77-50B9242CE9FB}"/>
          </ac:picMkLst>
        </pc:picChg>
      </pc:sldChg>
      <pc:sldChg chg="modSp">
        <pc:chgData name="Mark Mintz" userId="9214746d8cb2ed14" providerId="LiveId" clId="{3D93F71E-5604-4B41-B159-02F11DB2D257}" dt="2018-04-16T23:12:38.235" v="46" actId="962"/>
        <pc:sldMkLst>
          <pc:docMk/>
          <pc:sldMk cId="3488849246" sldId="258"/>
        </pc:sldMkLst>
        <pc:picChg chg="mod">
          <ac:chgData name="Mark Mintz" userId="9214746d8cb2ed14" providerId="LiveId" clId="{3D93F71E-5604-4B41-B159-02F11DB2D257}" dt="2018-04-16T23:12:38.235" v="46" actId="962"/>
          <ac:picMkLst>
            <pc:docMk/>
            <pc:sldMk cId="3488849246" sldId="258"/>
            <ac:picMk id="7" creationId="{97D26D74-FF3C-406A-B38D-298EEF540C7D}"/>
          </ac:picMkLst>
        </pc:picChg>
      </pc:sldChg>
      <pc:sldChg chg="modSp">
        <pc:chgData name="Mark Mintz" userId="9214746d8cb2ed14" providerId="LiveId" clId="{3D93F71E-5604-4B41-B159-02F11DB2D257}" dt="2018-04-16T23:12:46.401" v="47" actId="962"/>
        <pc:sldMkLst>
          <pc:docMk/>
          <pc:sldMk cId="4056631268" sldId="259"/>
        </pc:sldMkLst>
        <pc:picChg chg="mod">
          <ac:chgData name="Mark Mintz" userId="9214746d8cb2ed14" providerId="LiveId" clId="{3D93F71E-5604-4B41-B159-02F11DB2D257}" dt="2018-04-16T23:12:46.401" v="47" actId="962"/>
          <ac:picMkLst>
            <pc:docMk/>
            <pc:sldMk cId="4056631268" sldId="259"/>
            <ac:picMk id="7" creationId="{1FAF260B-E24E-4C13-96E7-479A61C07362}"/>
          </ac:picMkLst>
        </pc:picChg>
      </pc:sldChg>
      <pc:sldChg chg="modSp">
        <pc:chgData name="Mark Mintz" userId="9214746d8cb2ed14" providerId="LiveId" clId="{3D93F71E-5604-4B41-B159-02F11DB2D257}" dt="2018-04-16T23:12:56.197" v="48" actId="962"/>
        <pc:sldMkLst>
          <pc:docMk/>
          <pc:sldMk cId="909662019" sldId="260"/>
        </pc:sldMkLst>
        <pc:picChg chg="mod">
          <ac:chgData name="Mark Mintz" userId="9214746d8cb2ed14" providerId="LiveId" clId="{3D93F71E-5604-4B41-B159-02F11DB2D257}" dt="2018-04-16T23:12:56.197" v="48" actId="962"/>
          <ac:picMkLst>
            <pc:docMk/>
            <pc:sldMk cId="909662019" sldId="260"/>
            <ac:picMk id="7" creationId="{86A3F83F-916C-428D-B9A3-2ED14427A40D}"/>
          </ac:picMkLst>
        </pc:picChg>
      </pc:sldChg>
      <pc:sldChg chg="modSp">
        <pc:chgData name="Mark Mintz" userId="9214746d8cb2ed14" providerId="LiveId" clId="{3D93F71E-5604-4B41-B159-02F11DB2D257}" dt="2018-04-16T23:13:03.871" v="49" actId="962"/>
        <pc:sldMkLst>
          <pc:docMk/>
          <pc:sldMk cId="2303365692" sldId="261"/>
        </pc:sldMkLst>
        <pc:picChg chg="mod">
          <ac:chgData name="Mark Mintz" userId="9214746d8cb2ed14" providerId="LiveId" clId="{3D93F71E-5604-4B41-B159-02F11DB2D257}" dt="2018-04-16T23:13:03.871" v="49" actId="962"/>
          <ac:picMkLst>
            <pc:docMk/>
            <pc:sldMk cId="2303365692" sldId="261"/>
            <ac:picMk id="7" creationId="{E927FD0D-A518-4F05-9D63-5786F7B797A3}"/>
          </ac:picMkLst>
        </pc:picChg>
      </pc:sldChg>
      <pc:sldChg chg="modSp">
        <pc:chgData name="Mark Mintz" userId="9214746d8cb2ed14" providerId="LiveId" clId="{3D93F71E-5604-4B41-B159-02F11DB2D257}" dt="2018-04-16T23:13:12.037" v="50" actId="962"/>
        <pc:sldMkLst>
          <pc:docMk/>
          <pc:sldMk cId="2104969069" sldId="262"/>
        </pc:sldMkLst>
        <pc:picChg chg="mod">
          <ac:chgData name="Mark Mintz" userId="9214746d8cb2ed14" providerId="LiveId" clId="{3D93F71E-5604-4B41-B159-02F11DB2D257}" dt="2018-04-16T23:13:12.037" v="50" actId="962"/>
          <ac:picMkLst>
            <pc:docMk/>
            <pc:sldMk cId="2104969069" sldId="262"/>
            <ac:picMk id="7" creationId="{11912A1F-6BD4-4F5F-B4AE-ABC081C3BC2C}"/>
          </ac:picMkLst>
        </pc:picChg>
      </pc:sldChg>
      <pc:sldChg chg="modSp">
        <pc:chgData name="Mark Mintz" userId="9214746d8cb2ed14" providerId="LiveId" clId="{3D93F71E-5604-4B41-B159-02F11DB2D257}" dt="2018-04-16T23:13:20.850" v="51" actId="962"/>
        <pc:sldMkLst>
          <pc:docMk/>
          <pc:sldMk cId="2370913005" sldId="263"/>
        </pc:sldMkLst>
        <pc:picChg chg="mod">
          <ac:chgData name="Mark Mintz" userId="9214746d8cb2ed14" providerId="LiveId" clId="{3D93F71E-5604-4B41-B159-02F11DB2D257}" dt="2018-04-16T23:13:20.850" v="51" actId="962"/>
          <ac:picMkLst>
            <pc:docMk/>
            <pc:sldMk cId="2370913005" sldId="263"/>
            <ac:picMk id="7" creationId="{8B703396-1368-4BFD-AAD5-256F7283047F}"/>
          </ac:picMkLst>
        </pc:picChg>
      </pc:sldChg>
      <pc:sldChg chg="modSp">
        <pc:chgData name="Mark Mintz" userId="9214746d8cb2ed14" providerId="LiveId" clId="{3D93F71E-5604-4B41-B159-02F11DB2D257}" dt="2018-04-16T23:13:28.447" v="52" actId="962"/>
        <pc:sldMkLst>
          <pc:docMk/>
          <pc:sldMk cId="633225603" sldId="264"/>
        </pc:sldMkLst>
        <pc:picChg chg="mod">
          <ac:chgData name="Mark Mintz" userId="9214746d8cb2ed14" providerId="LiveId" clId="{3D93F71E-5604-4B41-B159-02F11DB2D257}" dt="2018-04-16T23:13:28.447" v="52" actId="962"/>
          <ac:picMkLst>
            <pc:docMk/>
            <pc:sldMk cId="633225603" sldId="264"/>
            <ac:picMk id="7" creationId="{FA6FC18A-F282-482B-B672-1119F49337A7}"/>
          </ac:picMkLst>
        </pc:picChg>
      </pc:sldChg>
      <pc:sldChg chg="modSp">
        <pc:chgData name="Mark Mintz" userId="9214746d8cb2ed14" providerId="LiveId" clId="{3D93F71E-5604-4B41-B159-02F11DB2D257}" dt="2018-04-16T23:13:45.159" v="55" actId="962"/>
        <pc:sldMkLst>
          <pc:docMk/>
          <pc:sldMk cId="1385301119" sldId="265"/>
        </pc:sldMkLst>
        <pc:spChg chg="mod">
          <ac:chgData name="Mark Mintz" userId="9214746d8cb2ed14" providerId="LiveId" clId="{3D93F71E-5604-4B41-B159-02F11DB2D257}" dt="2018-04-16T23:13:33.486" v="54" actId="1076"/>
          <ac:spMkLst>
            <pc:docMk/>
            <pc:sldMk cId="1385301119" sldId="265"/>
            <ac:spMk id="3" creationId="{4571F0E0-C878-43A5-9F08-76BF68EE392B}"/>
          </ac:spMkLst>
        </pc:spChg>
        <pc:picChg chg="mod">
          <ac:chgData name="Mark Mintz" userId="9214746d8cb2ed14" providerId="LiveId" clId="{3D93F71E-5604-4B41-B159-02F11DB2D257}" dt="2018-04-16T23:13:45.159" v="55" actId="962"/>
          <ac:picMkLst>
            <pc:docMk/>
            <pc:sldMk cId="1385301119" sldId="265"/>
            <ac:picMk id="7" creationId="{6F5F2BD2-64DB-4E7A-8415-4903FA54648C}"/>
          </ac:picMkLst>
        </pc:picChg>
      </pc:sldChg>
      <pc:sldChg chg="modSp">
        <pc:chgData name="Mark Mintz" userId="9214746d8cb2ed14" providerId="LiveId" clId="{3D93F71E-5604-4B41-B159-02F11DB2D257}" dt="2018-04-16T23:13:53.778" v="56" actId="962"/>
        <pc:sldMkLst>
          <pc:docMk/>
          <pc:sldMk cId="2834133283" sldId="266"/>
        </pc:sldMkLst>
        <pc:picChg chg="mod">
          <ac:chgData name="Mark Mintz" userId="9214746d8cb2ed14" providerId="LiveId" clId="{3D93F71E-5604-4B41-B159-02F11DB2D257}" dt="2018-04-16T23:13:53.778" v="56" actId="962"/>
          <ac:picMkLst>
            <pc:docMk/>
            <pc:sldMk cId="2834133283" sldId="266"/>
            <ac:picMk id="7" creationId="{3962EDAB-359E-4B9F-9449-13734A029786}"/>
          </ac:picMkLst>
        </pc:picChg>
      </pc:sldChg>
      <pc:sldChg chg="modSp">
        <pc:chgData name="Mark Mintz" userId="9214746d8cb2ed14" providerId="LiveId" clId="{3D93F71E-5604-4B41-B159-02F11DB2D257}" dt="2018-04-16T23:14:08.683" v="57" actId="962"/>
        <pc:sldMkLst>
          <pc:docMk/>
          <pc:sldMk cId="4290582841" sldId="267"/>
        </pc:sldMkLst>
        <pc:picChg chg="mod">
          <ac:chgData name="Mark Mintz" userId="9214746d8cb2ed14" providerId="LiveId" clId="{3D93F71E-5604-4B41-B159-02F11DB2D257}" dt="2018-04-16T23:14:08.683" v="57" actId="962"/>
          <ac:picMkLst>
            <pc:docMk/>
            <pc:sldMk cId="4290582841" sldId="267"/>
            <ac:picMk id="7" creationId="{3649E614-2BF8-4D36-8BDD-B44B9FE9FB2F}"/>
          </ac:picMkLst>
        </pc:picChg>
      </pc:sldChg>
      <pc:sldChg chg="del">
        <pc:chgData name="Mark Mintz" userId="9214746d8cb2ed14" providerId="LiveId" clId="{3D93F71E-5604-4B41-B159-02F11DB2D257}" dt="2018-04-16T23:14:12.478" v="58" actId="2696"/>
        <pc:sldMkLst>
          <pc:docMk/>
          <pc:sldMk cId="1768893998" sldId="26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r>
              <a:rPr lang="en-US" dirty="0"/>
              <a:t>Openstax.org</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5310F03-FC83-4E11-8558-AE8A84515371}" type="datetimeFigureOut">
              <a:rPr lang="en-US"/>
              <a:pPr>
                <a:defRPr/>
              </a:pPr>
              <a:t>4/16/2018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E2D4EAB-08FF-4A94-84C5-535EB0AB39EB}" type="slidenum">
              <a:rPr lang="en-US"/>
              <a:pPr>
                <a:defRPr/>
              </a:pPr>
              <a:t>‹#›</a:t>
            </a:fld>
            <a:endParaRPr lang="en-US"/>
          </a:p>
        </p:txBody>
      </p:sp>
    </p:spTree>
    <p:extLst>
      <p:ext uri="{BB962C8B-B14F-4D97-AF65-F5344CB8AC3E}">
        <p14:creationId xmlns:p14="http://schemas.microsoft.com/office/powerpoint/2010/main" val="4149615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r>
              <a:rPr lang="en-US" dirty="0"/>
              <a:t>Openstax.org</a:t>
            </a:r>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43BFA0D5-489E-4F6E-8EE4-A7C35AAB5028}" type="datetimeFigureOut">
              <a:rPr lang="en-US" smtClean="0"/>
              <a:t>4/16/2018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0CCFCF-EE82-42FD-84B2-8BFC178C5F3A}" type="slidenum">
              <a:rPr lang="en-US" smtClean="0"/>
              <a:t>‹#›</a:t>
            </a:fld>
            <a:endParaRPr lang="en-US"/>
          </a:p>
        </p:txBody>
      </p:sp>
    </p:spTree>
    <p:extLst>
      <p:ext uri="{BB962C8B-B14F-4D97-AF65-F5344CB8AC3E}">
        <p14:creationId xmlns:p14="http://schemas.microsoft.com/office/powerpoint/2010/main" val="207038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9">
            <a:extLst>
              <a:ext uri="{FF2B5EF4-FFF2-40B4-BE49-F238E27FC236}">
                <a16:creationId xmlns:a16="http://schemas.microsoft.com/office/drawing/2014/main" id="{BF51CF02-DCA1-4935-9F62-E8470E52138D}"/>
              </a:ext>
            </a:extLst>
          </p:cNvPr>
          <p:cNvSpPr>
            <a:spLocks noGrp="1"/>
          </p:cNvSpPr>
          <p:nvPr>
            <p:ph type="title"/>
          </p:nvPr>
        </p:nvSpPr>
        <p:spPr>
          <a:xfrm>
            <a:off x="457199" y="172730"/>
            <a:ext cx="6501865" cy="548145"/>
          </a:xfrm>
          <a:prstGeom prst="rect">
            <a:avLst/>
          </a:prstGeom>
        </p:spPr>
        <p:txBody>
          <a:bodyPr/>
          <a:lstStyle/>
          <a:p>
            <a:r>
              <a:rPr lang="en-US"/>
              <a:t>Click to edit Master title style</a:t>
            </a:r>
          </a:p>
        </p:txBody>
      </p:sp>
      <p:sp>
        <p:nvSpPr>
          <p:cNvPr id="8" name="Text Placeholder 10">
            <a:extLst>
              <a:ext uri="{FF2B5EF4-FFF2-40B4-BE49-F238E27FC236}">
                <a16:creationId xmlns:a16="http://schemas.microsoft.com/office/drawing/2014/main" id="{82A17044-2402-4F3F-ADD2-943047B090D7}"/>
              </a:ext>
            </a:extLst>
          </p:cNvPr>
          <p:cNvSpPr>
            <a:spLocks noGrp="1"/>
          </p:cNvSpPr>
          <p:nvPr>
            <p:ph type="body" sz="quarter" idx="14"/>
          </p:nvPr>
        </p:nvSpPr>
        <p:spPr>
          <a:xfrm>
            <a:off x="4606925" y="1107618"/>
            <a:ext cx="3913188" cy="4607382"/>
          </a:xfrm>
          <a:prstGeom prst="rect">
            <a:avLst/>
          </a:prstGeo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2">
            <a:extLst>
              <a:ext uri="{FF2B5EF4-FFF2-40B4-BE49-F238E27FC236}">
                <a16:creationId xmlns:a16="http://schemas.microsoft.com/office/drawing/2014/main" id="{87337C0F-874E-4781-BE93-F9C9802153E6}"/>
              </a:ext>
            </a:extLst>
          </p:cNvPr>
          <p:cNvSpPr>
            <a:spLocks noGrp="1"/>
          </p:cNvSpPr>
          <p:nvPr>
            <p:ph type="dt" sz="half" idx="15"/>
          </p:nvPr>
        </p:nvSpPr>
        <p:spPr>
          <a:xfrm>
            <a:off x="457200" y="6172200"/>
            <a:ext cx="3429000" cy="304800"/>
          </a:xfrm>
          <a:prstGeom prst="rect">
            <a:avLst/>
          </a:prstGeom>
        </p:spPr>
        <p:txBody>
          <a:bodyPr/>
          <a:lstStyle/>
          <a:p>
            <a:pPr>
              <a:defRPr/>
            </a:pPr>
            <a:fld id="{16868E2D-99D6-4912-96E1-F5687192FDB1}" type="datetime4">
              <a:rPr lang="en-US" smtClean="0"/>
              <a:t>April 16, 2018</a:t>
            </a:fld>
            <a:endParaRPr lang="en-US" dirty="0"/>
          </a:p>
        </p:txBody>
      </p:sp>
      <p:sp>
        <p:nvSpPr>
          <p:cNvPr id="13" name="Footer Placeholder 3">
            <a:extLst>
              <a:ext uri="{FF2B5EF4-FFF2-40B4-BE49-F238E27FC236}">
                <a16:creationId xmlns:a16="http://schemas.microsoft.com/office/drawing/2014/main" id="{DA17B5D4-CA49-470A-930C-4B51DDA8A9F9}"/>
              </a:ext>
            </a:extLst>
          </p:cNvPr>
          <p:cNvSpPr>
            <a:spLocks noGrp="1"/>
          </p:cNvSpPr>
          <p:nvPr>
            <p:ph type="ftr" sz="quarter" idx="16"/>
          </p:nvPr>
        </p:nvSpPr>
        <p:spPr>
          <a:xfrm>
            <a:off x="457201" y="6477000"/>
            <a:ext cx="7743524" cy="284163"/>
          </a:xfrm>
          <a:prstGeom prst="rect">
            <a:avLst/>
          </a:prstGeom>
        </p:spPr>
        <p:txBody>
          <a:bodyPr/>
          <a:lstStyle/>
          <a:p>
            <a:pPr>
              <a:defRPr/>
            </a:pPr>
            <a:r>
              <a:rPr lang="en-US" dirty="0"/>
              <a:t>This OpenStax ancillary resource is © Rice University under a CC-BY 4.0 </a:t>
            </a:r>
            <a:r>
              <a:rPr lang="en-US" dirty="0" err="1"/>
              <a:t>Interntional</a:t>
            </a:r>
            <a:r>
              <a:rPr lang="en-US" dirty="0"/>
              <a:t> license; it may be reproduced or modified but must be attributed to OpenStax, Rice University and any changes must be noted. Any images credited to other sources are similarly available for reproduction, but must be attributed to their sources. </a:t>
            </a:r>
          </a:p>
        </p:txBody>
      </p:sp>
      <p:sp>
        <p:nvSpPr>
          <p:cNvPr id="14" name="Content Placeholder 4">
            <a:extLst>
              <a:ext uri="{FF2B5EF4-FFF2-40B4-BE49-F238E27FC236}">
                <a16:creationId xmlns:a16="http://schemas.microsoft.com/office/drawing/2014/main" id="{66C69943-1A05-49D5-9FD4-B995C3712ED0}"/>
              </a:ext>
            </a:extLst>
          </p:cNvPr>
          <p:cNvSpPr>
            <a:spLocks noGrp="1"/>
          </p:cNvSpPr>
          <p:nvPr>
            <p:ph sz="quarter" idx="17"/>
          </p:nvPr>
        </p:nvSpPr>
        <p:spPr>
          <a:xfrm>
            <a:off x="457199" y="1108074"/>
            <a:ext cx="3913187" cy="46069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66F6D9E-77DC-4EBA-B129-8DBD311A064D}"/>
              </a:ext>
            </a:extLst>
          </p:cNvPr>
          <p:cNvSpPr>
            <a:spLocks noGrp="1"/>
          </p:cNvSpPr>
          <p:nvPr>
            <p:ph type="title"/>
          </p:nvPr>
        </p:nvSpPr>
        <p:spPr>
          <a:xfrm>
            <a:off x="457200" y="241326"/>
            <a:ext cx="8062912" cy="659535"/>
          </a:xfrm>
          <a:prstGeom prst="rect">
            <a:avLst/>
          </a:prstGeo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86B8393D-A323-4D3C-971D-1E8E86D19010}"/>
              </a:ext>
            </a:extLst>
          </p:cNvPr>
          <p:cNvSpPr>
            <a:spLocks noGrp="1"/>
          </p:cNvSpPr>
          <p:nvPr>
            <p:ph type="body" sz="quarter" idx="14"/>
          </p:nvPr>
        </p:nvSpPr>
        <p:spPr>
          <a:xfrm>
            <a:off x="457200" y="4843982"/>
            <a:ext cx="8062912" cy="1166382"/>
          </a:xfrm>
          <a:prstGeom prst="rect">
            <a:avLst/>
          </a:prstGeo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
            <a:extLst>
              <a:ext uri="{FF2B5EF4-FFF2-40B4-BE49-F238E27FC236}">
                <a16:creationId xmlns:a16="http://schemas.microsoft.com/office/drawing/2014/main" id="{7304BD76-685F-4008-B467-7A22256588C6}"/>
              </a:ext>
            </a:extLst>
          </p:cNvPr>
          <p:cNvSpPr>
            <a:spLocks noGrp="1"/>
          </p:cNvSpPr>
          <p:nvPr>
            <p:ph type="dt" sz="half" idx="15"/>
          </p:nvPr>
        </p:nvSpPr>
        <p:spPr>
          <a:xfrm>
            <a:off x="457200" y="6172200"/>
            <a:ext cx="3429000" cy="304800"/>
          </a:xfrm>
          <a:prstGeom prst="rect">
            <a:avLst/>
          </a:prstGeom>
        </p:spPr>
        <p:txBody>
          <a:bodyPr/>
          <a:lstStyle/>
          <a:p>
            <a:pPr>
              <a:defRPr/>
            </a:pPr>
            <a:fld id="{9E9B29BD-0683-4E6A-A429-544CAFC69C41}" type="datetime4">
              <a:rPr lang="en-US" smtClean="0"/>
              <a:t>April 16, 2018</a:t>
            </a:fld>
            <a:endParaRPr lang="en-US" dirty="0"/>
          </a:p>
        </p:txBody>
      </p:sp>
      <p:sp>
        <p:nvSpPr>
          <p:cNvPr id="13" name="Footer Placeholder 2">
            <a:extLst>
              <a:ext uri="{FF2B5EF4-FFF2-40B4-BE49-F238E27FC236}">
                <a16:creationId xmlns:a16="http://schemas.microsoft.com/office/drawing/2014/main" id="{0DA0D4B7-3B7E-4A50-8180-8025B5229FE4}"/>
              </a:ext>
            </a:extLst>
          </p:cNvPr>
          <p:cNvSpPr>
            <a:spLocks noGrp="1"/>
          </p:cNvSpPr>
          <p:nvPr>
            <p:ph type="ftr" sz="quarter" idx="16"/>
          </p:nvPr>
        </p:nvSpPr>
        <p:spPr>
          <a:xfrm>
            <a:off x="457199" y="6492875"/>
            <a:ext cx="7739449" cy="284163"/>
          </a:xfrm>
          <a:prstGeom prst="rect">
            <a:avLst/>
          </a:prstGeom>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14" name="Content Placeholder 4">
            <a:extLst>
              <a:ext uri="{FF2B5EF4-FFF2-40B4-BE49-F238E27FC236}">
                <a16:creationId xmlns:a16="http://schemas.microsoft.com/office/drawing/2014/main" id="{E7114D66-4567-4100-94EE-3E96FE0AA65F}"/>
              </a:ext>
            </a:extLst>
          </p:cNvPr>
          <p:cNvSpPr>
            <a:spLocks noGrp="1"/>
          </p:cNvSpPr>
          <p:nvPr>
            <p:ph sz="quarter" idx="17" hasCustomPrompt="1"/>
          </p:nvPr>
        </p:nvSpPr>
        <p:spPr>
          <a:xfrm>
            <a:off x="457200" y="1001713"/>
            <a:ext cx="8062913" cy="3621087"/>
          </a:xfrm>
          <a:prstGeom prst="rect">
            <a:avLst/>
          </a:prstGeom>
        </p:spPr>
        <p:txBody>
          <a:bodyPr/>
          <a:lstStyle>
            <a:lvl1pPr>
              <a:defRPr/>
            </a:lvl1pPr>
          </a:lstStyle>
          <a:p>
            <a:pPr lvl="0"/>
            <a:r>
              <a:rPr lang="en-US" dirty="0"/>
              <a:t>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images with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31AA917-36BF-4572-A960-8D94CA82B6B6}"/>
              </a:ext>
            </a:extLst>
          </p:cNvPr>
          <p:cNvSpPr>
            <a:spLocks noGrp="1"/>
          </p:cNvSpPr>
          <p:nvPr>
            <p:ph type="title"/>
          </p:nvPr>
        </p:nvSpPr>
        <p:spPr>
          <a:xfrm>
            <a:off x="457200" y="241326"/>
            <a:ext cx="8062912" cy="659535"/>
          </a:xfrm>
          <a:prstGeom prst="rect">
            <a:avLst/>
          </a:prstGeom>
        </p:spPr>
        <p:txBody>
          <a:body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3D8E5504-7B64-4DF0-826E-9E00E75D788B}"/>
              </a:ext>
            </a:extLst>
          </p:cNvPr>
          <p:cNvSpPr>
            <a:spLocks noGrp="1"/>
          </p:cNvSpPr>
          <p:nvPr>
            <p:ph type="body" sz="quarter" idx="14"/>
          </p:nvPr>
        </p:nvSpPr>
        <p:spPr>
          <a:xfrm>
            <a:off x="457200" y="4843982"/>
            <a:ext cx="8062912" cy="1166382"/>
          </a:xfrm>
          <a:prstGeom prst="rect">
            <a:avLst/>
          </a:prstGeo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3">
            <a:extLst>
              <a:ext uri="{FF2B5EF4-FFF2-40B4-BE49-F238E27FC236}">
                <a16:creationId xmlns:a16="http://schemas.microsoft.com/office/drawing/2014/main" id="{47AFFB8F-BB97-492E-B89F-557E6E928CC3}"/>
              </a:ext>
            </a:extLst>
          </p:cNvPr>
          <p:cNvSpPr>
            <a:spLocks noGrp="1"/>
          </p:cNvSpPr>
          <p:nvPr>
            <p:ph type="dt" sz="half" idx="15"/>
          </p:nvPr>
        </p:nvSpPr>
        <p:spPr>
          <a:xfrm>
            <a:off x="457200" y="6172200"/>
            <a:ext cx="3429000" cy="304800"/>
          </a:xfrm>
          <a:prstGeom prst="rect">
            <a:avLst/>
          </a:prstGeom>
        </p:spPr>
        <p:txBody>
          <a:bodyPr/>
          <a:lstStyle>
            <a:lvl1pPr>
              <a:defRPr/>
            </a:lvl1pPr>
          </a:lstStyle>
          <a:p>
            <a:pPr>
              <a:defRPr/>
            </a:pPr>
            <a:fld id="{5132AE36-52DF-4448-8974-B8C578393E47}" type="datetime4">
              <a:rPr lang="en-US" smtClean="0"/>
              <a:t>April 16, 2018</a:t>
            </a:fld>
            <a:endParaRPr lang="en-US"/>
          </a:p>
        </p:txBody>
      </p:sp>
      <p:sp>
        <p:nvSpPr>
          <p:cNvPr id="14" name="Slide Number Placeholder 5">
            <a:extLst>
              <a:ext uri="{FF2B5EF4-FFF2-40B4-BE49-F238E27FC236}">
                <a16:creationId xmlns:a16="http://schemas.microsoft.com/office/drawing/2014/main" id="{A006A296-E61C-46B8-A962-A14FFD2FA9DE}"/>
              </a:ext>
            </a:extLst>
          </p:cNvPr>
          <p:cNvSpPr>
            <a:spLocks noGrp="1"/>
          </p:cNvSpPr>
          <p:nvPr>
            <p:ph type="sldNum" sz="quarter" idx="17"/>
          </p:nvPr>
        </p:nvSpPr>
        <p:spPr>
          <a:xfrm rot="16200000">
            <a:off x="8044657" y="683419"/>
            <a:ext cx="1316037" cy="365125"/>
          </a:xfrm>
          <a:prstGeom prst="rect">
            <a:avLst/>
          </a:prstGeom>
        </p:spPr>
        <p:txBody>
          <a:bodyPr/>
          <a:lstStyle>
            <a:lvl1pPr>
              <a:defRPr/>
            </a:lvl1pPr>
          </a:lstStyle>
          <a:p>
            <a:pPr>
              <a:defRPr/>
            </a:pPr>
            <a:fld id="{2C3785B0-FE98-4A5B-9A50-1292CD97EBC4}" type="slidenum">
              <a:rPr lang="en-US"/>
              <a:pPr>
                <a:defRPr/>
              </a:pPr>
              <a:t>‹#›</a:t>
            </a:fld>
            <a:endParaRPr lang="en-US"/>
          </a:p>
        </p:txBody>
      </p:sp>
      <p:sp>
        <p:nvSpPr>
          <p:cNvPr id="15" name="Footer Placeholder 4">
            <a:extLst>
              <a:ext uri="{FF2B5EF4-FFF2-40B4-BE49-F238E27FC236}">
                <a16:creationId xmlns:a16="http://schemas.microsoft.com/office/drawing/2014/main" id="{EE752232-2CFF-438B-AF36-69C81909EF77}"/>
              </a:ext>
            </a:extLst>
          </p:cNvPr>
          <p:cNvSpPr>
            <a:spLocks noGrp="1"/>
          </p:cNvSpPr>
          <p:nvPr>
            <p:ph type="ftr" sz="quarter" idx="16"/>
          </p:nvPr>
        </p:nvSpPr>
        <p:spPr>
          <a:xfrm>
            <a:off x="457199" y="6492875"/>
            <a:ext cx="7739449" cy="284163"/>
          </a:xfrm>
          <a:prstGeom prst="rect">
            <a:avLst/>
          </a:prstGeom>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16" name="Content Placeholder 3">
            <a:extLst>
              <a:ext uri="{FF2B5EF4-FFF2-40B4-BE49-F238E27FC236}">
                <a16:creationId xmlns:a16="http://schemas.microsoft.com/office/drawing/2014/main" id="{3B45039F-C9D3-485B-B0A7-FAA54BF6D5A3}"/>
              </a:ext>
            </a:extLst>
          </p:cNvPr>
          <p:cNvSpPr>
            <a:spLocks noGrp="1"/>
          </p:cNvSpPr>
          <p:nvPr>
            <p:ph sz="quarter" idx="18"/>
          </p:nvPr>
        </p:nvSpPr>
        <p:spPr>
          <a:xfrm>
            <a:off x="457200" y="1049338"/>
            <a:ext cx="4114800" cy="35226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1">
            <a:extLst>
              <a:ext uri="{FF2B5EF4-FFF2-40B4-BE49-F238E27FC236}">
                <a16:creationId xmlns:a16="http://schemas.microsoft.com/office/drawing/2014/main" id="{F6980BCC-5DE6-4949-AFC5-BDFC4EB6A42A}"/>
              </a:ext>
            </a:extLst>
          </p:cNvPr>
          <p:cNvSpPr>
            <a:spLocks noGrp="1"/>
          </p:cNvSpPr>
          <p:nvPr>
            <p:ph sz="quarter" idx="19"/>
          </p:nvPr>
        </p:nvSpPr>
        <p:spPr>
          <a:xfrm>
            <a:off x="4572000" y="1049338"/>
            <a:ext cx="3948113" cy="35226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6988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457200" y="241326"/>
            <a:ext cx="8062912" cy="659535"/>
          </a:xfrm>
          <a:prstGeom prst="rect">
            <a:avLst/>
          </a:prstGeo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457200" y="1600200"/>
            <a:ext cx="3008313" cy="4480560"/>
          </a:xfrm>
          <a:prstGeom prst="rect">
            <a:avLst/>
          </a:prstGeo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3575050" y="1600200"/>
            <a:ext cx="5111750" cy="4480560"/>
          </a:xfrm>
          <a:prstGeom prst="rect">
            <a:avLst/>
          </a:prstGeo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6172200"/>
            <a:ext cx="3429000" cy="304800"/>
          </a:xfrm>
          <a:prstGeom prst="rect">
            <a:avLst/>
          </a:prstGeom>
        </p:spPr>
        <p:txBody>
          <a:bodyPr/>
          <a:lstStyle>
            <a:lvl1pPr>
              <a:defRPr/>
            </a:lvl1pPr>
          </a:lstStyle>
          <a:p>
            <a:pPr>
              <a:defRPr/>
            </a:pPr>
            <a:fld id="{4935B992-D2B0-4369-BA32-FFEE2EE77B41}" type="datetime4">
              <a:rPr lang="en-US" smtClean="0"/>
              <a:t>April 16, 2018</a:t>
            </a:fld>
            <a:endParaRPr lang="en-US"/>
          </a:p>
        </p:txBody>
      </p:sp>
      <p:sp>
        <p:nvSpPr>
          <p:cNvPr id="7" name="Slide Number Placeholder 6"/>
          <p:cNvSpPr>
            <a:spLocks noGrp="1"/>
          </p:cNvSpPr>
          <p:nvPr>
            <p:ph type="sldNum" sz="quarter" idx="12"/>
          </p:nvPr>
        </p:nvSpPr>
        <p:spPr>
          <a:xfrm rot="16200000">
            <a:off x="8044657" y="683419"/>
            <a:ext cx="1316037" cy="365125"/>
          </a:xfrm>
          <a:prstGeom prst="rect">
            <a:avLst/>
          </a:prstGeom>
        </p:spPr>
        <p:txBody>
          <a:bodyPr/>
          <a:lstStyle>
            <a:lvl1pPr>
              <a:defRPr/>
            </a:lvl1pPr>
          </a:lstStyle>
          <a:p>
            <a:pPr>
              <a:defRPr/>
            </a:pPr>
            <a:fld id="{6158F162-EC8D-4B5B-975F-B8B0EEBB18C6}" type="slidenum">
              <a:rPr lang="en-US"/>
              <a:pPr>
                <a:defRPr/>
              </a:pPr>
              <a:t>‹#›</a:t>
            </a:fld>
            <a:endParaRPr lang="en-US"/>
          </a:p>
        </p:txBody>
      </p:sp>
      <p:sp>
        <p:nvSpPr>
          <p:cNvPr id="6" name="Footer Placeholder 5"/>
          <p:cNvSpPr>
            <a:spLocks noGrp="1"/>
          </p:cNvSpPr>
          <p:nvPr>
            <p:ph type="ftr" sz="quarter" idx="11"/>
          </p:nvPr>
        </p:nvSpPr>
        <p:spPr>
          <a:xfrm>
            <a:off x="457199" y="6492875"/>
            <a:ext cx="7739449" cy="284163"/>
          </a:xfrm>
          <a:prstGeom prst="rect">
            <a:avLst/>
          </a:prstGeom>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B7AE221-F408-4F12-918E-BB0BB235A7D5}"/>
              </a:ext>
            </a:extLst>
          </p:cNvPr>
          <p:cNvSpPr>
            <a:spLocks noGrp="1"/>
          </p:cNvSpPr>
          <p:nvPr>
            <p:ph type="title" hasCustomPrompt="1"/>
          </p:nvPr>
        </p:nvSpPr>
        <p:spPr>
          <a:xfrm>
            <a:off x="96253" y="895148"/>
            <a:ext cx="8932243" cy="628851"/>
          </a:xfrm>
          <a:prstGeom prst="rect">
            <a:avLst/>
          </a:prstGeom>
        </p:spPr>
        <p:txBody>
          <a:bodyPr/>
          <a:lstStyle>
            <a:lvl1pPr algn="ctr">
              <a:defRPr lang="en-US" sz="3500" kern="1200" cap="all" spc="-60" baseline="0" smtClean="0">
                <a:solidFill>
                  <a:srgbClr val="6CB255"/>
                </a:solidFill>
                <a:latin typeface="+mj-lt"/>
                <a:ea typeface="+mj-ea"/>
                <a:cs typeface="+mj-cs"/>
              </a:defRPr>
            </a:lvl1pPr>
          </a:lstStyle>
          <a:p>
            <a:r>
              <a:rPr lang="en-US" dirty="0"/>
              <a:t>Course Name</a:t>
            </a:r>
          </a:p>
        </p:txBody>
      </p:sp>
      <p:sp>
        <p:nvSpPr>
          <p:cNvPr id="16" name="Text Placeholder 15">
            <a:extLst>
              <a:ext uri="{FF2B5EF4-FFF2-40B4-BE49-F238E27FC236}">
                <a16:creationId xmlns:a16="http://schemas.microsoft.com/office/drawing/2014/main" id="{D2299EAA-4987-485F-A04E-5DF73FA00A0B}"/>
              </a:ext>
            </a:extLst>
          </p:cNvPr>
          <p:cNvSpPr>
            <a:spLocks noGrp="1"/>
          </p:cNvSpPr>
          <p:nvPr>
            <p:ph type="body" sz="quarter" idx="13" hasCustomPrompt="1"/>
          </p:nvPr>
        </p:nvSpPr>
        <p:spPr>
          <a:xfrm>
            <a:off x="1305727" y="1562894"/>
            <a:ext cx="6513294" cy="848257"/>
          </a:xfrm>
          <a:prstGeom prst="rect">
            <a:avLst/>
          </a:prstGeom>
        </p:spPr>
        <p:txBody>
          <a:bodyPr/>
          <a:lstStyle>
            <a:lvl1pPr algn="ctr">
              <a:defRPr lang="en-US" sz="2000" b="1" kern="1200" cap="none" spc="-60" baseline="0" dirty="0" smtClean="0">
                <a:solidFill>
                  <a:srgbClr val="212F62"/>
                </a:solidFill>
                <a:latin typeface="+mn-lt"/>
                <a:ea typeface="+mj-ea"/>
                <a:cs typeface="+mj-cs"/>
              </a:defRPr>
            </a:lvl1pPr>
            <a:lvl2pPr marL="274637" indent="0" algn="ctr">
              <a:buNone/>
              <a:defRPr lang="en-US" sz="1600" kern="1200" cap="none" spc="-60" baseline="0" dirty="0" smtClean="0">
                <a:solidFill>
                  <a:schemeClr val="tx1"/>
                </a:solidFill>
                <a:latin typeface="+mn-lt"/>
                <a:ea typeface="+mj-ea"/>
                <a:cs typeface="+mj-cs"/>
              </a:defRPr>
            </a:lvl2pPr>
          </a:lstStyle>
          <a:p>
            <a:pPr lvl="0"/>
            <a:r>
              <a:rPr lang="en-US" dirty="0"/>
              <a:t>Chapter # Chapter Title</a:t>
            </a:r>
          </a:p>
          <a:p>
            <a:pPr lvl="1"/>
            <a:r>
              <a:rPr lang="en-US" dirty="0" err="1"/>
              <a:t>Powerpoint</a:t>
            </a:r>
            <a:r>
              <a:rPr lang="en-US" dirty="0"/>
              <a:t> Image Sideshow</a:t>
            </a:r>
          </a:p>
        </p:txBody>
      </p:sp>
      <p:sp>
        <p:nvSpPr>
          <p:cNvPr id="7" name="Picture Placeholder 6">
            <a:extLst>
              <a:ext uri="{FF2B5EF4-FFF2-40B4-BE49-F238E27FC236}">
                <a16:creationId xmlns:a16="http://schemas.microsoft.com/office/drawing/2014/main" id="{3182082E-21B3-4DB0-8159-3FE2451E5647}"/>
              </a:ext>
            </a:extLst>
          </p:cNvPr>
          <p:cNvSpPr>
            <a:spLocks noGrp="1"/>
          </p:cNvSpPr>
          <p:nvPr>
            <p:ph type="pic" sz="quarter" idx="12" hasCustomPrompt="1"/>
          </p:nvPr>
        </p:nvSpPr>
        <p:spPr>
          <a:xfrm>
            <a:off x="3566659" y="2450046"/>
            <a:ext cx="2010682" cy="3618965"/>
          </a:xfrm>
          <a:prstGeom prst="rect">
            <a:avLst/>
          </a:prstGeom>
          <a:effectLst>
            <a:reflection blurRad="6350" stA="52000" endA="300" endPos="35000" dir="5400000" sy="-100000" algn="bl" rotWithShape="0"/>
          </a:effectLst>
        </p:spPr>
        <p:txBody>
          <a:bodyPr/>
          <a:lstStyle>
            <a:lvl1pPr>
              <a:defRPr/>
            </a:lvl1pPr>
          </a:lstStyle>
          <a:p>
            <a:r>
              <a:rPr lang="en-US" dirty="0" err="1"/>
              <a:t>Openstax</a:t>
            </a:r>
            <a:r>
              <a:rPr lang="en-US" dirty="0"/>
              <a:t> textbook image</a:t>
            </a:r>
          </a:p>
        </p:txBody>
      </p:sp>
      <p:sp>
        <p:nvSpPr>
          <p:cNvPr id="4" name="Date Placeholder 3"/>
          <p:cNvSpPr>
            <a:spLocks noGrp="1"/>
          </p:cNvSpPr>
          <p:nvPr>
            <p:ph type="dt" sz="half" idx="10"/>
          </p:nvPr>
        </p:nvSpPr>
        <p:spPr>
          <a:xfrm>
            <a:off x="457200" y="6172200"/>
            <a:ext cx="3429000" cy="304800"/>
          </a:xfrm>
          <a:prstGeom prst="rect">
            <a:avLst/>
          </a:prstGeom>
        </p:spPr>
        <p:txBody>
          <a:bodyPr/>
          <a:lstStyle>
            <a:lvl1pPr>
              <a:defRPr/>
            </a:lvl1pPr>
          </a:lstStyle>
          <a:p>
            <a:pPr>
              <a:defRPr/>
            </a:pPr>
            <a:fld id="{0E1F1AF6-519A-433B-8F39-F7FE0F12D535}" type="datetime4">
              <a:rPr lang="en-US" smtClean="0"/>
              <a:t>April 16, 2018</a:t>
            </a:fld>
            <a:endParaRPr lang="en-US" dirty="0"/>
          </a:p>
        </p:txBody>
      </p:sp>
      <p:sp>
        <p:nvSpPr>
          <p:cNvPr id="5" name="Footer Placeholder 4"/>
          <p:cNvSpPr>
            <a:spLocks noGrp="1"/>
          </p:cNvSpPr>
          <p:nvPr>
            <p:ph type="ftr" sz="quarter" idx="11"/>
          </p:nvPr>
        </p:nvSpPr>
        <p:spPr>
          <a:xfrm>
            <a:off x="457199" y="6492875"/>
            <a:ext cx="7739449" cy="284163"/>
          </a:xfrm>
          <a:prstGeom prst="rect">
            <a:avLst/>
          </a:prstGeom>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418CDD89-187D-4A83-A01E-B71B5BB0374B}"/>
              </a:ext>
            </a:extLst>
          </p:cNvPr>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81987DDA-D431-4111-879B-9AED36E15117}"/>
              </a:ext>
            </a:extLst>
          </p:cNvPr>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3">
            <a:extLst>
              <a:ext uri="{FF2B5EF4-FFF2-40B4-BE49-F238E27FC236}">
                <a16:creationId xmlns:a16="http://schemas.microsoft.com/office/drawing/2014/main" id="{5837EB73-DFE1-4201-A2DC-BFF7293EED6D}"/>
              </a:ext>
            </a:extLst>
          </p:cNvPr>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fontAlgn="auto">
              <a:spcBef>
                <a:spcPts val="0"/>
              </a:spcBef>
              <a:spcAft>
                <a:spcPts val="0"/>
              </a:spcAft>
              <a:defRPr sz="1000" smtClean="0">
                <a:solidFill>
                  <a:schemeClr val="tx1"/>
                </a:solidFill>
                <a:latin typeface="+mn-lt"/>
              </a:defRPr>
            </a:lvl1pPr>
          </a:lstStyle>
          <a:p>
            <a:pPr>
              <a:defRPr/>
            </a:pPr>
            <a:fld id="{9E9B29BD-0683-4E6A-A429-544CAFC69C41}" type="datetime4">
              <a:rPr lang="en-US" smtClean="0"/>
              <a:t>April 16, 2018</a:t>
            </a:fld>
            <a:endParaRPr lang="en-US" dirty="0"/>
          </a:p>
        </p:txBody>
      </p:sp>
      <p:pic>
        <p:nvPicPr>
          <p:cNvPr id="16" name="OpenStaxLogo" descr="openstax college logo">
            <a:extLst>
              <a:ext uri="{FF2B5EF4-FFF2-40B4-BE49-F238E27FC236}">
                <a16:creationId xmlns:a16="http://schemas.microsoft.com/office/drawing/2014/main" id="{567BA664-87A5-4E14-A1B6-6B7115ED5B7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77199" y="227959"/>
            <a:ext cx="759321" cy="516101"/>
          </a:xfrm>
          <a:prstGeom prst="rect">
            <a:avLst/>
          </a:prstGeom>
        </p:spPr>
      </p:pic>
      <p:sp>
        <p:nvSpPr>
          <p:cNvPr id="17" name="Footer Placeholder 4">
            <a:extLst>
              <a:ext uri="{FF2B5EF4-FFF2-40B4-BE49-F238E27FC236}">
                <a16:creationId xmlns:a16="http://schemas.microsoft.com/office/drawing/2014/main" id="{8A3708B5-D048-4DD9-BE1E-291F6FDE5EB1}"/>
              </a:ext>
            </a:extLst>
          </p:cNvPr>
          <p:cNvSpPr>
            <a:spLocks noGrp="1"/>
          </p:cNvSpPr>
          <p:nvPr>
            <p:ph type="ftr" sz="quarter" idx="3"/>
          </p:nvPr>
        </p:nvSpPr>
        <p:spPr>
          <a:xfrm>
            <a:off x="457199" y="6492875"/>
            <a:ext cx="7739449"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21" r:id="rId3"/>
    <p:sldLayoutId id="2147483919" r:id="rId4"/>
    <p:sldLayoutId id="2147483920" r:id="rId5"/>
  </p:sldLayoutIdLst>
  <p:hf sldNum="0" hdr="0" dt="0"/>
  <p:txStyles>
    <p:titleStyle>
      <a:lvl1pPr algn="l" rtl="0" eaLnBrk="1" fontAlgn="base" hangingPunct="1">
        <a:spcBef>
          <a:spcPct val="0"/>
        </a:spcBef>
        <a:spcAft>
          <a:spcPct val="0"/>
        </a:spcAft>
        <a:defRPr sz="2400" kern="1200" cap="all" spc="-60">
          <a:solidFill>
            <a:srgbClr val="6CB255"/>
          </a:solidFill>
          <a:latin typeface="+mj-lt"/>
          <a:ea typeface="+mj-ea"/>
          <a:cs typeface="+mj-cs"/>
        </a:defRPr>
      </a:lvl1pPr>
      <a:lvl2pPr algn="l" rtl="0" eaLnBrk="1" fontAlgn="base" hangingPunct="1">
        <a:spcBef>
          <a:spcPct val="0"/>
        </a:spcBef>
        <a:spcAft>
          <a:spcPct val="0"/>
        </a:spcAft>
        <a:defRPr sz="2400">
          <a:solidFill>
            <a:srgbClr val="6CB255"/>
          </a:solidFill>
          <a:latin typeface="Arial Black" pitchFamily="34" charset="0"/>
        </a:defRPr>
      </a:lvl2pPr>
      <a:lvl3pPr algn="l" rtl="0" eaLnBrk="1" fontAlgn="base" hangingPunct="1">
        <a:spcBef>
          <a:spcPct val="0"/>
        </a:spcBef>
        <a:spcAft>
          <a:spcPct val="0"/>
        </a:spcAft>
        <a:defRPr sz="2400">
          <a:solidFill>
            <a:srgbClr val="6CB255"/>
          </a:solidFill>
          <a:latin typeface="Arial Black" pitchFamily="34" charset="0"/>
        </a:defRPr>
      </a:lvl3pPr>
      <a:lvl4pPr algn="l" rtl="0" eaLnBrk="1" fontAlgn="base" hangingPunct="1">
        <a:spcBef>
          <a:spcPct val="0"/>
        </a:spcBef>
        <a:spcAft>
          <a:spcPct val="0"/>
        </a:spcAft>
        <a:defRPr sz="2400">
          <a:solidFill>
            <a:srgbClr val="6CB255"/>
          </a:solidFill>
          <a:latin typeface="Arial Black" pitchFamily="34" charset="0"/>
        </a:defRPr>
      </a:lvl4pPr>
      <a:lvl5pPr algn="l" rtl="0" eaLnBrk="1" fontAlgn="base" hangingPunct="1">
        <a:spcBef>
          <a:spcPct val="0"/>
        </a:spcBef>
        <a:spcAft>
          <a:spcPct val="0"/>
        </a:spcAft>
        <a:defRPr sz="2400">
          <a:solidFill>
            <a:srgbClr val="6CB255"/>
          </a:solidFill>
          <a:latin typeface="Arial Black" pitchFamily="34" charset="0"/>
        </a:defRPr>
      </a:lvl5pPr>
      <a:lvl6pPr marL="457200" algn="l" rtl="0" eaLnBrk="1" fontAlgn="base" hangingPunct="1">
        <a:spcBef>
          <a:spcPct val="0"/>
        </a:spcBef>
        <a:spcAft>
          <a:spcPct val="0"/>
        </a:spcAft>
        <a:defRPr sz="2400">
          <a:solidFill>
            <a:srgbClr val="6CB255"/>
          </a:solidFill>
          <a:latin typeface="Arial Black" pitchFamily="34" charset="0"/>
        </a:defRPr>
      </a:lvl6pPr>
      <a:lvl7pPr marL="914400" algn="l" rtl="0" eaLnBrk="1" fontAlgn="base" hangingPunct="1">
        <a:spcBef>
          <a:spcPct val="0"/>
        </a:spcBef>
        <a:spcAft>
          <a:spcPct val="0"/>
        </a:spcAft>
        <a:defRPr sz="2400">
          <a:solidFill>
            <a:srgbClr val="6CB255"/>
          </a:solidFill>
          <a:latin typeface="Arial Black" pitchFamily="34" charset="0"/>
        </a:defRPr>
      </a:lvl7pPr>
      <a:lvl8pPr marL="1371600" algn="l" rtl="0" eaLnBrk="1" fontAlgn="base" hangingPunct="1">
        <a:spcBef>
          <a:spcPct val="0"/>
        </a:spcBef>
        <a:spcAft>
          <a:spcPct val="0"/>
        </a:spcAft>
        <a:defRPr sz="2400">
          <a:solidFill>
            <a:srgbClr val="6CB255"/>
          </a:solidFill>
          <a:latin typeface="Arial Black" pitchFamily="34" charset="0"/>
        </a:defRPr>
      </a:lvl8pPr>
      <a:lvl9pPr marL="1828800" algn="l" rtl="0" eaLnBrk="1" fontAlgn="base" hangingPunct="1">
        <a:spcBef>
          <a:spcPct val="0"/>
        </a:spcBef>
        <a:spcAft>
          <a:spcPct val="0"/>
        </a:spcAft>
        <a:defRPr sz="2400">
          <a:solidFill>
            <a:srgbClr val="6CB255"/>
          </a:solidFill>
          <a:latin typeface="Arial Black" pitchFamily="34" charset="0"/>
        </a:defRPr>
      </a:lvl9pPr>
    </p:titleStyle>
    <p:bodyStyle>
      <a:lvl1pPr algn="l" rtl="0" eaLnBrk="1" fontAlgn="base" hangingPunct="1">
        <a:spcBef>
          <a:spcPct val="20000"/>
        </a:spcBef>
        <a:spcAft>
          <a:spcPts val="600"/>
        </a:spcAft>
        <a:buClr>
          <a:srgbClr val="6CB255"/>
        </a:buClr>
        <a:buFont typeface="Arial" charset="0"/>
        <a:defRPr sz="2000" kern="1200">
          <a:solidFill>
            <a:schemeClr val="tx1"/>
          </a:solidFill>
          <a:latin typeface="+mn-lt"/>
          <a:ea typeface="+mn-ea"/>
          <a:cs typeface="+mn-cs"/>
        </a:defRPr>
      </a:lvl1pPr>
      <a:lvl2pPr marL="457200" indent="-182563" algn="l" rtl="0" eaLnBrk="1" fontAlgn="base" hangingPunct="1">
        <a:spcBef>
          <a:spcPct val="20000"/>
        </a:spcBef>
        <a:spcAft>
          <a:spcPct val="0"/>
        </a:spcAft>
        <a:buClr>
          <a:srgbClr val="6CB255"/>
        </a:buClr>
        <a:buFont typeface="Arial" charset="0"/>
        <a:buChar char="•"/>
        <a:defRPr sz="2000" kern="1200">
          <a:solidFill>
            <a:srgbClr val="000000"/>
          </a:solidFill>
          <a:latin typeface="+mn-lt"/>
          <a:ea typeface="+mn-ea"/>
          <a:cs typeface="+mn-cs"/>
        </a:defRPr>
      </a:lvl2pPr>
      <a:lvl3pPr marL="1143000" indent="-228600" algn="l" rtl="0" eaLnBrk="1" fontAlgn="base" hangingPunct="1">
        <a:spcBef>
          <a:spcPct val="20000"/>
        </a:spcBef>
        <a:spcAft>
          <a:spcPct val="0"/>
        </a:spcAft>
        <a:buClr>
          <a:srgbClr val="6CB255"/>
        </a:buClr>
        <a:buFont typeface="Arial" charset="0"/>
        <a:buChar char="•"/>
        <a:defRPr kern="1200">
          <a:solidFill>
            <a:srgbClr val="000000"/>
          </a:solidFill>
          <a:latin typeface="+mn-lt"/>
          <a:ea typeface="+mn-ea"/>
          <a:cs typeface="+mn-cs"/>
        </a:defRPr>
      </a:lvl3pPr>
      <a:lvl4pPr marL="1600200" indent="-228600" algn="l" rtl="0" eaLnBrk="1" fontAlgn="base" hangingPunct="1">
        <a:spcBef>
          <a:spcPct val="20000"/>
        </a:spcBef>
        <a:spcAft>
          <a:spcPct val="0"/>
        </a:spcAft>
        <a:buClr>
          <a:srgbClr val="6CB255"/>
        </a:buClr>
        <a:buFont typeface="Arial" charset="0"/>
        <a:buChar char="•"/>
        <a:defRPr kern="1200">
          <a:solidFill>
            <a:srgbClr val="000000"/>
          </a:solidFill>
          <a:latin typeface="+mn-lt"/>
          <a:ea typeface="+mn-ea"/>
          <a:cs typeface="+mn-cs"/>
        </a:defRPr>
      </a:lvl4pPr>
      <a:lvl5pPr marL="2057400" indent="-228600" algn="l" rtl="0" eaLnBrk="1" fontAlgn="base" hangingPunct="1">
        <a:spcBef>
          <a:spcPct val="20000"/>
        </a:spcBef>
        <a:spcAft>
          <a:spcPct val="0"/>
        </a:spcAft>
        <a:buClr>
          <a:srgbClr val="6CB255"/>
        </a:buClr>
        <a:buFont typeface="Arial"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CAA3EC-FE70-4839-A2CB-DAEB46B25EEC}"/>
              </a:ext>
            </a:extLst>
          </p:cNvPr>
          <p:cNvSpPr>
            <a:spLocks noGrp="1"/>
          </p:cNvSpPr>
          <p:nvPr>
            <p:ph type="title"/>
          </p:nvPr>
        </p:nvSpPr>
        <p:spPr/>
        <p:txBody>
          <a:bodyPr>
            <a:normAutofit/>
          </a:bodyPr>
          <a:lstStyle/>
          <a:p>
            <a:r>
              <a:rPr lang="en-US" dirty="0"/>
              <a:t>Principles of </a:t>
            </a:r>
            <a:r>
              <a:rPr lang="en-US" dirty="0" err="1"/>
              <a:t>microEconomics</a:t>
            </a:r>
            <a:endParaRPr lang="en-US" dirty="0"/>
          </a:p>
        </p:txBody>
      </p:sp>
      <p:sp>
        <p:nvSpPr>
          <p:cNvPr id="8" name="Text Placeholder 7">
            <a:extLst>
              <a:ext uri="{FF2B5EF4-FFF2-40B4-BE49-F238E27FC236}">
                <a16:creationId xmlns:a16="http://schemas.microsoft.com/office/drawing/2014/main" id="{E0352BBB-9B08-401D-B422-7195C73F06EC}"/>
              </a:ext>
            </a:extLst>
          </p:cNvPr>
          <p:cNvSpPr>
            <a:spLocks noGrp="1"/>
          </p:cNvSpPr>
          <p:nvPr>
            <p:ph type="body" sz="quarter" idx="13"/>
          </p:nvPr>
        </p:nvSpPr>
        <p:spPr/>
        <p:txBody>
          <a:bodyPr/>
          <a:lstStyle/>
          <a:p>
            <a:pPr lvl="0" fontAlgn="auto">
              <a:spcBef>
                <a:spcPts val="0"/>
              </a:spcBef>
              <a:spcAft>
                <a:spcPts val="0"/>
              </a:spcAft>
              <a:buClrTx/>
            </a:pPr>
            <a:r>
              <a:rPr lang="en-US" spc="0" dirty="0">
                <a:ea typeface="+mn-ea"/>
                <a:cs typeface="+mn-cs"/>
              </a:rPr>
              <a:t>Chapter 5 Elasticity</a:t>
            </a:r>
          </a:p>
          <a:p>
            <a:pPr lvl="0" fontAlgn="auto">
              <a:spcBef>
                <a:spcPts val="0"/>
              </a:spcBef>
              <a:spcAft>
                <a:spcPts val="0"/>
              </a:spcAft>
              <a:buClrTx/>
            </a:pPr>
            <a:r>
              <a:rPr lang="en-US" sz="1600" b="0" spc="0" dirty="0">
                <a:solidFill>
                  <a:prstClr val="black"/>
                </a:solidFill>
                <a:ea typeface="+mn-ea"/>
                <a:cs typeface="+mn-cs"/>
              </a:rPr>
              <a:t>PowerPoint Image Slideshow</a:t>
            </a:r>
          </a:p>
          <a:p>
            <a:endParaRPr lang="en-US" dirty="0"/>
          </a:p>
        </p:txBody>
      </p:sp>
      <p:sp>
        <p:nvSpPr>
          <p:cNvPr id="2" name="Footer Placeholder 1">
            <a:extLst>
              <a:ext uri="{FF2B5EF4-FFF2-40B4-BE49-F238E27FC236}">
                <a16:creationId xmlns:a16="http://schemas.microsoft.com/office/drawing/2014/main" id="{896F98F2-B7BF-4CF9-ADFE-9AEA9609EDDE}"/>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pic>
        <p:nvPicPr>
          <p:cNvPr id="9" name="Picture Placeholder 8" descr="textbook">
            <a:extLst>
              <a:ext uri="{FF2B5EF4-FFF2-40B4-BE49-F238E27FC236}">
                <a16:creationId xmlns:a16="http://schemas.microsoft.com/office/drawing/2014/main" id="{CE9AB873-3B6C-42DF-953C-FA3B3CCBF780}"/>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3619500" y="2450046"/>
            <a:ext cx="1905000" cy="2466975"/>
          </a:xfrm>
          <a:prstGeom prst="rect">
            <a:avLst/>
          </a:prstGeom>
        </p:spPr>
      </p:pic>
    </p:spTree>
    <p:extLst>
      <p:ext uri="{BB962C8B-B14F-4D97-AF65-F5344CB8AC3E}">
        <p14:creationId xmlns:p14="http://schemas.microsoft.com/office/powerpoint/2010/main" val="1686281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A6306-C2D6-44F2-8595-64ED12F59F60}"/>
              </a:ext>
            </a:extLst>
          </p:cNvPr>
          <p:cNvSpPr>
            <a:spLocks noGrp="1"/>
          </p:cNvSpPr>
          <p:nvPr>
            <p:ph type="title"/>
          </p:nvPr>
        </p:nvSpPr>
        <p:spPr/>
        <p:txBody>
          <a:bodyPr/>
          <a:lstStyle/>
          <a:p>
            <a:r>
              <a:rPr lang="en-US" dirty="0"/>
              <a:t>Figure 5.9</a:t>
            </a:r>
          </a:p>
        </p:txBody>
      </p:sp>
      <p:sp>
        <p:nvSpPr>
          <p:cNvPr id="3" name="Text Placeholder 2">
            <a:extLst>
              <a:ext uri="{FF2B5EF4-FFF2-40B4-BE49-F238E27FC236}">
                <a16:creationId xmlns:a16="http://schemas.microsoft.com/office/drawing/2014/main" id="{4571F0E0-C878-43A5-9F08-76BF68EE392B}"/>
              </a:ext>
            </a:extLst>
          </p:cNvPr>
          <p:cNvSpPr>
            <a:spLocks noGrp="1"/>
          </p:cNvSpPr>
          <p:nvPr>
            <p:ph type="body" sz="quarter" idx="14"/>
          </p:nvPr>
        </p:nvSpPr>
        <p:spPr>
          <a:xfrm>
            <a:off x="457200" y="4630791"/>
            <a:ext cx="8062912" cy="1862083"/>
          </a:xfrm>
        </p:spPr>
        <p:txBody>
          <a:bodyPr/>
          <a:lstStyle/>
          <a:p>
            <a:pPr lvl="0" fontAlgn="auto"/>
            <a:r>
              <a:rPr lang="en-US" sz="1500" dirty="0"/>
              <a:t>Higher costs, like a higher tax on cigarette companies for the example given in the text, lead supply to shift to the left. This shift is identical in (a) and (b). However, in (a), where demand is inelastic, the cost increase can largely be passed along to consumers in the form of higher prices, without much of a decline in equilibrium quantity. In (b), demand is elastic, so the shift in supply results primarily in a lower equilibrium quantity. Consumers suffer in either case, but in (a), they suffer from paying a higher price for the same quantity, while in (b), they suffer from buying a lower quantity (and presumably needing to shift their consumption elsewhere).</a:t>
            </a:r>
          </a:p>
          <a:p>
            <a:endParaRPr lang="en-US" dirty="0"/>
          </a:p>
        </p:txBody>
      </p:sp>
      <p:sp>
        <p:nvSpPr>
          <p:cNvPr id="4" name="Footer Placeholder 3">
            <a:extLst>
              <a:ext uri="{FF2B5EF4-FFF2-40B4-BE49-F238E27FC236}">
                <a16:creationId xmlns:a16="http://schemas.microsoft.com/office/drawing/2014/main" id="{8A38640A-506A-4D39-86C4-801402BC4A4C}"/>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Higher costs, like a higher tax on cigarette companies for the example given in the text, lead supply to shift to the left. This shift is identical in (a) and (b). However, in (a), where demand is inelastic, the cost increase can largely be passed along to consumers in the form of higher prices, without much of a decline in equilibrium quantity. In (b), demand is elastic, so the shift in supply results primarily in a lower equilibrium quantity. Consumers suffer in either case, but in (a), they suffer from paying a higher price for the same quantity, while in (b), they suffer from buying a lower quantity (and presumably needing to shift their consumption elsewhere).&#10;">
            <a:extLst>
              <a:ext uri="{FF2B5EF4-FFF2-40B4-BE49-F238E27FC236}">
                <a16:creationId xmlns:a16="http://schemas.microsoft.com/office/drawing/2014/main" id="{6F5F2BD2-64DB-4E7A-8415-4903FA54648C}"/>
              </a:ext>
            </a:extLst>
          </p:cNvPr>
          <p:cNvPicPr>
            <a:picLocks noGrp="1" noChangeAspect="1"/>
          </p:cNvPicPr>
          <p:nvPr>
            <p:ph sz="quarter" idx="17"/>
          </p:nvPr>
        </p:nvPicPr>
        <p:blipFill>
          <a:blip r:embed="rId2"/>
          <a:stretch>
            <a:fillRect/>
          </a:stretch>
        </p:blipFill>
        <p:spPr>
          <a:xfrm>
            <a:off x="623457" y="1053408"/>
            <a:ext cx="7730398" cy="3517697"/>
          </a:xfrm>
          <a:prstGeom prst="rect">
            <a:avLst/>
          </a:prstGeom>
        </p:spPr>
      </p:pic>
    </p:spTree>
    <p:extLst>
      <p:ext uri="{BB962C8B-B14F-4D97-AF65-F5344CB8AC3E}">
        <p14:creationId xmlns:p14="http://schemas.microsoft.com/office/powerpoint/2010/main" val="1385301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EBB3D-4C69-4506-B9A1-D4F3B05B6621}"/>
              </a:ext>
            </a:extLst>
          </p:cNvPr>
          <p:cNvSpPr>
            <a:spLocks noGrp="1"/>
          </p:cNvSpPr>
          <p:nvPr>
            <p:ph type="title"/>
          </p:nvPr>
        </p:nvSpPr>
        <p:spPr/>
        <p:txBody>
          <a:bodyPr/>
          <a:lstStyle/>
          <a:p>
            <a:r>
              <a:rPr lang="en-US" dirty="0"/>
              <a:t>Figure 5.10</a:t>
            </a:r>
          </a:p>
        </p:txBody>
      </p:sp>
      <p:sp>
        <p:nvSpPr>
          <p:cNvPr id="3" name="Text Placeholder 2">
            <a:extLst>
              <a:ext uri="{FF2B5EF4-FFF2-40B4-BE49-F238E27FC236}">
                <a16:creationId xmlns:a16="http://schemas.microsoft.com/office/drawing/2014/main" id="{4F8E5D71-F561-4447-913B-C7667F40636A}"/>
              </a:ext>
            </a:extLst>
          </p:cNvPr>
          <p:cNvSpPr>
            <a:spLocks noGrp="1"/>
          </p:cNvSpPr>
          <p:nvPr>
            <p:ph type="body" sz="quarter" idx="14"/>
          </p:nvPr>
        </p:nvSpPr>
        <p:spPr>
          <a:xfrm>
            <a:off x="457200" y="4348581"/>
            <a:ext cx="8062912" cy="2144294"/>
          </a:xfrm>
        </p:spPr>
        <p:txBody>
          <a:bodyPr/>
          <a:lstStyle/>
          <a:p>
            <a:pPr lvl="0" fontAlgn="auto"/>
            <a:r>
              <a:rPr lang="en-US" sz="1600" dirty="0"/>
              <a:t>An excise tax introduces a wedge between the price paid by consumers (Pc) and the price received by producers (Pp). </a:t>
            </a:r>
          </a:p>
          <a:p>
            <a:pPr marL="342900" lvl="0" indent="-342900" fontAlgn="auto">
              <a:buFont typeface="Arial" pitchFamily="34" charset="0"/>
              <a:buAutoNum type="alphaLcParenBoth"/>
            </a:pPr>
            <a:r>
              <a:rPr lang="en-US" sz="1600" dirty="0"/>
              <a:t>When the demand is more elastic than supply, the tax incidence on consumers Pc – </a:t>
            </a:r>
            <a:r>
              <a:rPr lang="en-US" sz="1600" dirty="0" err="1"/>
              <a:t>Pe</a:t>
            </a:r>
            <a:r>
              <a:rPr lang="en-US" sz="1600" dirty="0"/>
              <a:t> is lower than the tax incidence on producers </a:t>
            </a:r>
            <a:r>
              <a:rPr lang="en-US" sz="1600" dirty="0" err="1"/>
              <a:t>Pe</a:t>
            </a:r>
            <a:r>
              <a:rPr lang="en-US" sz="1600" dirty="0"/>
              <a:t> – Pp. </a:t>
            </a:r>
          </a:p>
          <a:p>
            <a:pPr marL="342900" lvl="0" indent="-342900" fontAlgn="auto">
              <a:buFont typeface="Arial" pitchFamily="34" charset="0"/>
              <a:buAutoNum type="alphaLcParenBoth"/>
            </a:pPr>
            <a:r>
              <a:rPr lang="en-US" sz="1600" dirty="0"/>
              <a:t>When the supply is more elastic than demand, the tax incidence on consumers Pc – </a:t>
            </a:r>
            <a:r>
              <a:rPr lang="en-US" sz="1600" dirty="0" err="1"/>
              <a:t>Pe</a:t>
            </a:r>
            <a:r>
              <a:rPr lang="en-US" sz="1600" dirty="0"/>
              <a:t> is larger than the tax incidence on producers </a:t>
            </a:r>
            <a:r>
              <a:rPr lang="en-US" sz="1600" dirty="0" err="1"/>
              <a:t>Pe</a:t>
            </a:r>
            <a:r>
              <a:rPr lang="en-US" sz="1600" dirty="0"/>
              <a:t> – Pp. The more elastic the demand and supply curves are, the lower the tax revenue.</a:t>
            </a:r>
            <a:endParaRPr lang="en-US" sz="1500" dirty="0"/>
          </a:p>
          <a:p>
            <a:endParaRPr lang="en-US" dirty="0"/>
          </a:p>
        </p:txBody>
      </p:sp>
      <p:sp>
        <p:nvSpPr>
          <p:cNvPr id="4" name="Footer Placeholder 3">
            <a:extLst>
              <a:ext uri="{FF2B5EF4-FFF2-40B4-BE49-F238E27FC236}">
                <a16:creationId xmlns:a16="http://schemas.microsoft.com/office/drawing/2014/main" id="{CE740D81-1C8A-4798-9DA7-891EDBDA6247}"/>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An excise tax introduces a wedge between the price paid by consumers (Pc) and the price received by producers (Pp). &#10;When the demand is more elastic than supply, the tax incidence on consumers Pc – Pe is lower than the tax incidence on producers Pe – Pp. &#10;When the supply is more elastic than demand, the tax incidence on consumers Pc – Pe is larger than the tax incidence on producers Pe – Pp. The more elastic the demand and supply curves are, the lower the tax revenue.&#10;">
            <a:extLst>
              <a:ext uri="{FF2B5EF4-FFF2-40B4-BE49-F238E27FC236}">
                <a16:creationId xmlns:a16="http://schemas.microsoft.com/office/drawing/2014/main" id="{3962EDAB-359E-4B9F-9449-13734A029786}"/>
              </a:ext>
            </a:extLst>
          </p:cNvPr>
          <p:cNvPicPr>
            <a:picLocks noGrp="1" noChangeAspect="1"/>
          </p:cNvPicPr>
          <p:nvPr>
            <p:ph sz="quarter" idx="17"/>
          </p:nvPr>
        </p:nvPicPr>
        <p:blipFill>
          <a:blip r:embed="rId2"/>
          <a:stretch>
            <a:fillRect/>
          </a:stretch>
        </p:blipFill>
        <p:spPr>
          <a:xfrm>
            <a:off x="833787" y="1275931"/>
            <a:ext cx="7309738" cy="3072650"/>
          </a:xfrm>
          <a:prstGeom prst="rect">
            <a:avLst/>
          </a:prstGeom>
        </p:spPr>
      </p:pic>
    </p:spTree>
    <p:extLst>
      <p:ext uri="{BB962C8B-B14F-4D97-AF65-F5344CB8AC3E}">
        <p14:creationId xmlns:p14="http://schemas.microsoft.com/office/powerpoint/2010/main" val="2834133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ACBF7-C746-4B99-831A-96FA988579A3}"/>
              </a:ext>
            </a:extLst>
          </p:cNvPr>
          <p:cNvSpPr>
            <a:spLocks noGrp="1"/>
          </p:cNvSpPr>
          <p:nvPr>
            <p:ph type="title"/>
          </p:nvPr>
        </p:nvSpPr>
        <p:spPr/>
        <p:txBody>
          <a:bodyPr/>
          <a:lstStyle/>
          <a:p>
            <a:r>
              <a:rPr lang="en-US" dirty="0"/>
              <a:t>Figure 5.11</a:t>
            </a:r>
          </a:p>
        </p:txBody>
      </p:sp>
      <p:sp>
        <p:nvSpPr>
          <p:cNvPr id="3" name="Text Placeholder 2">
            <a:extLst>
              <a:ext uri="{FF2B5EF4-FFF2-40B4-BE49-F238E27FC236}">
                <a16:creationId xmlns:a16="http://schemas.microsoft.com/office/drawing/2014/main" id="{286D4316-3EC0-4247-9269-E42F5E525C30}"/>
              </a:ext>
            </a:extLst>
          </p:cNvPr>
          <p:cNvSpPr>
            <a:spLocks noGrp="1"/>
          </p:cNvSpPr>
          <p:nvPr>
            <p:ph type="body" sz="quarter" idx="14"/>
          </p:nvPr>
        </p:nvSpPr>
        <p:spPr>
          <a:xfrm>
            <a:off x="457200" y="4610099"/>
            <a:ext cx="8062912" cy="1882775"/>
          </a:xfrm>
        </p:spPr>
        <p:txBody>
          <a:bodyPr/>
          <a:lstStyle/>
          <a:p>
            <a:pPr lvl="0" fontAlgn="auto"/>
            <a:r>
              <a:rPr lang="en-US" sz="1500" dirty="0"/>
              <a:t>The intersection (E</a:t>
            </a:r>
            <a:r>
              <a:rPr lang="en-US" sz="1500" baseline="-25000" dirty="0"/>
              <a:t>0</a:t>
            </a:r>
            <a:r>
              <a:rPr lang="en-US" sz="1500" dirty="0"/>
              <a:t>) between demand curve D and supply curve S</a:t>
            </a:r>
            <a:r>
              <a:rPr lang="en-US" sz="1500" baseline="-25000" dirty="0"/>
              <a:t>0</a:t>
            </a:r>
            <a:r>
              <a:rPr lang="en-US" sz="1500" dirty="0"/>
              <a:t> is the same in both (a) and (b). The shift of supply to the left from S</a:t>
            </a:r>
            <a:r>
              <a:rPr lang="en-US" sz="1500" baseline="-25000" dirty="0"/>
              <a:t>0</a:t>
            </a:r>
            <a:r>
              <a:rPr lang="en-US" sz="1500" dirty="0"/>
              <a:t> to S</a:t>
            </a:r>
            <a:r>
              <a:rPr lang="en-US" sz="1500" baseline="-25000" dirty="0"/>
              <a:t>1</a:t>
            </a:r>
            <a:r>
              <a:rPr lang="en-US" sz="1500" dirty="0"/>
              <a:t> is identical in both (a) and (b). The new equilibrium (E</a:t>
            </a:r>
            <a:r>
              <a:rPr lang="en-US" sz="1500" baseline="-25000" dirty="0"/>
              <a:t>1</a:t>
            </a:r>
            <a:r>
              <a:rPr lang="en-US" sz="1500" dirty="0"/>
              <a:t>) has a higher price and a lower quantity than the original equilibrium (E</a:t>
            </a:r>
            <a:r>
              <a:rPr lang="en-US" sz="1500" baseline="-25000" dirty="0"/>
              <a:t>0</a:t>
            </a:r>
            <a:r>
              <a:rPr lang="en-US" sz="1500" dirty="0"/>
              <a:t>) in both (a) and (b). However, the shape of the demand curve D is different in (a) and (b). As a result, the shift in supply can result either in a new equilibrium with a much higher price and an only slightly smaller quantity, as in (a), or in a new equilibrium with only a small increase in price and a relatively larger reduction in quantity, as in (b).</a:t>
            </a:r>
          </a:p>
          <a:p>
            <a:endParaRPr lang="en-US" dirty="0"/>
          </a:p>
        </p:txBody>
      </p:sp>
      <p:sp>
        <p:nvSpPr>
          <p:cNvPr id="4" name="Footer Placeholder 3">
            <a:extLst>
              <a:ext uri="{FF2B5EF4-FFF2-40B4-BE49-F238E27FC236}">
                <a16:creationId xmlns:a16="http://schemas.microsoft.com/office/drawing/2014/main" id="{42A0BF3D-9D15-47C2-B256-31C983068780}"/>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The intersection (E0) between demand curve D and supply curve S0 is the same in both (a) and (b). The shift of supply to the left from S0 to S1 is identical in both (a) and (b). The new equilibrium (E1) has a higher price and a lower quantity than the original equilibrium (E0) in both (a) and (b). However, the shape of the demand curve D is different in (a) and (b). As a result, the shift in supply can result either in a new equilibrium with a much higher price and an only slightly smaller quantity, as in (a), or in a new equilibrium with only a small increase in price and a relatively larger reduction in quantity, as in (b).&#10;">
            <a:extLst>
              <a:ext uri="{FF2B5EF4-FFF2-40B4-BE49-F238E27FC236}">
                <a16:creationId xmlns:a16="http://schemas.microsoft.com/office/drawing/2014/main" id="{3649E614-2BF8-4D36-8BDD-B44B9FE9FB2F}"/>
              </a:ext>
            </a:extLst>
          </p:cNvPr>
          <p:cNvPicPr>
            <a:picLocks noGrp="1" noChangeAspect="1"/>
          </p:cNvPicPr>
          <p:nvPr>
            <p:ph sz="quarter" idx="17"/>
          </p:nvPr>
        </p:nvPicPr>
        <p:blipFill>
          <a:blip r:embed="rId2"/>
          <a:stretch>
            <a:fillRect/>
          </a:stretch>
        </p:blipFill>
        <p:spPr>
          <a:xfrm>
            <a:off x="830739" y="1138759"/>
            <a:ext cx="7315834" cy="3346994"/>
          </a:xfrm>
          <a:prstGeom prst="rect">
            <a:avLst/>
          </a:prstGeom>
        </p:spPr>
      </p:pic>
    </p:spTree>
    <p:extLst>
      <p:ext uri="{BB962C8B-B14F-4D97-AF65-F5344CB8AC3E}">
        <p14:creationId xmlns:p14="http://schemas.microsoft.com/office/powerpoint/2010/main" val="4290582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4886F-7ED3-4237-A73E-B62D3F0B8EF4}"/>
              </a:ext>
            </a:extLst>
          </p:cNvPr>
          <p:cNvSpPr>
            <a:spLocks noGrp="1"/>
          </p:cNvSpPr>
          <p:nvPr>
            <p:ph type="title"/>
          </p:nvPr>
        </p:nvSpPr>
        <p:spPr/>
        <p:txBody>
          <a:bodyPr/>
          <a:lstStyle/>
          <a:p>
            <a:r>
              <a:rPr lang="en-US" dirty="0"/>
              <a:t>Figure 5.1</a:t>
            </a:r>
          </a:p>
        </p:txBody>
      </p:sp>
      <p:sp>
        <p:nvSpPr>
          <p:cNvPr id="3" name="Text Placeholder 2">
            <a:extLst>
              <a:ext uri="{FF2B5EF4-FFF2-40B4-BE49-F238E27FC236}">
                <a16:creationId xmlns:a16="http://schemas.microsoft.com/office/drawing/2014/main" id="{52CD2575-5C59-439C-B9C9-345B7FF44D1D}"/>
              </a:ext>
            </a:extLst>
          </p:cNvPr>
          <p:cNvSpPr>
            <a:spLocks noGrp="1"/>
          </p:cNvSpPr>
          <p:nvPr>
            <p:ph type="body" sz="quarter" idx="14"/>
          </p:nvPr>
        </p:nvSpPr>
        <p:spPr/>
        <p:txBody>
          <a:bodyPr/>
          <a:lstStyle/>
          <a:p>
            <a:pPr lvl="0" fontAlgn="auto"/>
            <a:r>
              <a:rPr lang="en-US" sz="1600" dirty="0"/>
              <a:t>Netflix, Inc. is an American provider of on-demand Internet streaming media to many countries around the world, including the United States, and of flat rate DVD-by-mail in the United States. (Credit: modification of work by Traci Lawson/Flickr Creative Commons)</a:t>
            </a:r>
          </a:p>
          <a:p>
            <a:endParaRPr lang="en-US" dirty="0"/>
          </a:p>
        </p:txBody>
      </p:sp>
      <p:sp>
        <p:nvSpPr>
          <p:cNvPr id="4" name="Footer Placeholder 3">
            <a:extLst>
              <a:ext uri="{FF2B5EF4-FFF2-40B4-BE49-F238E27FC236}">
                <a16:creationId xmlns:a16="http://schemas.microsoft.com/office/drawing/2014/main" id="{8F37548B-0FF1-439C-A3C5-DB77B0CB26C7}"/>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6" name="Picture Placeholder 8" descr="netflix envelope">
            <a:extLst>
              <a:ext uri="{FF2B5EF4-FFF2-40B4-BE49-F238E27FC236}">
                <a16:creationId xmlns:a16="http://schemas.microsoft.com/office/drawing/2014/main" id="{571AE97A-767A-488E-8C77-50B9242CE9FB}"/>
              </a:ext>
            </a:extLst>
          </p:cNvPr>
          <p:cNvPicPr>
            <a:picLocks noGrp="1" noChangeAspect="1"/>
          </p:cNvPicPr>
          <p:nvPr>
            <p:ph sz="quarter" idx="17"/>
          </p:nvPr>
        </p:nvPicPr>
        <p:blipFill>
          <a:blip r:embed="rId2"/>
          <a:stretch>
            <a:fillRect/>
          </a:stretch>
        </p:blipFill>
        <p:spPr>
          <a:xfrm>
            <a:off x="1641431" y="1001713"/>
            <a:ext cx="5694451" cy="3621087"/>
          </a:xfrm>
        </p:spPr>
      </p:pic>
    </p:spTree>
    <p:extLst>
      <p:ext uri="{BB962C8B-B14F-4D97-AF65-F5344CB8AC3E}">
        <p14:creationId xmlns:p14="http://schemas.microsoft.com/office/powerpoint/2010/main" val="3213797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C3B24-0BC7-4620-9886-2E4301F6BE73}"/>
              </a:ext>
            </a:extLst>
          </p:cNvPr>
          <p:cNvSpPr>
            <a:spLocks noGrp="1"/>
          </p:cNvSpPr>
          <p:nvPr>
            <p:ph type="title"/>
          </p:nvPr>
        </p:nvSpPr>
        <p:spPr/>
        <p:txBody>
          <a:bodyPr/>
          <a:lstStyle/>
          <a:p>
            <a:r>
              <a:rPr lang="en-US" dirty="0"/>
              <a:t>Figure 5.2</a:t>
            </a:r>
          </a:p>
        </p:txBody>
      </p:sp>
      <p:sp>
        <p:nvSpPr>
          <p:cNvPr id="3" name="Text Placeholder 2">
            <a:extLst>
              <a:ext uri="{FF2B5EF4-FFF2-40B4-BE49-F238E27FC236}">
                <a16:creationId xmlns:a16="http://schemas.microsoft.com/office/drawing/2014/main" id="{3D74ADEB-7821-46B6-8B2C-FA3AD17ADCAD}"/>
              </a:ext>
            </a:extLst>
          </p:cNvPr>
          <p:cNvSpPr>
            <a:spLocks noGrp="1"/>
          </p:cNvSpPr>
          <p:nvPr>
            <p:ph type="body" sz="quarter" idx="14"/>
          </p:nvPr>
        </p:nvSpPr>
        <p:spPr/>
        <p:txBody>
          <a:bodyPr/>
          <a:lstStyle/>
          <a:p>
            <a:r>
              <a:rPr lang="en-US" dirty="0"/>
              <a:t>The price elasticity of demand is calculated as the percentage change in quantity divided by the percentage change in price.</a:t>
            </a:r>
          </a:p>
          <a:p>
            <a:endParaRPr lang="en-US" dirty="0"/>
          </a:p>
        </p:txBody>
      </p:sp>
      <p:sp>
        <p:nvSpPr>
          <p:cNvPr id="4" name="Footer Placeholder 3">
            <a:extLst>
              <a:ext uri="{FF2B5EF4-FFF2-40B4-BE49-F238E27FC236}">
                <a16:creationId xmlns:a16="http://schemas.microsoft.com/office/drawing/2014/main" id="{89C60B6D-109A-410C-937C-9132441066B2}"/>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The price elasticity of demand is calculated as the percentage change in quantity divided by the percentage change in price.&#10;">
            <a:extLst>
              <a:ext uri="{FF2B5EF4-FFF2-40B4-BE49-F238E27FC236}">
                <a16:creationId xmlns:a16="http://schemas.microsoft.com/office/drawing/2014/main" id="{97D26D74-FF3C-406A-B38D-298EEF540C7D}"/>
              </a:ext>
            </a:extLst>
          </p:cNvPr>
          <p:cNvPicPr>
            <a:picLocks noGrp="1" noChangeAspect="1"/>
          </p:cNvPicPr>
          <p:nvPr>
            <p:ph sz="quarter" idx="17"/>
          </p:nvPr>
        </p:nvPicPr>
        <p:blipFill>
          <a:blip r:embed="rId2"/>
          <a:stretch>
            <a:fillRect/>
          </a:stretch>
        </p:blipFill>
        <p:spPr>
          <a:xfrm>
            <a:off x="1778749" y="1062553"/>
            <a:ext cx="5419814" cy="3499407"/>
          </a:xfrm>
          <a:prstGeom prst="rect">
            <a:avLst/>
          </a:prstGeom>
        </p:spPr>
      </p:pic>
    </p:spTree>
    <p:extLst>
      <p:ext uri="{BB962C8B-B14F-4D97-AF65-F5344CB8AC3E}">
        <p14:creationId xmlns:p14="http://schemas.microsoft.com/office/powerpoint/2010/main" val="3488849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1B96C-C683-42F5-A970-F4827E971EAE}"/>
              </a:ext>
            </a:extLst>
          </p:cNvPr>
          <p:cNvSpPr>
            <a:spLocks noGrp="1"/>
          </p:cNvSpPr>
          <p:nvPr>
            <p:ph type="title"/>
          </p:nvPr>
        </p:nvSpPr>
        <p:spPr/>
        <p:txBody>
          <a:bodyPr/>
          <a:lstStyle/>
          <a:p>
            <a:r>
              <a:rPr lang="en-US" dirty="0"/>
              <a:t>Figure 5.3</a:t>
            </a:r>
          </a:p>
        </p:txBody>
      </p:sp>
      <p:sp>
        <p:nvSpPr>
          <p:cNvPr id="3" name="Text Placeholder 2">
            <a:extLst>
              <a:ext uri="{FF2B5EF4-FFF2-40B4-BE49-F238E27FC236}">
                <a16:creationId xmlns:a16="http://schemas.microsoft.com/office/drawing/2014/main" id="{11809F54-4A76-4049-BA63-31DB39EEC411}"/>
              </a:ext>
            </a:extLst>
          </p:cNvPr>
          <p:cNvSpPr>
            <a:spLocks noGrp="1"/>
          </p:cNvSpPr>
          <p:nvPr>
            <p:ph type="body" sz="quarter" idx="14"/>
          </p:nvPr>
        </p:nvSpPr>
        <p:spPr/>
        <p:txBody>
          <a:bodyPr/>
          <a:lstStyle/>
          <a:p>
            <a:r>
              <a:rPr lang="en-US" dirty="0"/>
              <a:t>The price elasticity of supply is calculated as the percentage change in quantity divided by the percentage change in price.</a:t>
            </a:r>
          </a:p>
          <a:p>
            <a:endParaRPr lang="en-US" dirty="0"/>
          </a:p>
        </p:txBody>
      </p:sp>
      <p:sp>
        <p:nvSpPr>
          <p:cNvPr id="4" name="Footer Placeholder 3">
            <a:extLst>
              <a:ext uri="{FF2B5EF4-FFF2-40B4-BE49-F238E27FC236}">
                <a16:creationId xmlns:a16="http://schemas.microsoft.com/office/drawing/2014/main" id="{441AA68D-2A09-4148-8D94-138A9FE1A0BA}"/>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The price elasticity of supply is calculated as the percentage change in quantity divided by the percentage change in price.&#10;">
            <a:extLst>
              <a:ext uri="{FF2B5EF4-FFF2-40B4-BE49-F238E27FC236}">
                <a16:creationId xmlns:a16="http://schemas.microsoft.com/office/drawing/2014/main" id="{1FAF260B-E24E-4C13-96E7-479A61C07362}"/>
              </a:ext>
            </a:extLst>
          </p:cNvPr>
          <p:cNvPicPr>
            <a:picLocks noGrp="1" noChangeAspect="1"/>
          </p:cNvPicPr>
          <p:nvPr>
            <p:ph sz="quarter" idx="17"/>
          </p:nvPr>
        </p:nvPicPr>
        <p:blipFill>
          <a:blip r:embed="rId2"/>
          <a:stretch>
            <a:fillRect/>
          </a:stretch>
        </p:blipFill>
        <p:spPr>
          <a:xfrm>
            <a:off x="2327437" y="1062553"/>
            <a:ext cx="4322439" cy="3499407"/>
          </a:xfrm>
          <a:prstGeom prst="rect">
            <a:avLst/>
          </a:prstGeom>
        </p:spPr>
      </p:pic>
    </p:spTree>
    <p:extLst>
      <p:ext uri="{BB962C8B-B14F-4D97-AF65-F5344CB8AC3E}">
        <p14:creationId xmlns:p14="http://schemas.microsoft.com/office/powerpoint/2010/main" val="4056631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D1806-6871-4533-952E-4222E858D0EF}"/>
              </a:ext>
            </a:extLst>
          </p:cNvPr>
          <p:cNvSpPr>
            <a:spLocks noGrp="1"/>
          </p:cNvSpPr>
          <p:nvPr>
            <p:ph type="title"/>
          </p:nvPr>
        </p:nvSpPr>
        <p:spPr/>
        <p:txBody>
          <a:bodyPr/>
          <a:lstStyle/>
          <a:p>
            <a:r>
              <a:rPr lang="en-US" dirty="0"/>
              <a:t>Figure 5.4</a:t>
            </a:r>
          </a:p>
        </p:txBody>
      </p:sp>
      <p:sp>
        <p:nvSpPr>
          <p:cNvPr id="3" name="Text Placeholder 2">
            <a:extLst>
              <a:ext uri="{FF2B5EF4-FFF2-40B4-BE49-F238E27FC236}">
                <a16:creationId xmlns:a16="http://schemas.microsoft.com/office/drawing/2014/main" id="{AF3F5665-9056-4A92-BE6F-AAFA1CE1C711}"/>
              </a:ext>
            </a:extLst>
          </p:cNvPr>
          <p:cNvSpPr>
            <a:spLocks noGrp="1"/>
          </p:cNvSpPr>
          <p:nvPr>
            <p:ph type="body" sz="quarter" idx="14"/>
          </p:nvPr>
        </p:nvSpPr>
        <p:spPr/>
        <p:txBody>
          <a:bodyPr/>
          <a:lstStyle/>
          <a:p>
            <a:pPr lvl="0" fontAlgn="auto"/>
            <a:r>
              <a:rPr lang="en-US" sz="1600" dirty="0"/>
              <a:t>The horizontal lines show that an infinite quantity will be demanded or supplied at a specific price. This illustrates the cases of a perfectly (or infinitely) elastic demand curve and supply curve. The quantity supplied or demanded is extremely responsive to price changes, moving from zero for prices close to P to infinite when price reach P.</a:t>
            </a:r>
          </a:p>
          <a:p>
            <a:endParaRPr lang="en-US" dirty="0"/>
          </a:p>
        </p:txBody>
      </p:sp>
      <p:sp>
        <p:nvSpPr>
          <p:cNvPr id="4" name="Footer Placeholder 3">
            <a:extLst>
              <a:ext uri="{FF2B5EF4-FFF2-40B4-BE49-F238E27FC236}">
                <a16:creationId xmlns:a16="http://schemas.microsoft.com/office/drawing/2014/main" id="{27509421-557E-4182-BD38-F6DF9C8CE885}"/>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The horizontal lines show that an infinite quantity will be demanded or supplied at a specific price. This illustrates the cases of a perfectly (or infinitely) elastic demand curve and supply curve. The quantity supplied or demanded is extremely responsive to price changes, moving from zero for prices close to P to infinite when price reach P.&#10;">
            <a:extLst>
              <a:ext uri="{FF2B5EF4-FFF2-40B4-BE49-F238E27FC236}">
                <a16:creationId xmlns:a16="http://schemas.microsoft.com/office/drawing/2014/main" id="{86A3F83F-916C-428D-B9A3-2ED14427A40D}"/>
              </a:ext>
            </a:extLst>
          </p:cNvPr>
          <p:cNvPicPr>
            <a:picLocks noGrp="1" noChangeAspect="1"/>
          </p:cNvPicPr>
          <p:nvPr>
            <p:ph sz="quarter" idx="17"/>
          </p:nvPr>
        </p:nvPicPr>
        <p:blipFill>
          <a:blip r:embed="rId2"/>
          <a:stretch>
            <a:fillRect/>
          </a:stretch>
        </p:blipFill>
        <p:spPr>
          <a:xfrm>
            <a:off x="1592805" y="1559420"/>
            <a:ext cx="5791702" cy="2505673"/>
          </a:xfrm>
          <a:prstGeom prst="rect">
            <a:avLst/>
          </a:prstGeom>
        </p:spPr>
      </p:pic>
    </p:spTree>
    <p:extLst>
      <p:ext uri="{BB962C8B-B14F-4D97-AF65-F5344CB8AC3E}">
        <p14:creationId xmlns:p14="http://schemas.microsoft.com/office/powerpoint/2010/main" val="909662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A2027-C295-4EF7-A370-4BA3F79A06BE}"/>
              </a:ext>
            </a:extLst>
          </p:cNvPr>
          <p:cNvSpPr>
            <a:spLocks noGrp="1"/>
          </p:cNvSpPr>
          <p:nvPr>
            <p:ph type="title"/>
          </p:nvPr>
        </p:nvSpPr>
        <p:spPr/>
        <p:txBody>
          <a:bodyPr/>
          <a:lstStyle/>
          <a:p>
            <a:r>
              <a:rPr lang="en-US" dirty="0"/>
              <a:t>Figure 5.5</a:t>
            </a:r>
          </a:p>
        </p:txBody>
      </p:sp>
      <p:sp>
        <p:nvSpPr>
          <p:cNvPr id="3" name="Text Placeholder 2">
            <a:extLst>
              <a:ext uri="{FF2B5EF4-FFF2-40B4-BE49-F238E27FC236}">
                <a16:creationId xmlns:a16="http://schemas.microsoft.com/office/drawing/2014/main" id="{D7F9F2C5-5842-408D-BC2A-926A6B587B3B}"/>
              </a:ext>
            </a:extLst>
          </p:cNvPr>
          <p:cNvSpPr>
            <a:spLocks noGrp="1"/>
          </p:cNvSpPr>
          <p:nvPr>
            <p:ph type="body" sz="quarter" idx="14"/>
          </p:nvPr>
        </p:nvSpPr>
        <p:spPr/>
        <p:txBody>
          <a:bodyPr/>
          <a:lstStyle/>
          <a:p>
            <a:pPr lvl="0" fontAlgn="auto"/>
            <a:r>
              <a:rPr lang="en-US" sz="1600" dirty="0"/>
              <a:t>The vertical supply curve and vertical demand curve show that there will be zero percentage change in quantity (a) supplied or (b) demanded, regardless of the price. This illustrates the case of zero elasticity (or perfect inelasticity). The quantity supplied or demanded is not responsive to price changes.</a:t>
            </a:r>
          </a:p>
          <a:p>
            <a:endParaRPr lang="en-US" dirty="0"/>
          </a:p>
        </p:txBody>
      </p:sp>
      <p:sp>
        <p:nvSpPr>
          <p:cNvPr id="4" name="Footer Placeholder 3">
            <a:extLst>
              <a:ext uri="{FF2B5EF4-FFF2-40B4-BE49-F238E27FC236}">
                <a16:creationId xmlns:a16="http://schemas.microsoft.com/office/drawing/2014/main" id="{E2E2A5BB-3DC7-42D8-A926-02BB42134F62}"/>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The vertical supply curve and vertical demand curve show that there will be zero percentage change in quantity (a) supplied or (b) demanded, regardless of the price. This illustrates the case of zero elasticity (or perfect inelasticity). The quantity supplied or demanded is not responsive to price changes.&#10;">
            <a:extLst>
              <a:ext uri="{FF2B5EF4-FFF2-40B4-BE49-F238E27FC236}">
                <a16:creationId xmlns:a16="http://schemas.microsoft.com/office/drawing/2014/main" id="{E927FD0D-A518-4F05-9D63-5786F7B797A3}"/>
              </a:ext>
            </a:extLst>
          </p:cNvPr>
          <p:cNvPicPr>
            <a:picLocks noGrp="1" noChangeAspect="1"/>
          </p:cNvPicPr>
          <p:nvPr>
            <p:ph sz="quarter" idx="17"/>
          </p:nvPr>
        </p:nvPicPr>
        <p:blipFill>
          <a:blip r:embed="rId2"/>
          <a:stretch>
            <a:fillRect/>
          </a:stretch>
        </p:blipFill>
        <p:spPr>
          <a:xfrm>
            <a:off x="1592805" y="1565516"/>
            <a:ext cx="5791702" cy="2493480"/>
          </a:xfrm>
          <a:prstGeom prst="rect">
            <a:avLst/>
          </a:prstGeom>
        </p:spPr>
      </p:pic>
    </p:spTree>
    <p:extLst>
      <p:ext uri="{BB962C8B-B14F-4D97-AF65-F5344CB8AC3E}">
        <p14:creationId xmlns:p14="http://schemas.microsoft.com/office/powerpoint/2010/main" val="2303365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00120-698E-4F86-901F-7D6E47C33131}"/>
              </a:ext>
            </a:extLst>
          </p:cNvPr>
          <p:cNvSpPr>
            <a:spLocks noGrp="1"/>
          </p:cNvSpPr>
          <p:nvPr>
            <p:ph type="title"/>
          </p:nvPr>
        </p:nvSpPr>
        <p:spPr/>
        <p:txBody>
          <a:bodyPr/>
          <a:lstStyle/>
          <a:p>
            <a:r>
              <a:rPr lang="en-US" dirty="0"/>
              <a:t>Figure 5.6</a:t>
            </a:r>
          </a:p>
        </p:txBody>
      </p:sp>
      <p:sp>
        <p:nvSpPr>
          <p:cNvPr id="3" name="Text Placeholder 2">
            <a:extLst>
              <a:ext uri="{FF2B5EF4-FFF2-40B4-BE49-F238E27FC236}">
                <a16:creationId xmlns:a16="http://schemas.microsoft.com/office/drawing/2014/main" id="{B7D270E8-89C5-4CCB-A793-DAF6EE827F22}"/>
              </a:ext>
            </a:extLst>
          </p:cNvPr>
          <p:cNvSpPr>
            <a:spLocks noGrp="1"/>
          </p:cNvSpPr>
          <p:nvPr>
            <p:ph type="body" sz="quarter" idx="14"/>
          </p:nvPr>
        </p:nvSpPr>
        <p:spPr/>
        <p:txBody>
          <a:bodyPr/>
          <a:lstStyle/>
          <a:p>
            <a:r>
              <a:rPr lang="en-US" dirty="0"/>
              <a:t>A demand curve with constant unitary elasticity will be a curved line. Notice how price and quantity demanded change by an identical amount in each step down the demand curve.</a:t>
            </a:r>
          </a:p>
          <a:p>
            <a:endParaRPr lang="en-US" dirty="0"/>
          </a:p>
        </p:txBody>
      </p:sp>
      <p:sp>
        <p:nvSpPr>
          <p:cNvPr id="4" name="Footer Placeholder 3">
            <a:extLst>
              <a:ext uri="{FF2B5EF4-FFF2-40B4-BE49-F238E27FC236}">
                <a16:creationId xmlns:a16="http://schemas.microsoft.com/office/drawing/2014/main" id="{915EE4C1-3A01-439C-A854-03B86172E0E6}"/>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A demand curve with constant unitary elasticity will be a curved line. Notice how price and quantity demanded change by an identical amount in each step down the demand curve.&#10;">
            <a:extLst>
              <a:ext uri="{FF2B5EF4-FFF2-40B4-BE49-F238E27FC236}">
                <a16:creationId xmlns:a16="http://schemas.microsoft.com/office/drawing/2014/main" id="{11912A1F-6BD4-4F5F-B4AE-ABC081C3BC2C}"/>
              </a:ext>
            </a:extLst>
          </p:cNvPr>
          <p:cNvPicPr>
            <a:picLocks noGrp="1" noChangeAspect="1"/>
          </p:cNvPicPr>
          <p:nvPr>
            <p:ph sz="quarter" idx="17"/>
          </p:nvPr>
        </p:nvPicPr>
        <p:blipFill>
          <a:blip r:embed="rId2"/>
          <a:stretch>
            <a:fillRect/>
          </a:stretch>
        </p:blipFill>
        <p:spPr>
          <a:xfrm>
            <a:off x="1736074" y="1355186"/>
            <a:ext cx="5505165" cy="2914141"/>
          </a:xfrm>
          <a:prstGeom prst="rect">
            <a:avLst/>
          </a:prstGeom>
        </p:spPr>
      </p:pic>
    </p:spTree>
    <p:extLst>
      <p:ext uri="{BB962C8B-B14F-4D97-AF65-F5344CB8AC3E}">
        <p14:creationId xmlns:p14="http://schemas.microsoft.com/office/powerpoint/2010/main" val="2104969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79B07-5AC1-458D-8838-6BF11572A9AB}"/>
              </a:ext>
            </a:extLst>
          </p:cNvPr>
          <p:cNvSpPr>
            <a:spLocks noGrp="1"/>
          </p:cNvSpPr>
          <p:nvPr>
            <p:ph type="title"/>
          </p:nvPr>
        </p:nvSpPr>
        <p:spPr/>
        <p:txBody>
          <a:bodyPr/>
          <a:lstStyle/>
          <a:p>
            <a:r>
              <a:rPr lang="en-US" dirty="0"/>
              <a:t>Figure 5.7</a:t>
            </a:r>
          </a:p>
        </p:txBody>
      </p:sp>
      <p:sp>
        <p:nvSpPr>
          <p:cNvPr id="3" name="Text Placeholder 2">
            <a:extLst>
              <a:ext uri="{FF2B5EF4-FFF2-40B4-BE49-F238E27FC236}">
                <a16:creationId xmlns:a16="http://schemas.microsoft.com/office/drawing/2014/main" id="{6BA12998-DE85-4EE2-9D97-D1361A1C20B3}"/>
              </a:ext>
            </a:extLst>
          </p:cNvPr>
          <p:cNvSpPr>
            <a:spLocks noGrp="1"/>
          </p:cNvSpPr>
          <p:nvPr>
            <p:ph type="body" sz="quarter" idx="14"/>
          </p:nvPr>
        </p:nvSpPr>
        <p:spPr/>
        <p:txBody>
          <a:bodyPr/>
          <a:lstStyle/>
          <a:p>
            <a:r>
              <a:rPr lang="en-US" dirty="0"/>
              <a:t>A constant unitary elasticity supply curve is a straight line reaching up from the origin. Between each point, the percentage increase in quantity demanded is the same as the percentage increase in price.</a:t>
            </a:r>
          </a:p>
          <a:p>
            <a:endParaRPr lang="en-US" dirty="0"/>
          </a:p>
        </p:txBody>
      </p:sp>
      <p:sp>
        <p:nvSpPr>
          <p:cNvPr id="4" name="Footer Placeholder 3">
            <a:extLst>
              <a:ext uri="{FF2B5EF4-FFF2-40B4-BE49-F238E27FC236}">
                <a16:creationId xmlns:a16="http://schemas.microsoft.com/office/drawing/2014/main" id="{CBC1AA22-60B6-443B-B964-2424DB33440A}"/>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A constant unitary elasticity supply curve is a straight line reaching up from the origin. Between each point, the percentage increase in quantity demanded is the same as the percentage increase in price.&#10;">
            <a:extLst>
              <a:ext uri="{FF2B5EF4-FFF2-40B4-BE49-F238E27FC236}">
                <a16:creationId xmlns:a16="http://schemas.microsoft.com/office/drawing/2014/main" id="{8B703396-1368-4BFD-AAD5-256F7283047F}"/>
              </a:ext>
            </a:extLst>
          </p:cNvPr>
          <p:cNvPicPr>
            <a:picLocks noGrp="1" noChangeAspect="1"/>
          </p:cNvPicPr>
          <p:nvPr>
            <p:ph sz="quarter" idx="17"/>
          </p:nvPr>
        </p:nvPicPr>
        <p:blipFill>
          <a:blip r:embed="rId2"/>
          <a:stretch>
            <a:fillRect/>
          </a:stretch>
        </p:blipFill>
        <p:spPr>
          <a:xfrm>
            <a:off x="1736074" y="1297269"/>
            <a:ext cx="5505165" cy="3029975"/>
          </a:xfrm>
          <a:prstGeom prst="rect">
            <a:avLst/>
          </a:prstGeom>
        </p:spPr>
      </p:pic>
    </p:spTree>
    <p:extLst>
      <p:ext uri="{BB962C8B-B14F-4D97-AF65-F5344CB8AC3E}">
        <p14:creationId xmlns:p14="http://schemas.microsoft.com/office/powerpoint/2010/main" val="2370913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B80F2-7784-456F-BCBE-F3B66D3690B6}"/>
              </a:ext>
            </a:extLst>
          </p:cNvPr>
          <p:cNvSpPr>
            <a:spLocks noGrp="1"/>
          </p:cNvSpPr>
          <p:nvPr>
            <p:ph type="title"/>
          </p:nvPr>
        </p:nvSpPr>
        <p:spPr/>
        <p:txBody>
          <a:bodyPr/>
          <a:lstStyle/>
          <a:p>
            <a:r>
              <a:rPr lang="en-US" dirty="0"/>
              <a:t>Figure 5.8</a:t>
            </a:r>
          </a:p>
        </p:txBody>
      </p:sp>
      <p:sp>
        <p:nvSpPr>
          <p:cNvPr id="3" name="Text Placeholder 2">
            <a:extLst>
              <a:ext uri="{FF2B5EF4-FFF2-40B4-BE49-F238E27FC236}">
                <a16:creationId xmlns:a16="http://schemas.microsoft.com/office/drawing/2014/main" id="{87CA09DB-8BA3-4CDD-AD13-C6F06525059F}"/>
              </a:ext>
            </a:extLst>
          </p:cNvPr>
          <p:cNvSpPr>
            <a:spLocks noGrp="1"/>
          </p:cNvSpPr>
          <p:nvPr>
            <p:ph type="body" sz="quarter" idx="14"/>
          </p:nvPr>
        </p:nvSpPr>
        <p:spPr>
          <a:xfrm>
            <a:off x="457200" y="4467464"/>
            <a:ext cx="8062912" cy="1542900"/>
          </a:xfrm>
        </p:spPr>
        <p:txBody>
          <a:bodyPr/>
          <a:lstStyle/>
          <a:p>
            <a:r>
              <a:rPr lang="en-US" sz="1600" dirty="0"/>
              <a:t>Cost-saving gains cause supply to shift out to the right from S</a:t>
            </a:r>
            <a:r>
              <a:rPr lang="en-US" sz="1600" baseline="-25000" dirty="0"/>
              <a:t>0</a:t>
            </a:r>
            <a:r>
              <a:rPr lang="en-US" sz="1600" dirty="0"/>
              <a:t> to S</a:t>
            </a:r>
            <a:r>
              <a:rPr lang="en-US" sz="1600" baseline="-25000" dirty="0"/>
              <a:t>1</a:t>
            </a:r>
            <a:r>
              <a:rPr lang="en-US" sz="1600" dirty="0"/>
              <a:t>; that is, at any given price, firms will be willing to supply a greater quantity. If demand is inelastic, as in (a), the result of this cost-saving technological improvement will be substantially lower prices. If demand is elastic, as in (b), the result will be only slightly lower prices. Consumers benefit in either case, from a greater quantity at a lower price, but the benefit is greater when demand is inelastic, as in (a).</a:t>
            </a:r>
          </a:p>
          <a:p>
            <a:endParaRPr lang="en-US" dirty="0"/>
          </a:p>
        </p:txBody>
      </p:sp>
      <p:sp>
        <p:nvSpPr>
          <p:cNvPr id="4" name="Footer Placeholder 3">
            <a:extLst>
              <a:ext uri="{FF2B5EF4-FFF2-40B4-BE49-F238E27FC236}">
                <a16:creationId xmlns:a16="http://schemas.microsoft.com/office/drawing/2014/main" id="{843FCC4E-1630-4FA7-8388-9A0D5637E765}"/>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Cost-saving gains cause supply to shift out to the right from S0 to S1; that is, at any given price, firms will be willing to supply a greater quantity. If demand is inelastic, as in (a), the result of this cost-saving technological improvement will be substantially lower prices. If demand is elastic, as in (b), the result will be only slightly lower prices. Consumers benefit in either case, from a greater quantity at a lower price, but the benefit is greater when demand is inelastic, as in (a).&#10;">
            <a:extLst>
              <a:ext uri="{FF2B5EF4-FFF2-40B4-BE49-F238E27FC236}">
                <a16:creationId xmlns:a16="http://schemas.microsoft.com/office/drawing/2014/main" id="{FA6FC18A-F282-482B-B672-1119F49337A7}"/>
              </a:ext>
            </a:extLst>
          </p:cNvPr>
          <p:cNvPicPr>
            <a:picLocks noGrp="1" noChangeAspect="1"/>
          </p:cNvPicPr>
          <p:nvPr>
            <p:ph sz="quarter" idx="17"/>
          </p:nvPr>
        </p:nvPicPr>
        <p:blipFill>
          <a:blip r:embed="rId2"/>
          <a:stretch>
            <a:fillRect/>
          </a:stretch>
        </p:blipFill>
        <p:spPr>
          <a:xfrm>
            <a:off x="1736074" y="1157049"/>
            <a:ext cx="5505165" cy="3310415"/>
          </a:xfrm>
          <a:prstGeom prst="rect">
            <a:avLst/>
          </a:prstGeom>
        </p:spPr>
      </p:pic>
    </p:spTree>
    <p:extLst>
      <p:ext uri="{BB962C8B-B14F-4D97-AF65-F5344CB8AC3E}">
        <p14:creationId xmlns:p14="http://schemas.microsoft.com/office/powerpoint/2010/main" val="6332256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Openstax custom template accessible rev2" id="{0364FDA8-3698-4138-97AC-EB8C23DD2C2F}" vid="{37AEB8B5-7FE0-446E-80DB-715BD07493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Openstax custom template accessible rev2</Template>
  <TotalTime>18</TotalTime>
  <Words>1491</Words>
  <Application>Microsoft Office PowerPoint</Application>
  <PresentationFormat>On-screen Show (4:3)</PresentationFormat>
  <Paragraphs>39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Arial Black</vt:lpstr>
      <vt:lpstr>Calibri</vt:lpstr>
      <vt:lpstr>Essential</vt:lpstr>
      <vt:lpstr>Principles of microEconomics</vt:lpstr>
      <vt:lpstr>Figure 5.1</vt:lpstr>
      <vt:lpstr>Figure 5.2</vt:lpstr>
      <vt:lpstr>Figure 5.3</vt:lpstr>
      <vt:lpstr>Figure 5.4</vt:lpstr>
      <vt:lpstr>Figure 5.5</vt:lpstr>
      <vt:lpstr>Figure 5.6</vt:lpstr>
      <vt:lpstr>Figure 5.7</vt:lpstr>
      <vt:lpstr>Figure 5.8</vt:lpstr>
      <vt:lpstr>Figure 5.9</vt:lpstr>
      <vt:lpstr>Figure 5.10</vt:lpstr>
      <vt:lpstr>Figure 5.11</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Mintz</dc:creator>
  <cp:lastModifiedBy>Mark Mintz</cp:lastModifiedBy>
  <cp:revision>5</cp:revision>
  <dcterms:created xsi:type="dcterms:W3CDTF">2018-03-17T20:24:43Z</dcterms:created>
  <dcterms:modified xsi:type="dcterms:W3CDTF">2018-04-16T23:14:14Z</dcterms:modified>
</cp:coreProperties>
</file>