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4" r:id="rId9"/>
    <p:sldId id="265" r:id="rId10"/>
    <p:sldId id="26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111" d="100"/>
          <a:sy n="111"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C54774AA-3DA0-44DE-BBE2-E0C26AA987C3}"/>
    <pc:docChg chg="delSld modSld">
      <pc:chgData name="Mark Mintz" userId="9214746d8cb2ed14" providerId="LiveId" clId="{C54774AA-3DA0-44DE-BBE2-E0C26AA987C3}" dt="2018-03-17T20:23:55.617" v="428" actId="962"/>
      <pc:docMkLst>
        <pc:docMk/>
      </pc:docMkLst>
      <pc:sldChg chg="modSp">
        <pc:chgData name="Mark Mintz" userId="9214746d8cb2ed14" providerId="LiveId" clId="{C54774AA-3DA0-44DE-BBE2-E0C26AA987C3}" dt="2018-03-17T20:23:55.617" v="428" actId="962"/>
        <pc:sldMkLst>
          <pc:docMk/>
          <pc:sldMk cId="1686281186" sldId="256"/>
        </pc:sldMkLst>
        <pc:picChg chg="mod">
          <ac:chgData name="Mark Mintz" userId="9214746d8cb2ed14" providerId="LiveId" clId="{C54774AA-3DA0-44DE-BBE2-E0C26AA987C3}" dt="2018-03-17T20:23:55.617" v="428" actId="962"/>
          <ac:picMkLst>
            <pc:docMk/>
            <pc:sldMk cId="1686281186" sldId="256"/>
            <ac:picMk id="10" creationId="{48893836-6DCD-4BC2-AD9E-BB5DB14B9973}"/>
          </ac:picMkLst>
        </pc:picChg>
      </pc:sldChg>
      <pc:sldChg chg="modSp">
        <pc:chgData name="Mark Mintz" userId="9214746d8cb2ed14" providerId="LiveId" clId="{C54774AA-3DA0-44DE-BBE2-E0C26AA987C3}" dt="2018-03-17T20:23:46.603" v="426" actId="962"/>
        <pc:sldMkLst>
          <pc:docMk/>
          <pc:sldMk cId="598396240" sldId="257"/>
        </pc:sldMkLst>
        <pc:picChg chg="mod">
          <ac:chgData name="Mark Mintz" userId="9214746d8cb2ed14" providerId="LiveId" clId="{C54774AA-3DA0-44DE-BBE2-E0C26AA987C3}" dt="2018-03-17T20:23:46.603" v="426" actId="962"/>
          <ac:picMkLst>
            <pc:docMk/>
            <pc:sldMk cId="598396240" sldId="257"/>
            <ac:picMk id="7" creationId="{A36690E8-9ABE-48D4-A4B8-9DAC196351A6}"/>
          </ac:picMkLst>
        </pc:picChg>
      </pc:sldChg>
      <pc:sldChg chg="modSp">
        <pc:chgData name="Mark Mintz" userId="9214746d8cb2ed14" providerId="LiveId" clId="{C54774AA-3DA0-44DE-BBE2-E0C26AA987C3}" dt="2018-03-17T20:23:29.373" v="408" actId="962"/>
        <pc:sldMkLst>
          <pc:docMk/>
          <pc:sldMk cId="3589447543" sldId="258"/>
        </pc:sldMkLst>
        <pc:picChg chg="mod">
          <ac:chgData name="Mark Mintz" userId="9214746d8cb2ed14" providerId="LiveId" clId="{C54774AA-3DA0-44DE-BBE2-E0C26AA987C3}" dt="2018-03-17T20:23:29.373" v="408" actId="962"/>
          <ac:picMkLst>
            <pc:docMk/>
            <pc:sldMk cId="3589447543" sldId="258"/>
            <ac:picMk id="9" creationId="{32DFB37B-1CC8-4F45-8E76-F5146264853C}"/>
          </ac:picMkLst>
        </pc:picChg>
      </pc:sldChg>
      <pc:sldChg chg="modSp">
        <pc:chgData name="Mark Mintz" userId="9214746d8cb2ed14" providerId="LiveId" clId="{C54774AA-3DA0-44DE-BBE2-E0C26AA987C3}" dt="2018-03-17T20:23:12.411" v="375" actId="962"/>
        <pc:sldMkLst>
          <pc:docMk/>
          <pc:sldMk cId="3807877426" sldId="259"/>
        </pc:sldMkLst>
        <pc:picChg chg="mod">
          <ac:chgData name="Mark Mintz" userId="9214746d8cb2ed14" providerId="LiveId" clId="{C54774AA-3DA0-44DE-BBE2-E0C26AA987C3}" dt="2018-03-17T20:23:12.411" v="375" actId="962"/>
          <ac:picMkLst>
            <pc:docMk/>
            <pc:sldMk cId="3807877426" sldId="259"/>
            <ac:picMk id="6" creationId="{75EE1B0D-BEEC-4B6A-830E-8C07A3D206B1}"/>
          </ac:picMkLst>
        </pc:picChg>
      </pc:sldChg>
      <pc:sldChg chg="modSp">
        <pc:chgData name="Mark Mintz" userId="9214746d8cb2ed14" providerId="LiveId" clId="{C54774AA-3DA0-44DE-BBE2-E0C26AA987C3}" dt="2018-03-17T20:23:03.384" v="364" actId="962"/>
        <pc:sldMkLst>
          <pc:docMk/>
          <pc:sldMk cId="321658601" sldId="260"/>
        </pc:sldMkLst>
        <pc:picChg chg="mod">
          <ac:chgData name="Mark Mintz" userId="9214746d8cb2ed14" providerId="LiveId" clId="{C54774AA-3DA0-44DE-BBE2-E0C26AA987C3}" dt="2018-03-17T20:23:03.384" v="364" actId="962"/>
          <ac:picMkLst>
            <pc:docMk/>
            <pc:sldMk cId="321658601" sldId="260"/>
            <ac:picMk id="6" creationId="{2398FAF2-4B83-4A3A-9DC4-1E0F1C577A52}"/>
          </ac:picMkLst>
        </pc:picChg>
      </pc:sldChg>
      <pc:sldChg chg="modSp">
        <pc:chgData name="Mark Mintz" userId="9214746d8cb2ed14" providerId="LiveId" clId="{C54774AA-3DA0-44DE-BBE2-E0C26AA987C3}" dt="2018-03-17T20:22:49.707" v="337" actId="962"/>
        <pc:sldMkLst>
          <pc:docMk/>
          <pc:sldMk cId="2311785706" sldId="261"/>
        </pc:sldMkLst>
        <pc:picChg chg="mod">
          <ac:chgData name="Mark Mintz" userId="9214746d8cb2ed14" providerId="LiveId" clId="{C54774AA-3DA0-44DE-BBE2-E0C26AA987C3}" dt="2018-03-17T20:22:49.707" v="337" actId="962"/>
          <ac:picMkLst>
            <pc:docMk/>
            <pc:sldMk cId="2311785706" sldId="261"/>
            <ac:picMk id="6" creationId="{48CE3DD1-D1DD-4F6D-BEB9-A79ED71A547E}"/>
          </ac:picMkLst>
        </pc:picChg>
      </pc:sldChg>
      <pc:sldChg chg="modSp">
        <pc:chgData name="Mark Mintz" userId="9214746d8cb2ed14" providerId="LiveId" clId="{C54774AA-3DA0-44DE-BBE2-E0C26AA987C3}" dt="2018-03-17T20:22:27.163" v="309" actId="962"/>
        <pc:sldMkLst>
          <pc:docMk/>
          <pc:sldMk cId="4059954543" sldId="262"/>
        </pc:sldMkLst>
        <pc:picChg chg="mod">
          <ac:chgData name="Mark Mintz" userId="9214746d8cb2ed14" providerId="LiveId" clId="{C54774AA-3DA0-44DE-BBE2-E0C26AA987C3}" dt="2018-03-17T20:22:27.163" v="309" actId="962"/>
          <ac:picMkLst>
            <pc:docMk/>
            <pc:sldMk cId="4059954543" sldId="262"/>
            <ac:picMk id="7" creationId="{9ECB2880-8CE0-4AFB-B008-51AB4A1F38E3}"/>
          </ac:picMkLst>
        </pc:picChg>
      </pc:sldChg>
      <pc:sldChg chg="modSp">
        <pc:chgData name="Mark Mintz" userId="9214746d8cb2ed14" providerId="LiveId" clId="{C54774AA-3DA0-44DE-BBE2-E0C26AA987C3}" dt="2018-03-17T20:21:29.744" v="120" actId="962"/>
        <pc:sldMkLst>
          <pc:docMk/>
          <pc:sldMk cId="1236991894" sldId="264"/>
        </pc:sldMkLst>
        <pc:picChg chg="mod">
          <ac:chgData name="Mark Mintz" userId="9214746d8cb2ed14" providerId="LiveId" clId="{C54774AA-3DA0-44DE-BBE2-E0C26AA987C3}" dt="2018-03-17T20:21:29.744" v="120" actId="962"/>
          <ac:picMkLst>
            <pc:docMk/>
            <pc:sldMk cId="1236991894" sldId="264"/>
            <ac:picMk id="7" creationId="{FE74E218-1847-4CEC-A743-6B3AD4E251F3}"/>
          </ac:picMkLst>
        </pc:picChg>
      </pc:sldChg>
      <pc:sldChg chg="modSp">
        <pc:chgData name="Mark Mintz" userId="9214746d8cb2ed14" providerId="LiveId" clId="{C54774AA-3DA0-44DE-BBE2-E0C26AA987C3}" dt="2018-03-17T20:21:19.898" v="109" actId="962"/>
        <pc:sldMkLst>
          <pc:docMk/>
          <pc:sldMk cId="72975260" sldId="265"/>
        </pc:sldMkLst>
        <pc:picChg chg="mod">
          <ac:chgData name="Mark Mintz" userId="9214746d8cb2ed14" providerId="LiveId" clId="{C54774AA-3DA0-44DE-BBE2-E0C26AA987C3}" dt="2018-03-17T20:21:19.898" v="109" actId="962"/>
          <ac:picMkLst>
            <pc:docMk/>
            <pc:sldMk cId="72975260" sldId="265"/>
            <ac:picMk id="6" creationId="{4FF0257C-EFEF-41F1-AE0C-D83A4B7304EA}"/>
          </ac:picMkLst>
        </pc:picChg>
      </pc:sldChg>
      <pc:sldChg chg="modSp">
        <pc:chgData name="Mark Mintz" userId="9214746d8cb2ed14" providerId="LiveId" clId="{C54774AA-3DA0-44DE-BBE2-E0C26AA987C3}" dt="2018-03-17T20:21:06.557" v="86" actId="962"/>
        <pc:sldMkLst>
          <pc:docMk/>
          <pc:sldMk cId="540163680" sldId="266"/>
        </pc:sldMkLst>
        <pc:picChg chg="mod">
          <ac:chgData name="Mark Mintz" userId="9214746d8cb2ed14" providerId="LiveId" clId="{C54774AA-3DA0-44DE-BBE2-E0C26AA987C3}" dt="2018-03-17T20:21:06.557" v="86" actId="962"/>
          <ac:picMkLst>
            <pc:docMk/>
            <pc:sldMk cId="540163680" sldId="266"/>
            <ac:picMk id="7" creationId="{76667822-F435-466E-86A8-E8F4E06F8C2A}"/>
          </ac:picMkLst>
        </pc:picChg>
      </pc:sldChg>
      <pc:sldChg chg="del">
        <pc:chgData name="Mark Mintz" userId="9214746d8cb2ed14" providerId="LiveId" clId="{C54774AA-3DA0-44DE-BBE2-E0C26AA987C3}" dt="2018-03-17T20:20:26.527" v="0" actId="2696"/>
        <pc:sldMkLst>
          <pc:docMk/>
          <pc:sldMk cId="3226143097"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3/17/2018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3/17/2018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March 17,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March 17,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March 17,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March 17,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March 17,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March 17,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1 Welcome to Economics!</a:t>
            </a:r>
          </a:p>
          <a:p>
            <a:r>
              <a:rPr lang="en-US" sz="1600" dirty="0">
                <a:solidFill>
                  <a:schemeClr val="tx1"/>
                </a:solidFill>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10" name="Picture Placeholder 9" descr="&quot;&quot;">
            <a:extLst>
              <a:ext uri="{FF2B5EF4-FFF2-40B4-BE49-F238E27FC236}">
                <a16:creationId xmlns:a16="http://schemas.microsoft.com/office/drawing/2014/main" id="{48893836-6DCD-4BC2-AD9E-BB5DB14B997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09874"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081-C9E6-4882-A8AC-26299FB8ED72}"/>
              </a:ext>
            </a:extLst>
          </p:cNvPr>
          <p:cNvSpPr>
            <a:spLocks noGrp="1"/>
          </p:cNvSpPr>
          <p:nvPr>
            <p:ph type="title"/>
          </p:nvPr>
        </p:nvSpPr>
        <p:spPr/>
        <p:txBody>
          <a:bodyPr/>
          <a:lstStyle/>
          <a:p>
            <a:r>
              <a:rPr lang="en-US" dirty="0"/>
              <a:t>Figure 1.9</a:t>
            </a:r>
          </a:p>
        </p:txBody>
      </p:sp>
      <p:sp>
        <p:nvSpPr>
          <p:cNvPr id="3" name="Text Placeholder 2">
            <a:extLst>
              <a:ext uri="{FF2B5EF4-FFF2-40B4-BE49-F238E27FC236}">
                <a16:creationId xmlns:a16="http://schemas.microsoft.com/office/drawing/2014/main" id="{E8D3835E-B6CF-4E56-B212-F37C79BAA218}"/>
              </a:ext>
            </a:extLst>
          </p:cNvPr>
          <p:cNvSpPr>
            <a:spLocks noGrp="1"/>
          </p:cNvSpPr>
          <p:nvPr>
            <p:ph type="body" sz="quarter" idx="14"/>
          </p:nvPr>
        </p:nvSpPr>
        <p:spPr/>
        <p:txBody>
          <a:bodyPr/>
          <a:lstStyle/>
          <a:p>
            <a:r>
              <a:rPr lang="en-US" dirty="0"/>
              <a:t>Cargo ships are one mode of transportation for shipping goods in the global economy. (Credit: Raul Valdez/Flickr Creative Commons)</a:t>
            </a:r>
            <a:endParaRPr lang="en-US" b="1" dirty="0"/>
          </a:p>
          <a:p>
            <a:endParaRPr lang="en-US" dirty="0"/>
          </a:p>
        </p:txBody>
      </p:sp>
      <p:sp>
        <p:nvSpPr>
          <p:cNvPr id="4" name="Footer Placeholder 3">
            <a:extLst>
              <a:ext uri="{FF2B5EF4-FFF2-40B4-BE49-F238E27FC236}">
                <a16:creationId xmlns:a16="http://schemas.microsoft.com/office/drawing/2014/main" id="{00547098-3533-4E51-912B-1C5A0ECC651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cargo ship">
            <a:extLst>
              <a:ext uri="{FF2B5EF4-FFF2-40B4-BE49-F238E27FC236}">
                <a16:creationId xmlns:a16="http://schemas.microsoft.com/office/drawing/2014/main" id="{76667822-F435-466E-86A8-E8F4E06F8C2A}"/>
              </a:ext>
            </a:extLst>
          </p:cNvPr>
          <p:cNvPicPr>
            <a:picLocks noGrp="1" noChangeAspect="1"/>
          </p:cNvPicPr>
          <p:nvPr>
            <p:ph sz="quarter" idx="17"/>
          </p:nvPr>
        </p:nvPicPr>
        <p:blipFill>
          <a:blip r:embed="rId2"/>
          <a:stretch>
            <a:fillRect/>
          </a:stretch>
        </p:blipFill>
        <p:spPr>
          <a:xfrm>
            <a:off x="1894583" y="1080842"/>
            <a:ext cx="5188146" cy="3462828"/>
          </a:xfrm>
          <a:prstGeom prst="rect">
            <a:avLst/>
          </a:prstGeom>
        </p:spPr>
      </p:pic>
    </p:spTree>
    <p:extLst>
      <p:ext uri="{BB962C8B-B14F-4D97-AF65-F5344CB8AC3E}">
        <p14:creationId xmlns:p14="http://schemas.microsoft.com/office/powerpoint/2010/main" val="54016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7F57C-4766-4E0C-8FED-DFD2B074CF47}"/>
              </a:ext>
            </a:extLst>
          </p:cNvPr>
          <p:cNvSpPr>
            <a:spLocks noGrp="1"/>
          </p:cNvSpPr>
          <p:nvPr>
            <p:ph type="title"/>
          </p:nvPr>
        </p:nvSpPr>
        <p:spPr/>
        <p:txBody>
          <a:bodyPr/>
          <a:lstStyle/>
          <a:p>
            <a:r>
              <a:rPr lang="en-US" dirty="0"/>
              <a:t>Figure 1.1</a:t>
            </a:r>
          </a:p>
        </p:txBody>
      </p:sp>
      <p:sp>
        <p:nvSpPr>
          <p:cNvPr id="3" name="Text Placeholder 2">
            <a:extLst>
              <a:ext uri="{FF2B5EF4-FFF2-40B4-BE49-F238E27FC236}">
                <a16:creationId xmlns:a16="http://schemas.microsoft.com/office/drawing/2014/main" id="{673B424A-60D8-4960-81F9-FA94C0BC7414}"/>
              </a:ext>
            </a:extLst>
          </p:cNvPr>
          <p:cNvSpPr>
            <a:spLocks noGrp="1"/>
          </p:cNvSpPr>
          <p:nvPr>
            <p:ph type="body" sz="quarter" idx="14"/>
          </p:nvPr>
        </p:nvSpPr>
        <p:spPr/>
        <p:txBody>
          <a:bodyPr/>
          <a:lstStyle/>
          <a:p>
            <a:r>
              <a:rPr lang="en-US" dirty="0"/>
              <a:t>Economics is greatly impacted by how well information travels through society. Today, social media giants Twitter, Facebook, and Instagram are major forces on the information super highway. (Credit: modification of work by Manuel Iglesias/Flickr Creative Commons)</a:t>
            </a:r>
          </a:p>
          <a:p>
            <a:endParaRPr lang="en-US" dirty="0"/>
          </a:p>
        </p:txBody>
      </p:sp>
      <p:sp>
        <p:nvSpPr>
          <p:cNvPr id="5" name="Footer Placeholder 4">
            <a:extLst>
              <a:ext uri="{FF2B5EF4-FFF2-40B4-BE49-F238E27FC236}">
                <a16:creationId xmlns:a16="http://schemas.microsoft.com/office/drawing/2014/main" id="{6B81FF1C-91C8-4515-B692-4886ED90647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7" name="Picture Placeholder 9" descr="twitter screenshot">
            <a:extLst>
              <a:ext uri="{FF2B5EF4-FFF2-40B4-BE49-F238E27FC236}">
                <a16:creationId xmlns:a16="http://schemas.microsoft.com/office/drawing/2014/main" id="{A36690E8-9ABE-48D4-A4B8-9DAC196351A6}"/>
              </a:ext>
            </a:extLst>
          </p:cNvPr>
          <p:cNvPicPr>
            <a:picLocks noGrp="1" noChangeAspect="1"/>
          </p:cNvPicPr>
          <p:nvPr>
            <p:ph sz="quarter" idx="17"/>
          </p:nvPr>
        </p:nvPicPr>
        <p:blipFill>
          <a:blip r:embed="rId2"/>
          <a:stretch>
            <a:fillRect/>
          </a:stretch>
        </p:blipFill>
        <p:spPr>
          <a:xfrm>
            <a:off x="1516856" y="1230344"/>
            <a:ext cx="5943600" cy="3163824"/>
          </a:xfrm>
        </p:spPr>
      </p:pic>
    </p:spTree>
    <p:extLst>
      <p:ext uri="{BB962C8B-B14F-4D97-AF65-F5344CB8AC3E}">
        <p14:creationId xmlns:p14="http://schemas.microsoft.com/office/powerpoint/2010/main" val="59839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FE06-6A03-4EFB-92BF-BEA20CF7462B}"/>
              </a:ext>
            </a:extLst>
          </p:cNvPr>
          <p:cNvSpPr>
            <a:spLocks noGrp="1"/>
          </p:cNvSpPr>
          <p:nvPr>
            <p:ph type="title"/>
          </p:nvPr>
        </p:nvSpPr>
        <p:spPr/>
        <p:txBody>
          <a:bodyPr/>
          <a:lstStyle/>
          <a:p>
            <a:r>
              <a:rPr lang="en-US" dirty="0"/>
              <a:t>Figure 1.2</a:t>
            </a:r>
          </a:p>
        </p:txBody>
      </p:sp>
      <p:sp>
        <p:nvSpPr>
          <p:cNvPr id="7" name="Text Placeholder 6">
            <a:extLst>
              <a:ext uri="{FF2B5EF4-FFF2-40B4-BE49-F238E27FC236}">
                <a16:creationId xmlns:a16="http://schemas.microsoft.com/office/drawing/2014/main" id="{7DE9DACC-4DEE-46C2-BE73-788C074EE394}"/>
              </a:ext>
            </a:extLst>
          </p:cNvPr>
          <p:cNvSpPr>
            <a:spLocks noGrp="1"/>
          </p:cNvSpPr>
          <p:nvPr>
            <p:ph type="body" sz="quarter" idx="14"/>
          </p:nvPr>
        </p:nvSpPr>
        <p:spPr/>
        <p:txBody>
          <a:bodyPr/>
          <a:lstStyle/>
          <a:p>
            <a:r>
              <a:rPr lang="en-US" dirty="0"/>
              <a:t>Homeless people are a stark reminder that scarcity of resources is real. (Credit: “</a:t>
            </a:r>
            <a:r>
              <a:rPr lang="en-US" dirty="0" err="1"/>
              <a:t>daveynin</a:t>
            </a:r>
            <a:r>
              <a:rPr lang="en-US" dirty="0"/>
              <a:t>”/Flickr Creative Commons)</a:t>
            </a:r>
          </a:p>
          <a:p>
            <a:endParaRPr lang="en-US" dirty="0"/>
          </a:p>
        </p:txBody>
      </p:sp>
      <p:sp>
        <p:nvSpPr>
          <p:cNvPr id="6" name="Footer Placeholder 5">
            <a:extLst>
              <a:ext uri="{FF2B5EF4-FFF2-40B4-BE49-F238E27FC236}">
                <a16:creationId xmlns:a16="http://schemas.microsoft.com/office/drawing/2014/main" id="{C1ADE9DF-DD7A-439B-BCFA-DB5A3AE954D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pic>
        <p:nvPicPr>
          <p:cNvPr id="9" name="Picture Placeholder 8" descr="homeless sleeping in public">
            <a:extLst>
              <a:ext uri="{FF2B5EF4-FFF2-40B4-BE49-F238E27FC236}">
                <a16:creationId xmlns:a16="http://schemas.microsoft.com/office/drawing/2014/main" id="{32DFB37B-1CC8-4F45-8E76-F5146264853C}"/>
              </a:ext>
            </a:extLst>
          </p:cNvPr>
          <p:cNvPicPr>
            <a:picLocks noGrp="1" noChangeAspect="1"/>
          </p:cNvPicPr>
          <p:nvPr>
            <p:ph sz="quarter" idx="17"/>
          </p:nvPr>
        </p:nvPicPr>
        <p:blipFill>
          <a:blip r:embed="rId2"/>
          <a:stretch>
            <a:fillRect/>
          </a:stretch>
        </p:blipFill>
        <p:spPr>
          <a:xfrm>
            <a:off x="2173857" y="1073189"/>
            <a:ext cx="4629598" cy="3478134"/>
          </a:xfrm>
        </p:spPr>
      </p:pic>
    </p:spTree>
    <p:extLst>
      <p:ext uri="{BB962C8B-B14F-4D97-AF65-F5344CB8AC3E}">
        <p14:creationId xmlns:p14="http://schemas.microsoft.com/office/powerpoint/2010/main" val="358944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FE62-8170-4F27-810F-3350BEFE0951}"/>
              </a:ext>
            </a:extLst>
          </p:cNvPr>
          <p:cNvSpPr>
            <a:spLocks noGrp="1"/>
          </p:cNvSpPr>
          <p:nvPr>
            <p:ph type="title"/>
          </p:nvPr>
        </p:nvSpPr>
        <p:spPr/>
        <p:txBody>
          <a:bodyPr/>
          <a:lstStyle/>
          <a:p>
            <a:r>
              <a:rPr lang="en-US" dirty="0"/>
              <a:t>Figure 1.3</a:t>
            </a:r>
          </a:p>
        </p:txBody>
      </p:sp>
      <p:sp>
        <p:nvSpPr>
          <p:cNvPr id="4" name="Text Placeholder 3">
            <a:extLst>
              <a:ext uri="{FF2B5EF4-FFF2-40B4-BE49-F238E27FC236}">
                <a16:creationId xmlns:a16="http://schemas.microsoft.com/office/drawing/2014/main" id="{DAB72C67-4863-442C-A3BF-563C05D1E422}"/>
              </a:ext>
            </a:extLst>
          </p:cNvPr>
          <p:cNvSpPr>
            <a:spLocks noGrp="1"/>
          </p:cNvSpPr>
          <p:nvPr>
            <p:ph type="body" sz="quarter" idx="14"/>
          </p:nvPr>
        </p:nvSpPr>
        <p:spPr/>
        <p:txBody>
          <a:bodyPr/>
          <a:lstStyle/>
          <a:p>
            <a:r>
              <a:rPr lang="en-US" dirty="0"/>
              <a:t>Adam Smith introduced the idea of dividing labor into discrete tasks. (Credit: Wikimedia Commons)</a:t>
            </a:r>
            <a:endParaRPr lang="en-US" b="1" dirty="0"/>
          </a:p>
          <a:p>
            <a:endParaRPr lang="en-US" dirty="0"/>
          </a:p>
        </p:txBody>
      </p:sp>
      <p:sp>
        <p:nvSpPr>
          <p:cNvPr id="5" name="Footer Placeholder 4">
            <a:extLst>
              <a:ext uri="{FF2B5EF4-FFF2-40B4-BE49-F238E27FC236}">
                <a16:creationId xmlns:a16="http://schemas.microsoft.com/office/drawing/2014/main" id="{D5AD316A-C135-4F2A-911F-5032367E130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5" descr="adam smith&#10;">
            <a:extLst>
              <a:ext uri="{FF2B5EF4-FFF2-40B4-BE49-F238E27FC236}">
                <a16:creationId xmlns:a16="http://schemas.microsoft.com/office/drawing/2014/main" id="{75EE1B0D-BEEC-4B6A-830E-8C07A3D206B1}"/>
              </a:ext>
            </a:extLst>
          </p:cNvPr>
          <p:cNvPicPr>
            <a:picLocks noGrp="1" noChangeAspect="1"/>
          </p:cNvPicPr>
          <p:nvPr>
            <p:ph sz="quarter" idx="17"/>
          </p:nvPr>
        </p:nvPicPr>
        <p:blipFill>
          <a:blip r:embed="rId2"/>
          <a:stretch>
            <a:fillRect/>
          </a:stretch>
        </p:blipFill>
        <p:spPr>
          <a:xfrm>
            <a:off x="623887" y="740445"/>
            <a:ext cx="3579814" cy="5342184"/>
          </a:xfrm>
        </p:spPr>
      </p:pic>
    </p:spTree>
    <p:extLst>
      <p:ext uri="{BB962C8B-B14F-4D97-AF65-F5344CB8AC3E}">
        <p14:creationId xmlns:p14="http://schemas.microsoft.com/office/powerpoint/2010/main" val="38078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7D64C0-7FD3-4010-9774-6FE78EBE8AB5}"/>
              </a:ext>
            </a:extLst>
          </p:cNvPr>
          <p:cNvSpPr>
            <a:spLocks noGrp="1"/>
          </p:cNvSpPr>
          <p:nvPr>
            <p:ph type="title"/>
          </p:nvPr>
        </p:nvSpPr>
        <p:spPr/>
        <p:txBody>
          <a:bodyPr/>
          <a:lstStyle/>
          <a:p>
            <a:r>
              <a:rPr lang="en-US" dirty="0"/>
              <a:t>Figure 1.4</a:t>
            </a:r>
          </a:p>
        </p:txBody>
      </p:sp>
      <p:sp>
        <p:nvSpPr>
          <p:cNvPr id="3" name="Text Placeholder 2">
            <a:extLst>
              <a:ext uri="{FF2B5EF4-FFF2-40B4-BE49-F238E27FC236}">
                <a16:creationId xmlns:a16="http://schemas.microsoft.com/office/drawing/2014/main" id="{D4953D70-FF8B-4797-9244-41BBEE5235FA}"/>
              </a:ext>
            </a:extLst>
          </p:cNvPr>
          <p:cNvSpPr>
            <a:spLocks noGrp="1"/>
          </p:cNvSpPr>
          <p:nvPr>
            <p:ph type="body" sz="quarter" idx="14"/>
          </p:nvPr>
        </p:nvSpPr>
        <p:spPr/>
        <p:txBody>
          <a:bodyPr/>
          <a:lstStyle/>
          <a:p>
            <a:r>
              <a:rPr lang="en-US" dirty="0"/>
              <a:t>Workers on an assembly line are an example of the divisions of labor. (Credit: Nina Hale/Flickr Creative Commons)</a:t>
            </a:r>
          </a:p>
          <a:p>
            <a:endParaRPr lang="en-US" dirty="0"/>
          </a:p>
        </p:txBody>
      </p:sp>
      <p:sp>
        <p:nvSpPr>
          <p:cNvPr id="4" name="Footer Placeholder 3">
            <a:extLst>
              <a:ext uri="{FF2B5EF4-FFF2-40B4-BE49-F238E27FC236}">
                <a16:creationId xmlns:a16="http://schemas.microsoft.com/office/drawing/2014/main" id="{CC0875B1-C7D4-4A5C-A726-C294A50BCBB6}"/>
              </a:ext>
            </a:extLst>
          </p:cNvPr>
          <p:cNvSpPr>
            <a:spLocks noGrp="1"/>
          </p:cNvSpPr>
          <p:nvPr>
            <p:ph type="ftr" sz="quarter" idx="16"/>
          </p:nvPr>
        </p:nvSpPr>
        <p:spPr/>
        <p:txBody>
          <a:bodyPr/>
          <a:lstStyle/>
          <a:p>
            <a:pPr>
              <a:defRPr/>
            </a:pPr>
            <a:r>
              <a:rPr lang="en-US"/>
              <a:t>This OpenStax ancillary resource is © Rice University under a CC-BY 4.0 Interntional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8" descr="textile factory">
            <a:extLst>
              <a:ext uri="{FF2B5EF4-FFF2-40B4-BE49-F238E27FC236}">
                <a16:creationId xmlns:a16="http://schemas.microsoft.com/office/drawing/2014/main" id="{2398FAF2-4B83-4A3A-9DC4-1E0F1C577A52}"/>
              </a:ext>
            </a:extLst>
          </p:cNvPr>
          <p:cNvPicPr>
            <a:picLocks noGrp="1" noChangeAspect="1"/>
          </p:cNvPicPr>
          <p:nvPr>
            <p:ph sz="quarter" idx="17"/>
          </p:nvPr>
        </p:nvPicPr>
        <p:blipFill>
          <a:blip r:embed="rId2"/>
          <a:stretch>
            <a:fillRect/>
          </a:stretch>
        </p:blipFill>
        <p:spPr>
          <a:xfrm>
            <a:off x="1784342" y="1009380"/>
            <a:ext cx="5408628" cy="3605752"/>
          </a:xfrm>
        </p:spPr>
      </p:pic>
    </p:spTree>
    <p:extLst>
      <p:ext uri="{BB962C8B-B14F-4D97-AF65-F5344CB8AC3E}">
        <p14:creationId xmlns:p14="http://schemas.microsoft.com/office/powerpoint/2010/main" val="32165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96D9-FBFE-488D-84B1-2155041F2128}"/>
              </a:ext>
            </a:extLst>
          </p:cNvPr>
          <p:cNvSpPr>
            <a:spLocks noGrp="1"/>
          </p:cNvSpPr>
          <p:nvPr>
            <p:ph type="title"/>
          </p:nvPr>
        </p:nvSpPr>
        <p:spPr/>
        <p:txBody>
          <a:bodyPr/>
          <a:lstStyle/>
          <a:p>
            <a:r>
              <a:rPr lang="en-US" dirty="0"/>
              <a:t>Figure 1.5</a:t>
            </a:r>
          </a:p>
        </p:txBody>
      </p:sp>
      <p:sp>
        <p:nvSpPr>
          <p:cNvPr id="3" name="Text Placeholder 2">
            <a:extLst>
              <a:ext uri="{FF2B5EF4-FFF2-40B4-BE49-F238E27FC236}">
                <a16:creationId xmlns:a16="http://schemas.microsoft.com/office/drawing/2014/main" id="{002E8D1C-E4FF-4888-939B-0E73AED31F8C}"/>
              </a:ext>
            </a:extLst>
          </p:cNvPr>
          <p:cNvSpPr>
            <a:spLocks noGrp="1"/>
          </p:cNvSpPr>
          <p:nvPr>
            <p:ph type="body" sz="quarter" idx="14"/>
          </p:nvPr>
        </p:nvSpPr>
        <p:spPr/>
        <p:txBody>
          <a:bodyPr/>
          <a:lstStyle/>
          <a:p>
            <a:r>
              <a:rPr lang="en-US" dirty="0">
                <a:solidFill>
                  <a:schemeClr val="tx1"/>
                </a:solidFill>
              </a:rPr>
              <a:t>One of the most influential economists in modern times was John Maynard Keynes. (Credit: Wikimedia Commons)</a:t>
            </a:r>
          </a:p>
          <a:p>
            <a:endParaRPr lang="en-US" dirty="0"/>
          </a:p>
        </p:txBody>
      </p:sp>
      <p:sp>
        <p:nvSpPr>
          <p:cNvPr id="4" name="Footer Placeholder 3">
            <a:extLst>
              <a:ext uri="{FF2B5EF4-FFF2-40B4-BE49-F238E27FC236}">
                <a16:creationId xmlns:a16="http://schemas.microsoft.com/office/drawing/2014/main" id="{B3EF0934-5E05-43F9-93BE-4BCCB00D6F9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5" descr="John Maynard Keynes&#10;">
            <a:extLst>
              <a:ext uri="{FF2B5EF4-FFF2-40B4-BE49-F238E27FC236}">
                <a16:creationId xmlns:a16="http://schemas.microsoft.com/office/drawing/2014/main" id="{48CE3DD1-D1DD-4F6D-BEB9-A79ED71A547E}"/>
              </a:ext>
            </a:extLst>
          </p:cNvPr>
          <p:cNvPicPr>
            <a:picLocks noGrp="1" noChangeAspect="1"/>
          </p:cNvPicPr>
          <p:nvPr>
            <p:ph sz="quarter" idx="17"/>
          </p:nvPr>
        </p:nvPicPr>
        <p:blipFill>
          <a:blip r:embed="rId2"/>
          <a:stretch>
            <a:fillRect/>
          </a:stretch>
        </p:blipFill>
        <p:spPr>
          <a:xfrm>
            <a:off x="2898475" y="904039"/>
            <a:ext cx="3180362" cy="3816434"/>
          </a:xfrm>
        </p:spPr>
      </p:pic>
    </p:spTree>
    <p:extLst>
      <p:ext uri="{BB962C8B-B14F-4D97-AF65-F5344CB8AC3E}">
        <p14:creationId xmlns:p14="http://schemas.microsoft.com/office/powerpoint/2010/main" val="231178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1369-9218-4671-8390-913C3FFB71C2}"/>
              </a:ext>
            </a:extLst>
          </p:cNvPr>
          <p:cNvSpPr>
            <a:spLocks noGrp="1"/>
          </p:cNvSpPr>
          <p:nvPr>
            <p:ph type="title"/>
          </p:nvPr>
        </p:nvSpPr>
        <p:spPr/>
        <p:txBody>
          <a:bodyPr/>
          <a:lstStyle/>
          <a:p>
            <a:r>
              <a:rPr lang="en-US" dirty="0"/>
              <a:t>Figure 1.6</a:t>
            </a:r>
          </a:p>
        </p:txBody>
      </p:sp>
      <p:sp>
        <p:nvSpPr>
          <p:cNvPr id="3" name="Text Placeholder 2">
            <a:extLst>
              <a:ext uri="{FF2B5EF4-FFF2-40B4-BE49-F238E27FC236}">
                <a16:creationId xmlns:a16="http://schemas.microsoft.com/office/drawing/2014/main" id="{77C13677-D2C3-4C09-A64B-15ECC761FB43}"/>
              </a:ext>
            </a:extLst>
          </p:cNvPr>
          <p:cNvSpPr>
            <a:spLocks noGrp="1"/>
          </p:cNvSpPr>
          <p:nvPr>
            <p:ph type="body" sz="quarter" idx="14"/>
          </p:nvPr>
        </p:nvSpPr>
        <p:spPr>
          <a:xfrm>
            <a:off x="457200" y="4561960"/>
            <a:ext cx="8062912" cy="1752576"/>
          </a:xfrm>
        </p:spPr>
        <p:txBody>
          <a:bodyPr/>
          <a:lstStyle/>
          <a:p>
            <a:r>
              <a:rPr lang="en-US" sz="1800" dirty="0"/>
              <a:t>The circular flow diagram shows how households and firms interact in the goods and services market, and in the labor market. The direction of the arrows shows that in the goods and services market, households receive goods and services and pay firms for them. In the labor market, households provide labor and receive payment from firms through wages, salaries, and benefits.</a:t>
            </a:r>
            <a:endParaRPr lang="en-US" sz="1800" b="1" dirty="0"/>
          </a:p>
          <a:p>
            <a:endParaRPr lang="en-US" sz="1400" dirty="0"/>
          </a:p>
        </p:txBody>
      </p:sp>
      <p:sp>
        <p:nvSpPr>
          <p:cNvPr id="4" name="Footer Placeholder 3">
            <a:extLst>
              <a:ext uri="{FF2B5EF4-FFF2-40B4-BE49-F238E27FC236}">
                <a16:creationId xmlns:a16="http://schemas.microsoft.com/office/drawing/2014/main" id="{FB6815C4-5B5C-4841-8C51-481BE94FAA03}"/>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circular diagram showing labor services and payment for goods and services going to firms, and goods and services, along with wages, salaries and benefits going back to households">
            <a:extLst>
              <a:ext uri="{FF2B5EF4-FFF2-40B4-BE49-F238E27FC236}">
                <a16:creationId xmlns:a16="http://schemas.microsoft.com/office/drawing/2014/main" id="{9ECB2880-8CE0-4AFB-B008-51AB4A1F38E3}"/>
              </a:ext>
            </a:extLst>
          </p:cNvPr>
          <p:cNvPicPr>
            <a:picLocks noGrp="1" noChangeAspect="1"/>
          </p:cNvPicPr>
          <p:nvPr>
            <p:ph sz="quarter" idx="17"/>
          </p:nvPr>
        </p:nvPicPr>
        <p:blipFill>
          <a:blip r:embed="rId2"/>
          <a:stretch>
            <a:fillRect/>
          </a:stretch>
        </p:blipFill>
        <p:spPr>
          <a:xfrm>
            <a:off x="1882390" y="1062553"/>
            <a:ext cx="5212532" cy="3499407"/>
          </a:xfrm>
          <a:prstGeom prst="rect">
            <a:avLst/>
          </a:prstGeom>
        </p:spPr>
      </p:pic>
    </p:spTree>
    <p:extLst>
      <p:ext uri="{BB962C8B-B14F-4D97-AF65-F5344CB8AC3E}">
        <p14:creationId xmlns:p14="http://schemas.microsoft.com/office/powerpoint/2010/main" val="405995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965D-443C-460B-89DF-A41D606D7ADF}"/>
              </a:ext>
            </a:extLst>
          </p:cNvPr>
          <p:cNvSpPr>
            <a:spLocks noGrp="1"/>
          </p:cNvSpPr>
          <p:nvPr>
            <p:ph type="title"/>
          </p:nvPr>
        </p:nvSpPr>
        <p:spPr/>
        <p:txBody>
          <a:bodyPr/>
          <a:lstStyle/>
          <a:p>
            <a:r>
              <a:rPr lang="en-US" dirty="0"/>
              <a:t>Figure 1.7</a:t>
            </a:r>
          </a:p>
        </p:txBody>
      </p:sp>
      <p:sp>
        <p:nvSpPr>
          <p:cNvPr id="3" name="Text Placeholder 2">
            <a:extLst>
              <a:ext uri="{FF2B5EF4-FFF2-40B4-BE49-F238E27FC236}">
                <a16:creationId xmlns:a16="http://schemas.microsoft.com/office/drawing/2014/main" id="{0D58A868-D0DA-40C0-AD16-5813F99494D3}"/>
              </a:ext>
            </a:extLst>
          </p:cNvPr>
          <p:cNvSpPr>
            <a:spLocks noGrp="1"/>
          </p:cNvSpPr>
          <p:nvPr>
            <p:ph type="body" sz="quarter" idx="14"/>
          </p:nvPr>
        </p:nvSpPr>
        <p:spPr/>
        <p:txBody>
          <a:bodyPr/>
          <a:lstStyle/>
          <a:p>
            <a:r>
              <a:rPr lang="en-US" dirty="0"/>
              <a:t>Ancient Egypt was an example of a command economy. (Credit: Jay </a:t>
            </a:r>
            <a:r>
              <a:rPr lang="en-US" dirty="0" err="1"/>
              <a:t>Bergesen</a:t>
            </a:r>
            <a:r>
              <a:rPr lang="en-US" dirty="0"/>
              <a:t>/Flickr Creative Commons)</a:t>
            </a:r>
            <a:endParaRPr lang="en-US" b="1" dirty="0"/>
          </a:p>
          <a:p>
            <a:endParaRPr lang="en-US" dirty="0"/>
          </a:p>
        </p:txBody>
      </p:sp>
      <p:sp>
        <p:nvSpPr>
          <p:cNvPr id="4" name="Footer Placeholder 3">
            <a:extLst>
              <a:ext uri="{FF2B5EF4-FFF2-40B4-BE49-F238E27FC236}">
                <a16:creationId xmlns:a16="http://schemas.microsoft.com/office/drawing/2014/main" id="{4651C17E-08A5-44E1-A226-26E2E8F87F7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pyramids&#10;">
            <a:extLst>
              <a:ext uri="{FF2B5EF4-FFF2-40B4-BE49-F238E27FC236}">
                <a16:creationId xmlns:a16="http://schemas.microsoft.com/office/drawing/2014/main" id="{FE74E218-1847-4CEC-A743-6B3AD4E251F3}"/>
              </a:ext>
            </a:extLst>
          </p:cNvPr>
          <p:cNvPicPr>
            <a:picLocks noGrp="1" noChangeAspect="1"/>
          </p:cNvPicPr>
          <p:nvPr>
            <p:ph sz="quarter" idx="17"/>
          </p:nvPr>
        </p:nvPicPr>
        <p:blipFill>
          <a:blip r:embed="rId2"/>
          <a:stretch>
            <a:fillRect/>
          </a:stretch>
        </p:blipFill>
        <p:spPr>
          <a:xfrm>
            <a:off x="1882390" y="1080842"/>
            <a:ext cx="5212532" cy="3462828"/>
          </a:xfrm>
          <a:prstGeom prst="rect">
            <a:avLst/>
          </a:prstGeom>
        </p:spPr>
      </p:pic>
    </p:spTree>
    <p:extLst>
      <p:ext uri="{BB962C8B-B14F-4D97-AF65-F5344CB8AC3E}">
        <p14:creationId xmlns:p14="http://schemas.microsoft.com/office/powerpoint/2010/main" val="123699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37A1-E6AB-41A4-A7E9-3BE516B6E3C4}"/>
              </a:ext>
            </a:extLst>
          </p:cNvPr>
          <p:cNvSpPr>
            <a:spLocks noGrp="1"/>
          </p:cNvSpPr>
          <p:nvPr>
            <p:ph type="title"/>
          </p:nvPr>
        </p:nvSpPr>
        <p:spPr/>
        <p:txBody>
          <a:bodyPr/>
          <a:lstStyle/>
          <a:p>
            <a:r>
              <a:rPr lang="en-US" dirty="0"/>
              <a:t>Figure 1.8</a:t>
            </a:r>
          </a:p>
        </p:txBody>
      </p:sp>
      <p:sp>
        <p:nvSpPr>
          <p:cNvPr id="3" name="Text Placeholder 2">
            <a:extLst>
              <a:ext uri="{FF2B5EF4-FFF2-40B4-BE49-F238E27FC236}">
                <a16:creationId xmlns:a16="http://schemas.microsoft.com/office/drawing/2014/main" id="{38C40558-ED11-4646-AA94-0A41BFCD864D}"/>
              </a:ext>
            </a:extLst>
          </p:cNvPr>
          <p:cNvSpPr>
            <a:spLocks noGrp="1"/>
          </p:cNvSpPr>
          <p:nvPr>
            <p:ph type="body" sz="quarter" idx="14"/>
          </p:nvPr>
        </p:nvSpPr>
        <p:spPr/>
        <p:txBody>
          <a:bodyPr/>
          <a:lstStyle/>
          <a:p>
            <a:r>
              <a:rPr lang="en-US" dirty="0">
                <a:solidFill>
                  <a:schemeClr val="tx1"/>
                </a:solidFill>
              </a:rPr>
              <a:t>Nothing says “market” more than The New York Stock Exchange. (Credit: Erik </a:t>
            </a:r>
            <a:r>
              <a:rPr lang="en-US" dirty="0" err="1">
                <a:solidFill>
                  <a:schemeClr val="tx1"/>
                </a:solidFill>
              </a:rPr>
              <a:t>Drost</a:t>
            </a:r>
            <a:r>
              <a:rPr lang="en-US" dirty="0">
                <a:solidFill>
                  <a:schemeClr val="tx1"/>
                </a:solidFill>
              </a:rPr>
              <a:t>/Flickr Creative Commons)</a:t>
            </a:r>
            <a:endParaRPr lang="en-US" b="1" dirty="0">
              <a:solidFill>
                <a:schemeClr val="tx1"/>
              </a:solidFill>
            </a:endParaRPr>
          </a:p>
          <a:p>
            <a:endParaRPr lang="en-US" dirty="0"/>
          </a:p>
        </p:txBody>
      </p:sp>
      <p:sp>
        <p:nvSpPr>
          <p:cNvPr id="4" name="Footer Placeholder 3">
            <a:extLst>
              <a:ext uri="{FF2B5EF4-FFF2-40B4-BE49-F238E27FC236}">
                <a16:creationId xmlns:a16="http://schemas.microsoft.com/office/drawing/2014/main" id="{B53FB886-2825-4B6C-B07B-5176ECFAC4A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5" descr="new york stock exchange">
            <a:extLst>
              <a:ext uri="{FF2B5EF4-FFF2-40B4-BE49-F238E27FC236}">
                <a16:creationId xmlns:a16="http://schemas.microsoft.com/office/drawing/2014/main" id="{4FF0257C-EFEF-41F1-AE0C-D83A4B7304EA}"/>
              </a:ext>
            </a:extLst>
          </p:cNvPr>
          <p:cNvPicPr>
            <a:picLocks noGrp="1" noChangeAspect="1"/>
          </p:cNvPicPr>
          <p:nvPr>
            <p:ph sz="quarter" idx="17"/>
          </p:nvPr>
        </p:nvPicPr>
        <p:blipFill>
          <a:blip r:embed="rId2"/>
          <a:stretch>
            <a:fillRect/>
          </a:stretch>
        </p:blipFill>
        <p:spPr>
          <a:xfrm>
            <a:off x="410863" y="1398335"/>
            <a:ext cx="4005862" cy="4026404"/>
          </a:xfrm>
        </p:spPr>
      </p:pic>
    </p:spTree>
    <p:extLst>
      <p:ext uri="{BB962C8B-B14F-4D97-AF65-F5344CB8AC3E}">
        <p14:creationId xmlns:p14="http://schemas.microsoft.com/office/powerpoint/2010/main" val="72975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11</TotalTime>
  <Words>868</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Essential</vt:lpstr>
      <vt:lpstr>Principles of microEconomics</vt:lpstr>
      <vt:lpstr>Figure 1.1</vt:lpstr>
      <vt:lpstr>Figure 1.2</vt:lpstr>
      <vt:lpstr>Figure 1.3</vt:lpstr>
      <vt:lpstr>Figure 1.4</vt:lpstr>
      <vt:lpstr>Figure 1.5</vt:lpstr>
      <vt:lpstr>Figure 1.6</vt:lpstr>
      <vt:lpstr>Figure 1.7</vt:lpstr>
      <vt:lpstr>Figure 1.8</vt:lpstr>
      <vt:lpstr>Figure 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creator>Mark Mintz</dc:creator>
  <cp:lastModifiedBy>Mark Mintz</cp:lastModifiedBy>
  <cp:revision>2</cp:revision>
  <dcterms:created xsi:type="dcterms:W3CDTF">2018-03-17T20:12:29Z</dcterms:created>
  <dcterms:modified xsi:type="dcterms:W3CDTF">2018-03-17T20:23:55Z</dcterms:modified>
</cp:coreProperties>
</file>