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2"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479"/>
    <p:restoredTop sz="94541"/>
  </p:normalViewPr>
  <p:slideViewPr>
    <p:cSldViewPr snapToGrid="0" snapToObjects="1">
      <p:cViewPr varScale="1">
        <p:scale>
          <a:sx n="85" d="100"/>
          <a:sy n="85" d="100"/>
        </p:scale>
        <p:origin x="176" y="9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147664773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39" name="Shape 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973901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2008452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549030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821711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28" name="Shape 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160279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36" name="Shape 1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04922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144" name="Shape 1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855462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29689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327315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399690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87581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 name="Shape 4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8640725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487222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9" name="Shape 18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016040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153273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6" name="Shape 20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6738178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14" name="Shape 2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688339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2" name="Shape 22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7635596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0" name="Shape 23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772710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37" name="Shape 2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10719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5" name="Shape 24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406561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2" name="Shape 2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12394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53" name="Shape 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28764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9" name="Shape 25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7707922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6" name="Shape 26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773185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3" name="Shape 27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634810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80" name="Shape 2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08092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61" name="Shape 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47786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92314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45215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3" name="Shape 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94121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91" name="Shape 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62546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9162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11"/>
        <p:cNvGrpSpPr/>
        <p:nvPr/>
      </p:nvGrpSpPr>
      <p:grpSpPr>
        <a:xfrm>
          <a:off x="0" y="0"/>
          <a:ext cx="0" cy="0"/>
          <a:chOff x="0" y="0"/>
          <a:chExt cx="0" cy="0"/>
        </a:xfrm>
      </p:grpSpPr>
      <p:sp>
        <p:nvSpPr>
          <p:cNvPr id="13" name="Shape 13"/>
          <p:cNvSpPr txBox="1">
            <a:spLocks noGrp="1"/>
          </p:cNvSpPr>
          <p:nvPr>
            <p:ph type="ftr" idx="11"/>
          </p:nvPr>
        </p:nvSpPr>
        <p:spPr>
          <a:xfrm>
            <a:off x="0" y="6238043"/>
            <a:ext cx="9144000" cy="282679"/>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dirty="0"/>
          </a:p>
        </p:txBody>
      </p:sp>
      <p:sp>
        <p:nvSpPr>
          <p:cNvPr id="14" name="Shape 14"/>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SzPct val="25000"/>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15" name="Shape 15" descr="medium_covers_Page_2.png"/>
          <p:cNvPicPr preferRelativeResize="0"/>
          <p:nvPr/>
        </p:nvPicPr>
        <p:blipFill rotWithShape="1">
          <a:blip r:embed="rId2">
            <a:alphaModFix/>
          </a:blip>
          <a:srcRect/>
          <a:stretch/>
        </p:blipFill>
        <p:spPr>
          <a:xfrm>
            <a:off x="3562758" y="2517424"/>
            <a:ext cx="2010682" cy="2603836"/>
          </a:xfrm>
          <a:prstGeom prst="rect">
            <a:avLst/>
          </a:prstGeom>
          <a:noFill/>
          <a:ln>
            <a:noFill/>
          </a:ln>
          <a:effectLst>
            <a:reflection stA="52000" endA="300" endPos="35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16"/>
        <p:cNvGrpSpPr/>
        <p:nvPr/>
      </p:nvGrpSpPr>
      <p:grpSpPr>
        <a:xfrm>
          <a:off x="0" y="0"/>
          <a:ext cx="0" cy="0"/>
          <a:chOff x="0" y="0"/>
          <a:chExt cx="0" cy="0"/>
        </a:xfrm>
      </p:grpSpPr>
      <p:sp>
        <p:nvSpPr>
          <p:cNvPr id="18" name="Shape 18"/>
          <p:cNvSpPr txBox="1">
            <a:spLocks noGrp="1"/>
          </p:cNvSpPr>
          <p:nvPr>
            <p:ph type="ftr" idx="11"/>
          </p:nvPr>
        </p:nvSpPr>
        <p:spPr>
          <a:xfrm>
            <a:off x="0" y="6231890"/>
            <a:ext cx="9009089" cy="453724"/>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9" name="Shape 19"/>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0" name="Shape 20"/>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21" name="Shape 21"/>
          <p:cNvSpPr>
            <a:spLocks noGrp="1"/>
          </p:cNvSpPr>
          <p:nvPr>
            <p:ph type="pic" idx="2"/>
          </p:nvPr>
        </p:nvSpPr>
        <p:spPr>
          <a:xfrm>
            <a:off x="457199" y="1122386"/>
            <a:ext cx="8062913" cy="3500071"/>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body" idx="1"/>
          </p:nvPr>
        </p:nvSpPr>
        <p:spPr>
          <a:xfrm>
            <a:off x="457200" y="4843982"/>
            <a:ext cx="8062912" cy="1166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26" name="Shape 26"/>
          <p:cNvSpPr txBox="1">
            <a:spLocks noGrp="1"/>
          </p:cNvSpPr>
          <p:nvPr>
            <p:ph type="ftr" idx="11"/>
          </p:nvPr>
        </p:nvSpPr>
        <p:spPr>
          <a:xfrm>
            <a:off x="0" y="6208064"/>
            <a:ext cx="9144000" cy="177748"/>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27" name="Shape 27"/>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8" name="Shape 28"/>
          <p:cNvSpPr>
            <a:spLocks noGrp="1"/>
          </p:cNvSpPr>
          <p:nvPr>
            <p:ph type="pic" idx="2"/>
          </p:nvPr>
        </p:nvSpPr>
        <p:spPr>
          <a:xfrm>
            <a:off x="457199" y="1107618"/>
            <a:ext cx="4031619" cy="4607689"/>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body" idx="1"/>
          </p:nvPr>
        </p:nvSpPr>
        <p:spPr>
          <a:xfrm>
            <a:off x="4606925" y="1107618"/>
            <a:ext cx="3913188" cy="4607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3575050" y="1600200"/>
            <a:ext cx="5111750" cy="448056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SzPct val="43750"/>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body" idx="2"/>
          </p:nvPr>
        </p:nvSpPr>
        <p:spPr>
          <a:xfrm>
            <a:off x="457200" y="1600200"/>
            <a:ext cx="3008313" cy="448056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SzPct val="87500"/>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SzPct val="166666"/>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SzPct val="180000"/>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ftr" idx="11"/>
          </p:nvPr>
        </p:nvSpPr>
        <p:spPr>
          <a:xfrm>
            <a:off x="0" y="6223053"/>
            <a:ext cx="9144000" cy="252699"/>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35" name="Shape 35"/>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36" name="Shape 36"/>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7" name="Shape 7"/>
          <p:cNvSpPr txBox="1">
            <a:spLocks noGrp="1"/>
          </p:cNvSpPr>
          <p:nvPr>
            <p:ph type="body" idx="1"/>
          </p:nvPr>
        </p:nvSpPr>
        <p:spPr>
          <a:xfrm>
            <a:off x="457200" y="1752600"/>
            <a:ext cx="7620000" cy="4373563"/>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0" name="Shape 10"/>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4.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9.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0.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0.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2.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3.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3.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4.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13.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15.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8.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40"/>
        <p:cNvGrpSpPr/>
        <p:nvPr/>
      </p:nvGrpSpPr>
      <p:grpSpPr>
        <a:xfrm>
          <a:off x="0" y="0"/>
          <a:ext cx="0" cy="0"/>
          <a:chOff x="0" y="0"/>
          <a:chExt cx="0" cy="0"/>
        </a:xfrm>
      </p:grpSpPr>
      <p:sp>
        <p:nvSpPr>
          <p:cNvPr id="41" name="Shape 41"/>
          <p:cNvSpPr txBox="1"/>
          <p:nvPr/>
        </p:nvSpPr>
        <p:spPr>
          <a:xfrm>
            <a:off x="0" y="789677"/>
            <a:ext cx="9144000" cy="175657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600" b="0" i="0" u="none" strike="noStrike" cap="none" dirty="0">
                <a:solidFill>
                  <a:srgbClr val="6CB255"/>
                </a:solidFill>
                <a:latin typeface="Arial Black"/>
                <a:ea typeface="Arial Black"/>
                <a:cs typeface="Arial Black"/>
                <a:sym typeface="Arial Black"/>
              </a:rPr>
              <a:t>PRINCIPLES OF </a:t>
            </a:r>
            <a:r>
              <a:rPr lang="en-US" sz="3600" b="0" i="0" u="none" strike="noStrike" cap="none" dirty="0" smtClean="0">
                <a:solidFill>
                  <a:srgbClr val="6CB255"/>
                </a:solidFill>
                <a:latin typeface="Arial Black"/>
                <a:ea typeface="Arial Black"/>
                <a:cs typeface="Arial Black"/>
                <a:sym typeface="Arial Black"/>
              </a:rPr>
              <a:t>MACROECONOMICS 2e</a:t>
            </a:r>
            <a:endParaRPr lang="en-US" sz="3600" b="0" i="0" u="none" strike="noStrike" cap="none" dirty="0">
              <a:solidFill>
                <a:srgbClr val="6CB255"/>
              </a:solidFill>
              <a:latin typeface="Arial Black"/>
              <a:ea typeface="Arial Black"/>
              <a:cs typeface="Arial Black"/>
              <a:sym typeface="Arial Black"/>
            </a:endParaRPr>
          </a:p>
          <a:p>
            <a:pPr marL="0" marR="0" lvl="0" indent="0" algn="ctr" rtl="0">
              <a:spcBef>
                <a:spcPts val="0"/>
              </a:spcBef>
              <a:spcAft>
                <a:spcPts val="0"/>
              </a:spcAft>
              <a:buClr>
                <a:srgbClr val="212F62"/>
              </a:buClr>
              <a:buSzPct val="25000"/>
              <a:buFont typeface="Arial"/>
              <a:buNone/>
            </a:pPr>
            <a:r>
              <a:rPr lang="en-US" sz="2000" b="1" i="0" u="none" strike="noStrike" cap="none" dirty="0">
                <a:solidFill>
                  <a:srgbClr val="212F62"/>
                </a:solidFill>
                <a:latin typeface="Arial"/>
                <a:ea typeface="Arial"/>
                <a:cs typeface="Arial"/>
                <a:sym typeface="Arial"/>
              </a:rPr>
              <a:t>Chapter </a:t>
            </a:r>
            <a:r>
              <a:rPr lang="en-US" sz="2000" b="1" dirty="0">
                <a:solidFill>
                  <a:srgbClr val="212F62"/>
                </a:solidFill>
              </a:rPr>
              <a:t>6</a:t>
            </a:r>
            <a:r>
              <a:rPr lang="en-US" sz="2000" b="1" i="0" u="none" strike="noStrike" cap="none" dirty="0">
                <a:solidFill>
                  <a:srgbClr val="212F62"/>
                </a:solidFill>
                <a:latin typeface="Arial"/>
                <a:ea typeface="Arial"/>
                <a:cs typeface="Arial"/>
                <a:sym typeface="Arial"/>
              </a:rPr>
              <a:t> The Macroeconomic Perspective</a:t>
            </a:r>
          </a:p>
          <a:p>
            <a:pPr marL="0" marR="0" lvl="0" indent="0" algn="ctr" rtl="0">
              <a:spcBef>
                <a:spcPts val="0"/>
              </a:spcBef>
              <a:buClr>
                <a:schemeClr val="dk1"/>
              </a:buClr>
              <a:buSzPct val="25000"/>
              <a:buFont typeface="Arial"/>
              <a:buNone/>
            </a:pPr>
            <a:r>
              <a:rPr lang="en-US" sz="1600" b="0" i="0" u="none" strike="noStrike" cap="none" dirty="0">
                <a:solidFill>
                  <a:schemeClr val="dk1"/>
                </a:solidFill>
                <a:latin typeface="Arial"/>
                <a:ea typeface="Arial"/>
                <a:cs typeface="Arial"/>
                <a:sym typeface="Arial"/>
              </a:rPr>
              <a:t>PowerPoint Image Slideshow</a:t>
            </a:r>
          </a:p>
        </p:txBody>
      </p:sp>
      <p:pic>
        <p:nvPicPr>
          <p:cNvPr id="43" name="Shape 43" descr="OpenStax logo"/>
          <p:cNvPicPr preferRelativeResize="0"/>
          <p:nvPr/>
        </p:nvPicPr>
        <p:blipFill rotWithShape="1">
          <a:blip r:embed="rId3">
            <a:alphaModFix/>
          </a:blip>
          <a:srcRect/>
          <a:stretch/>
        </p:blipFill>
        <p:spPr>
          <a:xfrm>
            <a:off x="7610087" y="5531355"/>
            <a:ext cx="1226434" cy="833592"/>
          </a:xfrm>
          <a:prstGeom prst="rect">
            <a:avLst/>
          </a:prstGeom>
          <a:noFill/>
          <a:ln>
            <a:noFill/>
          </a:ln>
        </p:spPr>
      </p:pic>
      <p:pic>
        <p:nvPicPr>
          <p:cNvPr id="5" name="Picture 4" descr="Microeconomics cove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36492" y="2546251"/>
            <a:ext cx="2071016" cy="2679895"/>
          </a:xfrm>
          <a:prstGeom prst="rect">
            <a:avLst/>
          </a:prstGeom>
          <a:effectLst>
            <a:reflection blurRad="6350" stA="52000" endA="300" endPos="35000" dir="5400000" sy="-100000" algn="bl" rotWithShape="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rtl="0">
              <a:spcBef>
                <a:spcPts val="0"/>
              </a:spcBef>
              <a:buNone/>
            </a:pPr>
            <a:r>
              <a:rPr lang="en-US"/>
              <a:t>Net Export Component</a:t>
            </a:r>
          </a:p>
        </p:txBody>
      </p:sp>
      <p:sp>
        <p:nvSpPr>
          <p:cNvPr id="110" name="Shape 110"/>
          <p:cNvSpPr>
            <a:spLocks noGrp="1"/>
          </p:cNvSpPr>
          <p:nvPr>
            <p:ph type="pic" idx="2"/>
          </p:nvPr>
        </p:nvSpPr>
        <p:spPr>
          <a:xfrm>
            <a:off x="457200" y="1122372"/>
            <a:ext cx="8062800" cy="4374000"/>
          </a:xfrm>
          <a:prstGeom prst="rect">
            <a:avLst/>
          </a:prstGeom>
        </p:spPr>
        <p:txBody>
          <a:bodyPr wrap="square" lIns="91425" tIns="91425" rIns="91425" bIns="91425" anchor="t" anchorCtr="0">
            <a:noAutofit/>
          </a:bodyPr>
          <a:lstStyle/>
          <a:p>
            <a:pPr marL="457200" marR="0" lvl="0" indent="-317500" algn="l" rtl="0">
              <a:lnSpc>
                <a:spcPct val="100000"/>
              </a:lnSpc>
              <a:spcBef>
                <a:spcPts val="400"/>
              </a:spcBef>
              <a:spcAft>
                <a:spcPts val="600"/>
              </a:spcAft>
              <a:buSzPct val="70000"/>
              <a:buChar char="●"/>
            </a:pPr>
            <a:r>
              <a:rPr lang="en-US"/>
              <a:t>The GDP net export component, or trade balance, is equal to the dollar value of exports (X) minus the dollar value of imports (M). </a:t>
            </a:r>
          </a:p>
          <a:p>
            <a:pPr lvl="0" indent="457200" rtl="0">
              <a:spcBef>
                <a:spcPts val="0"/>
              </a:spcBef>
              <a:buNone/>
            </a:pPr>
            <a:endParaRPr/>
          </a:p>
          <a:p>
            <a:pPr marL="457200" lvl="0" indent="-317500" rtl="0">
              <a:spcBef>
                <a:spcPts val="0"/>
              </a:spcBef>
              <a:spcAft>
                <a:spcPts val="0"/>
              </a:spcAft>
              <a:buSzPct val="70000"/>
              <a:buChar char="●"/>
            </a:pPr>
            <a:r>
              <a:rPr lang="en-US" b="1"/>
              <a:t>Trade balance</a:t>
            </a:r>
            <a:r>
              <a:rPr lang="en-US"/>
              <a:t> - the gap between exports and imports.</a:t>
            </a:r>
          </a:p>
          <a:p>
            <a:pPr marL="914400" lvl="1" indent="-355600" rtl="0">
              <a:spcBef>
                <a:spcPts val="0"/>
              </a:spcBef>
              <a:buSzPct val="100000"/>
            </a:pPr>
            <a:r>
              <a:rPr lang="en-US"/>
              <a:t>Trade balance = </a:t>
            </a:r>
            <a:r>
              <a:rPr lang="en-US">
                <a:solidFill>
                  <a:schemeClr val="dk1"/>
                </a:solidFill>
              </a:rPr>
              <a:t>(X – M)</a:t>
            </a:r>
          </a:p>
          <a:p>
            <a:pPr lvl="0" rtl="0">
              <a:spcBef>
                <a:spcPts val="0"/>
              </a:spcBef>
              <a:buNone/>
            </a:pPr>
            <a:endParaRPr b="1"/>
          </a:p>
          <a:p>
            <a:pPr marL="457200" lvl="0" indent="-317500" rtl="0">
              <a:spcBef>
                <a:spcPts val="0"/>
              </a:spcBef>
              <a:buSzPct val="70000"/>
              <a:buChar char="●"/>
            </a:pPr>
            <a:r>
              <a:rPr lang="en-US" b="1"/>
              <a:t>Trade surplus</a:t>
            </a:r>
            <a:r>
              <a:rPr lang="en-US"/>
              <a:t> - when a country’s exports are larger than its imports; calculated as exports – imports.</a:t>
            </a:r>
          </a:p>
          <a:p>
            <a:pPr lvl="0" rtl="0">
              <a:spcBef>
                <a:spcPts val="0"/>
              </a:spcBef>
              <a:buNone/>
            </a:pPr>
            <a:endParaRPr/>
          </a:p>
          <a:p>
            <a:pPr marL="457200" lvl="0" indent="-317500" rtl="0">
              <a:spcBef>
                <a:spcPts val="0"/>
              </a:spcBef>
              <a:buSzPct val="70000"/>
              <a:buChar char="●"/>
            </a:pPr>
            <a:r>
              <a:rPr lang="en-US" b="1"/>
              <a:t>Trade deficit</a:t>
            </a:r>
            <a:r>
              <a:rPr lang="en-US"/>
              <a:t> - when a country’s imports exceed exports; calculated as imports – exports.</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GDP Using Demand</a:t>
            </a:r>
          </a:p>
        </p:txBody>
      </p:sp>
      <p:sp>
        <p:nvSpPr>
          <p:cNvPr id="117" name="Shape 117"/>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a:spcBef>
                <a:spcPts val="0"/>
              </a:spcBef>
              <a:buSzPct val="70000"/>
              <a:buChar char="●"/>
            </a:pPr>
            <a:r>
              <a:rPr lang="en-US"/>
              <a:t>Based on the four components of </a:t>
            </a:r>
            <a:r>
              <a:rPr lang="en-US" u="sng"/>
              <a:t>demand</a:t>
            </a:r>
            <a:r>
              <a:rPr lang="en-US"/>
              <a:t>, GDP can be measured as:</a:t>
            </a:r>
          </a:p>
          <a:p>
            <a:pPr lvl="0">
              <a:spcBef>
                <a:spcPts val="0"/>
              </a:spcBef>
              <a:buNone/>
            </a:pPr>
            <a:endParaRPr/>
          </a:p>
          <a:p>
            <a:pPr marL="0" lvl="0" indent="0" algn="ctr" rtl="0">
              <a:spcBef>
                <a:spcPts val="0"/>
              </a:spcBef>
              <a:buNone/>
            </a:pPr>
            <a:r>
              <a:rPr lang="en-US"/>
              <a:t>GDP = Consumption + Investment + Government + Trade balance</a:t>
            </a:r>
          </a:p>
          <a:p>
            <a:pPr marL="0" lvl="0" indent="0" algn="ctr" rtl="0">
              <a:spcBef>
                <a:spcPts val="0"/>
              </a:spcBef>
              <a:buNone/>
            </a:pPr>
            <a:endParaRPr/>
          </a:p>
          <a:p>
            <a:pPr marL="0" lvl="0" indent="-69850" algn="ctr">
              <a:spcBef>
                <a:spcPts val="0"/>
              </a:spcBef>
              <a:buClr>
                <a:schemeClr val="dk1"/>
              </a:buClr>
              <a:buSzPct val="55000"/>
              <a:buFont typeface="Arial"/>
              <a:buNone/>
            </a:pPr>
            <a:r>
              <a:rPr lang="en-US"/>
              <a:t>OR</a:t>
            </a:r>
          </a:p>
          <a:p>
            <a:pPr lvl="0" algn="ctr" rtl="0">
              <a:spcBef>
                <a:spcPts val="0"/>
              </a:spcBef>
              <a:buNone/>
            </a:pPr>
            <a:r>
              <a:rPr lang="en-US"/>
              <a:t>   </a:t>
            </a:r>
          </a:p>
          <a:p>
            <a:pPr lvl="0" algn="ctr">
              <a:spcBef>
                <a:spcPts val="0"/>
              </a:spcBef>
              <a:buNone/>
            </a:pPr>
            <a:r>
              <a:rPr lang="en-US"/>
              <a:t>GDP = C + I + G + (X – M)</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GDP Measured by What is Produced</a:t>
            </a:r>
          </a:p>
        </p:txBody>
      </p:sp>
      <p:sp>
        <p:nvSpPr>
          <p:cNvPr id="124" name="Shape 124"/>
          <p:cNvSpPr>
            <a:spLocks noGrp="1"/>
          </p:cNvSpPr>
          <p:nvPr>
            <p:ph type="pic" idx="2"/>
          </p:nvPr>
        </p:nvSpPr>
        <p:spPr>
          <a:xfrm>
            <a:off x="457200" y="1122370"/>
            <a:ext cx="8062800" cy="51192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a:t>Production can be divided into five main parts:  </a:t>
            </a:r>
          </a:p>
          <a:p>
            <a:pPr marL="914400" lvl="1" indent="-355600" rtl="0">
              <a:spcBef>
                <a:spcPts val="0"/>
              </a:spcBef>
              <a:spcAft>
                <a:spcPts val="0"/>
              </a:spcAft>
              <a:buSzPct val="100000"/>
            </a:pPr>
            <a:r>
              <a:rPr lang="en-US" b="1">
                <a:solidFill>
                  <a:schemeClr val="dk1"/>
                </a:solidFill>
              </a:rPr>
              <a:t>Durable goods</a:t>
            </a:r>
            <a:r>
              <a:rPr lang="en-US">
                <a:solidFill>
                  <a:schemeClr val="dk1"/>
                </a:solidFill>
              </a:rPr>
              <a:t> - long-lasting good like a car or a refrigerator.</a:t>
            </a:r>
          </a:p>
          <a:p>
            <a:pPr marL="914400" lvl="1" indent="-355600" rtl="0">
              <a:spcBef>
                <a:spcPts val="0"/>
              </a:spcBef>
              <a:spcAft>
                <a:spcPts val="0"/>
              </a:spcAft>
              <a:buSzPct val="100000"/>
            </a:pPr>
            <a:r>
              <a:rPr lang="en-US" b="1">
                <a:solidFill>
                  <a:schemeClr val="dk1"/>
                </a:solidFill>
              </a:rPr>
              <a:t>Nondurable goods</a:t>
            </a:r>
            <a:r>
              <a:rPr lang="en-US">
                <a:solidFill>
                  <a:schemeClr val="dk1"/>
                </a:solidFill>
              </a:rPr>
              <a:t> - short-lived good like food and clothing.</a:t>
            </a:r>
          </a:p>
          <a:p>
            <a:pPr marL="914400" lvl="1" indent="-355600" rtl="0">
              <a:spcBef>
                <a:spcPts val="0"/>
              </a:spcBef>
              <a:spcAft>
                <a:spcPts val="0"/>
              </a:spcAft>
              <a:buSzPct val="100000"/>
            </a:pPr>
            <a:r>
              <a:rPr lang="en-US" b="1">
                <a:solidFill>
                  <a:schemeClr val="dk1"/>
                </a:solidFill>
              </a:rPr>
              <a:t>Services</a:t>
            </a:r>
            <a:r>
              <a:rPr lang="en-US">
                <a:solidFill>
                  <a:schemeClr val="dk1"/>
                </a:solidFill>
              </a:rPr>
              <a:t> - product which is intangible (in contrast to goods) such as entertainment, healthcare, or education.</a:t>
            </a:r>
          </a:p>
          <a:p>
            <a:pPr marL="914400" lvl="1" indent="-355600" rtl="0">
              <a:spcBef>
                <a:spcPts val="0"/>
              </a:spcBef>
              <a:spcAft>
                <a:spcPts val="0"/>
              </a:spcAft>
              <a:buSzPct val="100000"/>
            </a:pPr>
            <a:r>
              <a:rPr lang="en-US" b="1">
                <a:solidFill>
                  <a:schemeClr val="dk1"/>
                </a:solidFill>
              </a:rPr>
              <a:t>Structures</a:t>
            </a:r>
            <a:r>
              <a:rPr lang="en-US">
                <a:solidFill>
                  <a:schemeClr val="dk1"/>
                </a:solidFill>
              </a:rPr>
              <a:t> - building used as residence, factory, office building, retail store, or for other purposes.</a:t>
            </a:r>
          </a:p>
          <a:p>
            <a:pPr marL="914400" lvl="1" indent="-355600" rtl="0">
              <a:spcBef>
                <a:spcPts val="0"/>
              </a:spcBef>
              <a:buSzPct val="100000"/>
            </a:pPr>
            <a:r>
              <a:rPr lang="en-US">
                <a:solidFill>
                  <a:schemeClr val="dk1"/>
                </a:solidFill>
              </a:rPr>
              <a:t>Change in </a:t>
            </a:r>
            <a:r>
              <a:rPr lang="en-US" b="1">
                <a:solidFill>
                  <a:schemeClr val="dk1"/>
                </a:solidFill>
              </a:rPr>
              <a:t>inventories</a:t>
            </a:r>
            <a:r>
              <a:rPr lang="en-US">
                <a:solidFill>
                  <a:schemeClr val="dk1"/>
                </a:solidFill>
              </a:rPr>
              <a:t> - good that has been produced, but not yet been sold.</a:t>
            </a:r>
          </a:p>
          <a:p>
            <a:pPr lvl="0" rtl="0">
              <a:spcBef>
                <a:spcPts val="0"/>
              </a:spcBef>
              <a:buNone/>
            </a:pPr>
            <a:endParaRPr/>
          </a:p>
          <a:p>
            <a:pPr marL="457200" lvl="0" indent="-317500" rtl="0">
              <a:spcBef>
                <a:spcPts val="0"/>
              </a:spcBef>
              <a:buSzPct val="70000"/>
              <a:buChar char="●"/>
            </a:pPr>
            <a:r>
              <a:rPr lang="en-US"/>
              <a:t>Every market transaction must have both a buyer and a seller, so GDP must be the same whether measured by what is demanded or by what is produced.</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241325"/>
            <a:ext cx="8062800" cy="7332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Percentage of Components of GDP on the Production Side</a:t>
            </a:r>
          </a:p>
        </p:txBody>
      </p:sp>
      <p:sp>
        <p:nvSpPr>
          <p:cNvPr id="131" name="Shape 131"/>
          <p:cNvSpPr txBox="1">
            <a:spLocks noGrp="1"/>
          </p:cNvSpPr>
          <p:nvPr>
            <p:ph type="body" idx="1"/>
          </p:nvPr>
        </p:nvSpPr>
        <p:spPr>
          <a:xfrm>
            <a:off x="457200" y="4921947"/>
            <a:ext cx="8062800" cy="13170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Services make up over 60 percent of the production side components of GDP in the United States. </a:t>
            </a:r>
          </a:p>
          <a:p>
            <a:pPr marL="457200" marR="0" lvl="0" indent="-317500" algn="l" rtl="0">
              <a:spcBef>
                <a:spcPts val="0"/>
              </a:spcBef>
              <a:spcAft>
                <a:spcPts val="0"/>
              </a:spcAft>
              <a:buSzPct val="70000"/>
              <a:buChar char="●"/>
            </a:pPr>
            <a:r>
              <a:rPr lang="en-US" dirty="0"/>
              <a:t>Note that </a:t>
            </a:r>
            <a:r>
              <a:rPr lang="en-US" dirty="0">
                <a:solidFill>
                  <a:schemeClr val="dk1"/>
                </a:solidFill>
              </a:rPr>
              <a:t>the change in inventories is not shown since it is typically less than 1% of GDP.</a:t>
            </a:r>
          </a:p>
        </p:txBody>
      </p:sp>
      <p:pic>
        <p:nvPicPr>
          <p:cNvPr id="133" name="Shape 133" descr="The pie chart shows that services take up almost half of the chart, followed by durable goods, nondurable goods, structures, and change in inventories."/>
          <p:cNvPicPr preferRelativeResize="0"/>
          <p:nvPr/>
        </p:nvPicPr>
        <p:blipFill>
          <a:blip r:embed="rId3">
            <a:alphaModFix/>
          </a:blip>
          <a:stretch>
            <a:fillRect/>
          </a:stretch>
        </p:blipFill>
        <p:spPr>
          <a:xfrm>
            <a:off x="1718350" y="1213950"/>
            <a:ext cx="5707300" cy="35251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241325"/>
            <a:ext cx="8062800" cy="5418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Types of Production</a:t>
            </a:r>
          </a:p>
        </p:txBody>
      </p:sp>
      <p:sp>
        <p:nvSpPr>
          <p:cNvPr id="139" name="Shape 139"/>
          <p:cNvSpPr txBox="1">
            <a:spLocks noGrp="1"/>
          </p:cNvSpPr>
          <p:nvPr>
            <p:ph type="body" idx="1"/>
          </p:nvPr>
        </p:nvSpPr>
        <p:spPr>
          <a:xfrm>
            <a:off x="4987925" y="1107626"/>
            <a:ext cx="3913200" cy="55500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Clr>
                <a:srgbClr val="6CB255"/>
              </a:buClr>
              <a:buSzPct val="70000"/>
              <a:buChar char="●"/>
            </a:pPr>
            <a:r>
              <a:rPr lang="en-US">
                <a:solidFill>
                  <a:srgbClr val="000000"/>
                </a:solidFill>
              </a:rPr>
              <a:t>Services are the largest single component of total supply, representing over 60 percent of GDP, up from about 45 percent in the early 1960s. </a:t>
            </a:r>
          </a:p>
          <a:p>
            <a:pPr marR="0" lvl="0" algn="l" rtl="0">
              <a:spcBef>
                <a:spcPts val="0"/>
              </a:spcBef>
              <a:spcAft>
                <a:spcPts val="0"/>
              </a:spcAft>
              <a:buNone/>
            </a:pPr>
            <a:endParaRPr>
              <a:solidFill>
                <a:srgbClr val="000000"/>
              </a:solidFill>
            </a:endParaRPr>
          </a:p>
          <a:p>
            <a:pPr marL="457200" marR="0" lvl="0" indent="-317500" algn="l" rtl="0">
              <a:spcBef>
                <a:spcPts val="0"/>
              </a:spcBef>
              <a:spcAft>
                <a:spcPts val="0"/>
              </a:spcAft>
              <a:buClr>
                <a:srgbClr val="6CB255"/>
              </a:buClr>
              <a:buSzPct val="70000"/>
              <a:buChar char="●"/>
            </a:pPr>
            <a:r>
              <a:rPr lang="en-US">
                <a:solidFill>
                  <a:srgbClr val="000000"/>
                </a:solidFill>
              </a:rPr>
              <a:t>Durable and nondurable goods constitute the manufacturing sector, and they have declined from 45 percent of GDP in 1960 to about 30 percent in 2016.</a:t>
            </a:r>
          </a:p>
          <a:p>
            <a:pPr marR="0" lvl="0" algn="l" rtl="0">
              <a:spcBef>
                <a:spcPts val="0"/>
              </a:spcBef>
              <a:spcAft>
                <a:spcPts val="0"/>
              </a:spcAft>
              <a:buNone/>
            </a:pPr>
            <a:endParaRPr>
              <a:solidFill>
                <a:srgbClr val="000000"/>
              </a:solidFill>
            </a:endParaRPr>
          </a:p>
        </p:txBody>
      </p:sp>
      <p:pic>
        <p:nvPicPr>
          <p:cNvPr id="141" name="Shape 141" descr="The graph shows that since 1960, structures have mostly remained around 10%, but dipped to 7.7% in 2014, and durable goods have mostly remained around 20%, but dipped in 2014 to 16.8%. The graph also shows that services have steadily increased from less than 30% in 1960 to over 61.9% in 2014. In contrast, nondurable goods have steadily decreased from roughly 40% in 1960 to around 13.7% in 2014."/>
          <p:cNvPicPr preferRelativeResize="0"/>
          <p:nvPr/>
        </p:nvPicPr>
        <p:blipFill>
          <a:blip r:embed="rId3">
            <a:alphaModFix/>
          </a:blip>
          <a:stretch>
            <a:fillRect/>
          </a:stretch>
        </p:blipFill>
        <p:spPr>
          <a:xfrm>
            <a:off x="152400" y="1262077"/>
            <a:ext cx="4835524" cy="4828895"/>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241325"/>
            <a:ext cx="8062800" cy="5283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Types of Production, Continued</a:t>
            </a:r>
          </a:p>
        </p:txBody>
      </p:sp>
      <p:sp>
        <p:nvSpPr>
          <p:cNvPr id="147" name="Shape 147"/>
          <p:cNvSpPr txBox="1">
            <a:spLocks noGrp="1"/>
          </p:cNvSpPr>
          <p:nvPr>
            <p:ph type="body" idx="1"/>
          </p:nvPr>
        </p:nvSpPr>
        <p:spPr>
          <a:xfrm>
            <a:off x="4987925" y="1107626"/>
            <a:ext cx="3913200" cy="55500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Clr>
                <a:srgbClr val="6CB255"/>
              </a:buClr>
              <a:buSzPct val="70000"/>
              <a:buChar char="●"/>
            </a:pPr>
            <a:r>
              <a:rPr lang="en-US">
                <a:solidFill>
                  <a:srgbClr val="000000"/>
                </a:solidFill>
              </a:rPr>
              <a:t>Nondurable goods used to be larger than durable goods, but in recent years, nondurable goods have been dropping to below the share of durable goods, which is less than 20% of GDP. </a:t>
            </a:r>
          </a:p>
          <a:p>
            <a:pPr marR="0" lvl="0" algn="l" rtl="0">
              <a:spcBef>
                <a:spcPts val="0"/>
              </a:spcBef>
              <a:spcAft>
                <a:spcPts val="0"/>
              </a:spcAft>
              <a:buNone/>
            </a:pPr>
            <a:endParaRPr>
              <a:solidFill>
                <a:srgbClr val="000000"/>
              </a:solidFill>
            </a:endParaRPr>
          </a:p>
          <a:p>
            <a:pPr marL="457200" marR="0" lvl="0" indent="-317500" algn="l" rtl="0">
              <a:spcBef>
                <a:spcPts val="0"/>
              </a:spcBef>
              <a:spcAft>
                <a:spcPts val="0"/>
              </a:spcAft>
              <a:buClr>
                <a:srgbClr val="6CB255"/>
              </a:buClr>
              <a:buSzPct val="70000"/>
              <a:buChar char="●"/>
            </a:pPr>
            <a:r>
              <a:rPr lang="en-US">
                <a:solidFill>
                  <a:srgbClr val="000000"/>
                </a:solidFill>
              </a:rPr>
              <a:t>Structures hover around 10% of GDP. </a:t>
            </a:r>
          </a:p>
          <a:p>
            <a:pPr marR="0" lvl="0" algn="l" rtl="0">
              <a:spcBef>
                <a:spcPts val="0"/>
              </a:spcBef>
              <a:spcAft>
                <a:spcPts val="0"/>
              </a:spcAft>
              <a:buNone/>
            </a:pPr>
            <a:endParaRPr>
              <a:solidFill>
                <a:srgbClr val="000000"/>
              </a:solidFill>
            </a:endParaRPr>
          </a:p>
          <a:p>
            <a:pPr marL="457200" marR="0" lvl="0" indent="-317500" algn="l" rtl="0">
              <a:spcBef>
                <a:spcPts val="0"/>
              </a:spcBef>
              <a:spcAft>
                <a:spcPts val="0"/>
              </a:spcAft>
              <a:buClr>
                <a:srgbClr val="6CB255"/>
              </a:buClr>
              <a:buSzPct val="70000"/>
              <a:buChar char="●"/>
            </a:pPr>
            <a:r>
              <a:rPr lang="en-US">
                <a:solidFill>
                  <a:srgbClr val="000000"/>
                </a:solidFill>
              </a:rPr>
              <a:t>The change in inventories is not shown here since it is typically less than 1% of GDP.</a:t>
            </a:r>
          </a:p>
        </p:txBody>
      </p:sp>
      <p:pic>
        <p:nvPicPr>
          <p:cNvPr id="149" name="Shape 149" descr="The graph shows that since 1960, structures have mostly remained around 10%, but dipped to 7.7% in 2014, and durable goods have mostly remained around 20%, but dipped in 2014 to 16.8%. The graph also shows that services have steadily increased from less than 30% in 1960 to over 61.9% in 2014. In contrast, nondurable goods have steadily decreased from roughly 40% in 1960 to around 13.7% in 2014."/>
          <p:cNvPicPr preferRelativeResize="0"/>
          <p:nvPr/>
        </p:nvPicPr>
        <p:blipFill>
          <a:blip r:embed="rId3">
            <a:alphaModFix/>
          </a:blip>
          <a:stretch>
            <a:fillRect/>
          </a:stretch>
        </p:blipFill>
        <p:spPr>
          <a:xfrm>
            <a:off x="152400" y="1262076"/>
            <a:ext cx="4835524" cy="4828895"/>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The Problem of Double Counting</a:t>
            </a:r>
          </a:p>
        </p:txBody>
      </p:sp>
      <p:sp>
        <p:nvSpPr>
          <p:cNvPr id="155" name="Shape 155"/>
          <p:cNvSpPr>
            <a:spLocks noGrp="1"/>
          </p:cNvSpPr>
          <p:nvPr>
            <p:ph type="pic" idx="2"/>
          </p:nvPr>
        </p:nvSpPr>
        <p:spPr>
          <a:xfrm>
            <a:off x="457200" y="1122376"/>
            <a:ext cx="8062800" cy="56172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b="1"/>
              <a:t>Final goods and services</a:t>
            </a:r>
            <a:r>
              <a:rPr lang="en-US"/>
              <a:t> - output used directly for consumption, investment, government, and trade purposes.</a:t>
            </a:r>
          </a:p>
          <a:p>
            <a:pPr marL="914400" lvl="1" indent="-355600" rtl="0">
              <a:spcBef>
                <a:spcPts val="0"/>
              </a:spcBef>
              <a:buSzPct val="100000"/>
            </a:pPr>
            <a:r>
              <a:rPr lang="en-US"/>
              <a:t>Goods at the furthest stage of production at the end of a year.</a:t>
            </a:r>
          </a:p>
          <a:p>
            <a:pPr lvl="0" algn="ctr" rtl="0">
              <a:spcBef>
                <a:spcPts val="0"/>
              </a:spcBef>
              <a:buNone/>
            </a:pPr>
            <a:r>
              <a:rPr lang="en-US"/>
              <a:t>-vs.-</a:t>
            </a:r>
          </a:p>
          <a:p>
            <a:pPr marL="457200" lvl="0" indent="-317500" rtl="0">
              <a:spcBef>
                <a:spcPts val="0"/>
              </a:spcBef>
              <a:spcAft>
                <a:spcPts val="0"/>
              </a:spcAft>
              <a:buSzPct val="70000"/>
              <a:buChar char="●"/>
            </a:pPr>
            <a:r>
              <a:rPr lang="en-US" b="1"/>
              <a:t>Intermediate goods</a:t>
            </a:r>
            <a:r>
              <a:rPr lang="en-US"/>
              <a:t> - output provided to other businesses at an intermediate stage of production, not for final users.</a:t>
            </a:r>
          </a:p>
          <a:p>
            <a:pPr marL="914400" lvl="1" indent="-355600" rtl="0">
              <a:spcBef>
                <a:spcPts val="0"/>
              </a:spcBef>
              <a:buSzPct val="100000"/>
            </a:pPr>
            <a:r>
              <a:rPr lang="en-US"/>
              <a:t>Excluded from GDP calculation.</a:t>
            </a:r>
          </a:p>
          <a:p>
            <a:pPr lvl="0" indent="457200" rtl="0">
              <a:spcBef>
                <a:spcPts val="0"/>
              </a:spcBef>
              <a:buNone/>
            </a:pPr>
            <a:endParaRPr/>
          </a:p>
          <a:p>
            <a:pPr lvl="0" indent="457200" rtl="0">
              <a:spcBef>
                <a:spcPts val="0"/>
              </a:spcBef>
              <a:buNone/>
            </a:pPr>
            <a:endParaRPr/>
          </a:p>
          <a:p>
            <a:pPr marL="457200" lvl="0" indent="-317500" rtl="0">
              <a:spcBef>
                <a:spcPts val="0"/>
              </a:spcBef>
              <a:spcAft>
                <a:spcPts val="0"/>
              </a:spcAft>
              <a:buSzPct val="70000"/>
              <a:buChar char="●"/>
            </a:pPr>
            <a:r>
              <a:rPr lang="en-US" b="1"/>
              <a:t>Double counting</a:t>
            </a:r>
            <a:r>
              <a:rPr lang="en-US"/>
              <a:t> - output that is counted more than once as it travels through the stages of production.</a:t>
            </a:r>
          </a:p>
          <a:p>
            <a:pPr marL="914400" lvl="1" indent="-355600" rtl="0">
              <a:spcBef>
                <a:spcPts val="0"/>
              </a:spcBef>
              <a:buSzPct val="100000"/>
            </a:pPr>
            <a:r>
              <a:rPr lang="en-US"/>
              <a:t>A potential mistake to avoid in measuring GDP.</a:t>
            </a:r>
          </a:p>
          <a:p>
            <a:pPr lvl="0" indent="457200" rtl="0">
              <a:spcBef>
                <a:spcPts val="0"/>
              </a:spcBef>
              <a:buNone/>
            </a:pPr>
            <a:endParaRPr/>
          </a:p>
          <a:p>
            <a:pPr marL="457200" lvl="0" indent="-317500" rtl="0">
              <a:spcBef>
                <a:spcPts val="0"/>
              </a:spcBef>
              <a:buSzPct val="70000"/>
              <a:buChar char="●"/>
            </a:pPr>
            <a:r>
              <a:rPr lang="en-US"/>
              <a:t>GDP is the dollar value of all </a:t>
            </a:r>
            <a:r>
              <a:rPr lang="en-US" i="1" u="sng"/>
              <a:t>final</a:t>
            </a:r>
            <a:r>
              <a:rPr lang="en-US" u="sng"/>
              <a:t> goods and services</a:t>
            </a:r>
            <a:r>
              <a:rPr lang="en-US"/>
              <a:t> produced in the economy in a year.</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Other Ways to Measure the Economy</a:t>
            </a:r>
          </a:p>
        </p:txBody>
      </p:sp>
      <p:sp>
        <p:nvSpPr>
          <p:cNvPr id="162" name="Shape 162"/>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Gross national product (GNP)</a:t>
            </a:r>
            <a:r>
              <a:rPr lang="en-US"/>
              <a:t> - includes what is produced domestically and what is produced by domestic labor and business abroad in a year.</a:t>
            </a:r>
          </a:p>
          <a:p>
            <a:pPr lvl="0" rtl="0">
              <a:spcBef>
                <a:spcPts val="0"/>
              </a:spcBef>
              <a:buNone/>
            </a:pPr>
            <a:endParaRPr b="1"/>
          </a:p>
          <a:p>
            <a:pPr marL="457200" lvl="0" indent="-317500" rtl="0">
              <a:spcBef>
                <a:spcPts val="0"/>
              </a:spcBef>
              <a:buSzPct val="70000"/>
              <a:buChar char="●"/>
            </a:pPr>
            <a:r>
              <a:rPr lang="en-US" b="1"/>
              <a:t>Net national product (NNP)</a:t>
            </a:r>
            <a:r>
              <a:rPr lang="en-US"/>
              <a:t> - GNP minus the value of depreciation.</a:t>
            </a:r>
          </a:p>
          <a:p>
            <a:pPr lvl="0" rtl="0">
              <a:spcBef>
                <a:spcPts val="0"/>
              </a:spcBef>
              <a:buNone/>
            </a:pPr>
            <a:endParaRPr/>
          </a:p>
          <a:p>
            <a:pPr marL="457200" lvl="0" indent="-317500" rtl="0">
              <a:spcBef>
                <a:spcPts val="0"/>
              </a:spcBef>
              <a:buSzPct val="70000"/>
              <a:buChar char="●"/>
            </a:pPr>
            <a:r>
              <a:rPr lang="en-US" b="1"/>
              <a:t>Depreciation</a:t>
            </a:r>
            <a:r>
              <a:rPr lang="en-US"/>
              <a:t> - the process by which capital ages over time and therefore loses its value.</a:t>
            </a:r>
          </a:p>
          <a:p>
            <a:pPr lvl="0" rtl="0">
              <a:spcBef>
                <a:spcPts val="0"/>
              </a:spcBef>
              <a:buNone/>
            </a:pPr>
            <a:endParaRPr/>
          </a:p>
          <a:p>
            <a:pPr marL="457200" lvl="0" indent="-317500" rtl="0">
              <a:spcBef>
                <a:spcPts val="0"/>
              </a:spcBef>
              <a:buSzPct val="70000"/>
              <a:buChar char="●"/>
            </a:pPr>
            <a:r>
              <a:rPr lang="en-US"/>
              <a:t>NNP can be further subdivided into </a:t>
            </a:r>
            <a:r>
              <a:rPr lang="en-US" b="1"/>
              <a:t>national income</a:t>
            </a:r>
            <a:r>
              <a:rPr lang="en-US"/>
              <a:t> - includes all income earned: wages, profits, rent, and profit income.</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457200" y="241325"/>
            <a:ext cx="8062800" cy="833700"/>
          </a:xfrm>
          <a:prstGeom prst="rect">
            <a:avLst/>
          </a:prstGeom>
        </p:spPr>
        <p:txBody>
          <a:bodyPr wrap="square" lIns="91425" tIns="91425" rIns="91425" bIns="91425" anchor="b" anchorCtr="0">
            <a:noAutofit/>
          </a:bodyPr>
          <a:lstStyle/>
          <a:p>
            <a:pPr lvl="0">
              <a:spcBef>
                <a:spcPts val="0"/>
              </a:spcBef>
              <a:buNone/>
            </a:pPr>
            <a:r>
              <a:rPr lang="en-US"/>
              <a:t>6.2 Adjusting Nominal Values to </a:t>
            </a:r>
          </a:p>
          <a:p>
            <a:pPr lvl="0">
              <a:spcBef>
                <a:spcPts val="0"/>
              </a:spcBef>
              <a:buNone/>
            </a:pPr>
            <a:r>
              <a:rPr lang="en-US"/>
              <a:t>Real Values</a:t>
            </a:r>
          </a:p>
        </p:txBody>
      </p:sp>
      <p:sp>
        <p:nvSpPr>
          <p:cNvPr id="169" name="Shape 169"/>
          <p:cNvSpPr>
            <a:spLocks noGrp="1"/>
          </p:cNvSpPr>
          <p:nvPr>
            <p:ph type="pic" idx="2"/>
          </p:nvPr>
        </p:nvSpPr>
        <p:spPr>
          <a:xfrm>
            <a:off x="457199" y="12747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Nominal value</a:t>
            </a:r>
            <a:r>
              <a:rPr lang="en-US"/>
              <a:t> - the economic statistic actually announced at that time; not adjusted for inflation.</a:t>
            </a:r>
          </a:p>
          <a:p>
            <a:pPr lvl="0" algn="ctr" rtl="0">
              <a:spcBef>
                <a:spcPts val="0"/>
              </a:spcBef>
              <a:buNone/>
            </a:pPr>
            <a:r>
              <a:rPr lang="en-US"/>
              <a:t> -vs.-</a:t>
            </a:r>
          </a:p>
          <a:p>
            <a:pPr marL="457200" lvl="0" indent="-317500" rtl="0">
              <a:spcBef>
                <a:spcPts val="0"/>
              </a:spcBef>
              <a:buSzPct val="70000"/>
              <a:buChar char="●"/>
            </a:pPr>
            <a:r>
              <a:rPr lang="en-US" b="1"/>
              <a:t>Real value</a:t>
            </a:r>
            <a:r>
              <a:rPr lang="en-US"/>
              <a:t> -  an economic statistic after it has been adjusted for inflation.</a:t>
            </a:r>
          </a:p>
          <a:p>
            <a:pPr lvl="0" rtl="0">
              <a:spcBef>
                <a:spcPts val="0"/>
              </a:spcBef>
              <a:buNone/>
            </a:pPr>
            <a:endParaRPr/>
          </a:p>
          <a:p>
            <a:pPr lvl="0" rtl="0">
              <a:spcBef>
                <a:spcPts val="0"/>
              </a:spcBef>
              <a:buNone/>
            </a:pPr>
            <a:endParaRPr/>
          </a:p>
          <a:p>
            <a:pPr marL="457200" lvl="0" indent="-317500" rtl="0">
              <a:spcBef>
                <a:spcPts val="0"/>
              </a:spcBef>
              <a:buSzPct val="70000"/>
              <a:buChar char="●"/>
            </a:pPr>
            <a:r>
              <a:rPr lang="en-US"/>
              <a:t>Generally, the </a:t>
            </a:r>
            <a:r>
              <a:rPr lang="en-US" u="sng"/>
              <a:t>real value</a:t>
            </a:r>
            <a:r>
              <a:rPr lang="en-US"/>
              <a:t> is more important.</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U.S. Nominal GDP, 1960–2010</a:t>
            </a:r>
          </a:p>
        </p:txBody>
      </p:sp>
      <p:sp>
        <p:nvSpPr>
          <p:cNvPr id="176" name="Shape 176"/>
          <p:cNvSpPr txBox="1">
            <a:spLocks noGrp="1"/>
          </p:cNvSpPr>
          <p:nvPr>
            <p:ph type="body" idx="1"/>
          </p:nvPr>
        </p:nvSpPr>
        <p:spPr>
          <a:xfrm>
            <a:off x="457200" y="4843982"/>
            <a:ext cx="8062912" cy="1166382"/>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Nominal GDP values have risen exponentially from 1960 through 2010, according to the BEA.</a:t>
            </a:r>
          </a:p>
        </p:txBody>
      </p:sp>
      <p:pic>
        <p:nvPicPr>
          <p:cNvPr id="177" name="Shape 177" descr="The graph shows that nominal GDP has risen substantially since 1960 to a high of $14,527 in 2010"/>
          <p:cNvPicPr preferRelativeResize="0">
            <a:picLocks noGrp="1"/>
          </p:cNvPicPr>
          <p:nvPr>
            <p:ph type="pic" idx="2"/>
          </p:nvPr>
        </p:nvPicPr>
        <p:blipFill rotWithShape="1">
          <a:blip r:embed="rId3">
            <a:alphaModFix/>
          </a:blip>
          <a:srcRect/>
          <a:stretch/>
        </p:blipFill>
        <p:spPr>
          <a:xfrm>
            <a:off x="2213609" y="1122386"/>
            <a:ext cx="4550092" cy="3500071"/>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rtl="0">
              <a:spcBef>
                <a:spcPts val="0"/>
              </a:spcBef>
              <a:buNone/>
            </a:pPr>
            <a:r>
              <a:rPr lang="en-US"/>
              <a:t>CH.6 OUTLINE</a:t>
            </a:r>
          </a:p>
        </p:txBody>
      </p:sp>
      <p:sp>
        <p:nvSpPr>
          <p:cNvPr id="49" name="Shape 49"/>
          <p:cNvSpPr>
            <a:spLocks noGrp="1"/>
          </p:cNvSpPr>
          <p:nvPr>
            <p:ph type="pic" idx="2"/>
          </p:nvPr>
        </p:nvSpPr>
        <p:spPr>
          <a:xfrm>
            <a:off x="457200" y="1122376"/>
            <a:ext cx="8062800" cy="5232300"/>
          </a:xfrm>
          <a:prstGeom prst="rect">
            <a:avLst/>
          </a:prstGeom>
        </p:spPr>
        <p:txBody>
          <a:bodyPr wrap="square" lIns="91425" tIns="91425" rIns="91425" bIns="91425" anchor="t" anchorCtr="0">
            <a:noAutofit/>
          </a:bodyPr>
          <a:lstStyle/>
          <a:p>
            <a:pPr lvl="0" rtl="0">
              <a:lnSpc>
                <a:spcPct val="115000"/>
              </a:lnSpc>
              <a:spcBef>
                <a:spcPts val="0"/>
              </a:spcBef>
              <a:buNone/>
            </a:pPr>
            <a:r>
              <a:rPr lang="en-US" sz="2800"/>
              <a:t>6.1: Measuring the Size of the Economy: Gross </a:t>
            </a:r>
          </a:p>
          <a:p>
            <a:pPr marL="457200" lvl="0" indent="0" rtl="0">
              <a:lnSpc>
                <a:spcPct val="150000"/>
              </a:lnSpc>
              <a:spcBef>
                <a:spcPts val="0"/>
              </a:spcBef>
              <a:buNone/>
            </a:pPr>
            <a:r>
              <a:rPr lang="en-US" sz="2800"/>
              <a:t>  Domestic Product</a:t>
            </a:r>
          </a:p>
          <a:p>
            <a:pPr lvl="0" rtl="0">
              <a:lnSpc>
                <a:spcPct val="115000"/>
              </a:lnSpc>
              <a:spcBef>
                <a:spcPts val="0"/>
              </a:spcBef>
              <a:buNone/>
            </a:pPr>
            <a:r>
              <a:rPr lang="en-US" sz="2800"/>
              <a:t>6.2: Adjusting Nominal Values to Real Values</a:t>
            </a:r>
          </a:p>
          <a:p>
            <a:pPr lvl="0" rtl="0">
              <a:lnSpc>
                <a:spcPct val="115000"/>
              </a:lnSpc>
              <a:spcBef>
                <a:spcPts val="0"/>
              </a:spcBef>
              <a:buNone/>
            </a:pPr>
            <a:r>
              <a:rPr lang="en-US" sz="2800"/>
              <a:t>6.3: Tracking Real GDP over Time</a:t>
            </a:r>
          </a:p>
          <a:p>
            <a:pPr lvl="0" rtl="0">
              <a:lnSpc>
                <a:spcPct val="115000"/>
              </a:lnSpc>
              <a:spcBef>
                <a:spcPts val="0"/>
              </a:spcBef>
              <a:buNone/>
            </a:pPr>
            <a:r>
              <a:rPr lang="en-US" sz="2800"/>
              <a:t>6.4: Comparing GDP among Countries</a:t>
            </a:r>
          </a:p>
          <a:p>
            <a:pPr lvl="0" rtl="0">
              <a:lnSpc>
                <a:spcPct val="115000"/>
              </a:lnSpc>
              <a:spcBef>
                <a:spcPts val="0"/>
              </a:spcBef>
              <a:buNone/>
            </a:pPr>
            <a:r>
              <a:rPr lang="en-US" sz="2800"/>
              <a:t>6.5: How Well GDP Measures the Well-Being of </a:t>
            </a:r>
          </a:p>
          <a:p>
            <a:pPr marL="457200" lvl="0" indent="0" rtl="0">
              <a:lnSpc>
                <a:spcPct val="115000"/>
              </a:lnSpc>
              <a:spcBef>
                <a:spcPts val="0"/>
              </a:spcBef>
              <a:buNone/>
            </a:pPr>
            <a:r>
              <a:rPr lang="en-US" sz="2800"/>
              <a:t>  Society</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GDP Deflator, 1960–2010</a:t>
            </a:r>
          </a:p>
        </p:txBody>
      </p:sp>
      <p:sp>
        <p:nvSpPr>
          <p:cNvPr id="184" name="Shape 184"/>
          <p:cNvSpPr txBox="1">
            <a:spLocks noGrp="1"/>
          </p:cNvSpPr>
          <p:nvPr>
            <p:ph type="body" idx="1"/>
          </p:nvPr>
        </p:nvSpPr>
        <p:spPr>
          <a:xfrm>
            <a:off x="457200" y="4704050"/>
            <a:ext cx="8062800" cy="18306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The GDP deflator is a </a:t>
            </a:r>
            <a:r>
              <a:rPr lang="en-US" u="sng"/>
              <a:t>price index</a:t>
            </a:r>
            <a:r>
              <a:rPr lang="en-US"/>
              <a:t> measuring the average prices of all goods and services included in the economy.</a:t>
            </a:r>
          </a:p>
          <a:p>
            <a:pPr marR="0" lvl="0" algn="l" rtl="0">
              <a:spcBef>
                <a:spcPts val="0"/>
              </a:spcBef>
              <a:spcAft>
                <a:spcPts val="0"/>
              </a:spcAft>
              <a:buNone/>
            </a:pPr>
            <a:endParaRPr/>
          </a:p>
          <a:p>
            <a:pPr marL="457200" marR="0" lvl="0" indent="-317500" algn="l" rtl="0">
              <a:spcBef>
                <a:spcPts val="0"/>
              </a:spcBef>
              <a:spcAft>
                <a:spcPts val="0"/>
              </a:spcAft>
              <a:buSzPct val="87500"/>
              <a:buChar char="●"/>
            </a:pPr>
            <a:r>
              <a:rPr lang="en-US"/>
              <a:t>Much like nominal GDP, the GDP deflator has risen exponentially from 1960 through 2010. </a:t>
            </a:r>
            <a:r>
              <a:rPr lang="en-US" sz="1600"/>
              <a:t>(Source: BEA)</a:t>
            </a:r>
          </a:p>
        </p:txBody>
      </p:sp>
      <p:pic>
        <p:nvPicPr>
          <p:cNvPr id="185" name="Shape 185" descr="The graph shows that the U.S. GDP deflator has risen substantially since 1960."/>
          <p:cNvPicPr preferRelativeResize="0">
            <a:picLocks noGrp="1"/>
          </p:cNvPicPr>
          <p:nvPr>
            <p:ph type="pic" idx="2"/>
          </p:nvPr>
        </p:nvPicPr>
        <p:blipFill rotWithShape="1">
          <a:blip r:embed="rId3">
            <a:alphaModFix/>
          </a:blip>
          <a:srcRect/>
          <a:stretch/>
        </p:blipFill>
        <p:spPr>
          <a:xfrm>
            <a:off x="2213609" y="1122386"/>
            <a:ext cx="4550092" cy="3500071"/>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Calculating Real GDP</a:t>
            </a:r>
          </a:p>
        </p:txBody>
      </p:sp>
      <p:sp>
        <p:nvSpPr>
          <p:cNvPr id="192" name="Shape 192"/>
          <p:cNvSpPr>
            <a:spLocks noGrp="1"/>
          </p:cNvSpPr>
          <p:nvPr>
            <p:ph type="pic" idx="2"/>
          </p:nvPr>
        </p:nvSpPr>
        <p:spPr>
          <a:xfrm>
            <a:off x="457200" y="1122370"/>
            <a:ext cx="8062800" cy="5180100"/>
          </a:xfrm>
          <a:prstGeom prst="rect">
            <a:avLst/>
          </a:prstGeom>
        </p:spPr>
        <p:txBody>
          <a:bodyPr wrap="square" lIns="91425" tIns="91425" rIns="91425" bIns="91425" anchor="t" anchorCtr="0">
            <a:noAutofit/>
          </a:bodyPr>
          <a:lstStyle/>
          <a:p>
            <a:pPr lvl="0" algn="ctr" rtl="0">
              <a:spcBef>
                <a:spcPts val="0"/>
              </a:spcBef>
              <a:spcAft>
                <a:spcPts val="0"/>
              </a:spcAft>
              <a:buNone/>
            </a:pPr>
            <a:endParaRPr/>
          </a:p>
          <a:p>
            <a:pPr lvl="0" algn="ctr">
              <a:spcBef>
                <a:spcPts val="0"/>
              </a:spcBef>
              <a:spcAft>
                <a:spcPts val="0"/>
              </a:spcAft>
              <a:buNone/>
            </a:pPr>
            <a:r>
              <a:rPr lang="en-US"/>
              <a:t>Real GDP =   </a:t>
            </a:r>
            <a:r>
              <a:rPr lang="en-US" u="sng"/>
              <a:t> Nominal GDP</a:t>
            </a:r>
          </a:p>
          <a:p>
            <a:pPr marL="2286000" lvl="0" indent="457200" rtl="0">
              <a:spcBef>
                <a:spcPts val="0"/>
              </a:spcBef>
              <a:spcAft>
                <a:spcPts val="0"/>
              </a:spcAft>
              <a:buNone/>
            </a:pPr>
            <a:r>
              <a:rPr lang="en-US"/>
              <a:t>                Price Index / 100</a:t>
            </a:r>
          </a:p>
          <a:p>
            <a:pPr marL="0" lvl="0" indent="0" rtl="0">
              <a:spcBef>
                <a:spcPts val="0"/>
              </a:spcBef>
              <a:buNone/>
            </a:pPr>
            <a:endParaRPr/>
          </a:p>
          <a:p>
            <a:pPr marL="457200" lvl="0" indent="-317500" rtl="0">
              <a:spcBef>
                <a:spcPts val="0"/>
              </a:spcBef>
              <a:spcAft>
                <a:spcPts val="0"/>
              </a:spcAft>
              <a:buSzPct val="70000"/>
              <a:buChar char="●"/>
            </a:pPr>
            <a:r>
              <a:rPr lang="en-US"/>
              <a:t>Notes: </a:t>
            </a:r>
          </a:p>
          <a:p>
            <a:pPr marL="914400" lvl="1" indent="-355600" rtl="0">
              <a:spcBef>
                <a:spcPts val="0"/>
              </a:spcBef>
              <a:buSzPct val="100000"/>
            </a:pPr>
            <a:r>
              <a:rPr lang="en-US"/>
              <a:t>Price index is the same as GDP deflator.</a:t>
            </a:r>
          </a:p>
          <a:p>
            <a:pPr lvl="0" indent="457200" rtl="0">
              <a:spcBef>
                <a:spcPts val="0"/>
              </a:spcBef>
              <a:buNone/>
            </a:pPr>
            <a:endParaRPr/>
          </a:p>
          <a:p>
            <a:pPr marL="914400" lvl="1" indent="-355600" rtl="0">
              <a:spcBef>
                <a:spcPts val="0"/>
              </a:spcBef>
              <a:spcAft>
                <a:spcPts val="0"/>
              </a:spcAft>
              <a:buSzPct val="100000"/>
            </a:pPr>
            <a:r>
              <a:rPr lang="en-US"/>
              <a:t>For simplicity, the price index is traditionally published after being multiplied by 100 in order to get an integer number.</a:t>
            </a:r>
          </a:p>
          <a:p>
            <a:pPr marL="1371600" lvl="2" indent="-342900" rtl="0">
              <a:spcBef>
                <a:spcPts val="0"/>
              </a:spcBef>
              <a:buSzPct val="100000"/>
            </a:pPr>
            <a:r>
              <a:rPr lang="en-US"/>
              <a:t>So, remember to divide the published price index by 100 when doing the math.</a:t>
            </a:r>
          </a:p>
          <a:p>
            <a:pPr marL="914400" lvl="0" indent="0" rtl="0">
              <a:spcBef>
                <a:spcPts val="0"/>
              </a:spcBef>
              <a:buNone/>
            </a:pPr>
            <a:endParaRPr/>
          </a:p>
          <a:p>
            <a:pPr marL="914400" lvl="1" indent="-355600" rtl="0">
              <a:spcBef>
                <a:spcPts val="0"/>
              </a:spcBef>
              <a:spcAft>
                <a:spcPts val="0"/>
              </a:spcAft>
              <a:buSzPct val="100000"/>
            </a:pPr>
            <a:r>
              <a:rPr lang="en-US"/>
              <a:t>Whenever a real statistic is computed, one year (or period) is called the base year (or base period). </a:t>
            </a:r>
          </a:p>
          <a:p>
            <a:pPr marL="1371600" lvl="2" indent="-342900" rtl="0">
              <a:spcBef>
                <a:spcPts val="0"/>
              </a:spcBef>
              <a:buSzPct val="100000"/>
            </a:pPr>
            <a:r>
              <a:rPr lang="en-US"/>
              <a:t>The base year is the year whose prices we use to compute the real statistic.</a:t>
            </a:r>
          </a:p>
          <a:p>
            <a:pPr marL="2286000" lvl="0" indent="457200">
              <a:spcBef>
                <a:spcPts val="0"/>
              </a:spcBef>
              <a:buNone/>
            </a:pPr>
            <a:endParaRP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Example: Calculating Real GDP</a:t>
            </a:r>
          </a:p>
        </p:txBody>
      </p:sp>
      <p:sp>
        <p:nvSpPr>
          <p:cNvPr id="199" name="Shape 199"/>
          <p:cNvSpPr>
            <a:spLocks noGrp="1"/>
          </p:cNvSpPr>
          <p:nvPr>
            <p:ph type="pic" idx="2"/>
          </p:nvPr>
        </p:nvSpPr>
        <p:spPr>
          <a:xfrm>
            <a:off x="457200" y="3435802"/>
            <a:ext cx="8062800" cy="3146100"/>
          </a:xfrm>
          <a:prstGeom prst="rect">
            <a:avLst/>
          </a:prstGeom>
        </p:spPr>
        <p:txBody>
          <a:bodyPr wrap="square" lIns="91425" tIns="91425" rIns="91425" bIns="91425" anchor="t" anchorCtr="0">
            <a:noAutofit/>
          </a:bodyPr>
          <a:lstStyle/>
          <a:p>
            <a:pPr marL="457200" lvl="0" indent="-317500" rtl="0">
              <a:spcBef>
                <a:spcPts val="0"/>
              </a:spcBef>
              <a:buSzPct val="77777"/>
              <a:buChar char="●"/>
            </a:pPr>
            <a:r>
              <a:rPr lang="en-US" sz="1800" dirty="0"/>
              <a:t>To calculate the real GDP in 1960:</a:t>
            </a:r>
          </a:p>
          <a:p>
            <a:pPr lvl="0" algn="ctr">
              <a:spcBef>
                <a:spcPts val="0"/>
              </a:spcBef>
              <a:buClr>
                <a:schemeClr val="dk1"/>
              </a:buClr>
              <a:buSzPct val="61111"/>
              <a:buFont typeface="Arial"/>
              <a:buNone/>
            </a:pPr>
            <a:r>
              <a:rPr lang="en-US" sz="1800" dirty="0"/>
              <a:t>Real GDP = </a:t>
            </a:r>
            <a:r>
              <a:rPr lang="en-US" sz="1800" u="sng" dirty="0"/>
              <a:t>Nominal GDP</a:t>
            </a:r>
          </a:p>
          <a:p>
            <a:pPr marL="3657600" lvl="0" indent="-69850">
              <a:spcBef>
                <a:spcPts val="0"/>
              </a:spcBef>
              <a:buClr>
                <a:schemeClr val="dk1"/>
              </a:buClr>
              <a:buSzPct val="61111"/>
              <a:buFont typeface="Arial"/>
              <a:buNone/>
            </a:pPr>
            <a:r>
              <a:rPr lang="en-US" sz="1800" dirty="0"/>
              <a:t>   Price Index / 100</a:t>
            </a:r>
          </a:p>
          <a:p>
            <a:pPr marL="0" lvl="0" indent="-69850" algn="ctr" rtl="0">
              <a:spcBef>
                <a:spcPts val="0"/>
              </a:spcBef>
              <a:buClr>
                <a:schemeClr val="dk1"/>
              </a:buClr>
              <a:buSzPct val="61111"/>
              <a:buFont typeface="Arial"/>
              <a:buNone/>
            </a:pPr>
            <a:r>
              <a:rPr lang="en-US" sz="1800" dirty="0"/>
              <a:t>                = </a:t>
            </a:r>
            <a:r>
              <a:rPr lang="en-US" sz="1800" u="sng" dirty="0"/>
              <a:t>$543.3 billion</a:t>
            </a:r>
          </a:p>
          <a:p>
            <a:pPr marL="3657600" lvl="0" indent="387350">
              <a:spcBef>
                <a:spcPts val="0"/>
              </a:spcBef>
              <a:buClr>
                <a:schemeClr val="dk1"/>
              </a:buClr>
              <a:buSzPct val="61111"/>
              <a:buFont typeface="Arial"/>
              <a:buNone/>
            </a:pPr>
            <a:r>
              <a:rPr lang="en-US" sz="1800" dirty="0"/>
              <a:t>19 / 100</a:t>
            </a:r>
          </a:p>
          <a:p>
            <a:pPr marL="3200400" lvl="0" indent="457200" rtl="0">
              <a:spcBef>
                <a:spcPts val="0"/>
              </a:spcBef>
              <a:buNone/>
            </a:pPr>
            <a:r>
              <a:rPr lang="en-US" sz="1800" dirty="0"/>
              <a:t>= $2,859.5 billion</a:t>
            </a:r>
          </a:p>
          <a:p>
            <a:pPr marL="457200" lvl="0" indent="-317500" rtl="0">
              <a:spcBef>
                <a:spcPts val="0"/>
              </a:spcBef>
              <a:spcAft>
                <a:spcPts val="0"/>
              </a:spcAft>
              <a:buSzPct val="77777"/>
              <a:buChar char="●"/>
            </a:pPr>
            <a:r>
              <a:rPr lang="en-US" sz="1800" dirty="0"/>
              <a:t>2005 is the base year.</a:t>
            </a:r>
          </a:p>
          <a:p>
            <a:pPr marL="457200" lvl="0" indent="-342900">
              <a:spcBef>
                <a:spcPts val="0"/>
              </a:spcBef>
              <a:buSzPct val="100000"/>
              <a:buChar char="●"/>
            </a:pPr>
            <a:r>
              <a:rPr lang="en-US" sz="1800" dirty="0"/>
              <a:t>Question:  What will the Real GDP be in 2005?  Why?</a:t>
            </a:r>
          </a:p>
        </p:txBody>
      </p:sp>
      <p:pic>
        <p:nvPicPr>
          <p:cNvPr id="200" name="Shape 200" descr="The table shows the calculations and results for all real GDP values from 1960 through 2010. Column 1 lists the Year. Column 2 lists the Nominal GDP values (billions of dollars). Column 3 lists the GDP Deflator values (1005 = 100). Column 4 lists the Calculations. Column 5 lists the Real GDP values (billions of 2005 dollars). Row 1: Year 1960; nominal GDP = $543.3 billion; deflator = 19.0; calculations = 543.3 / (19.0/100); real GDP = $2,859.5 billion. Row 2: Year 1965; nominal GDP = $743.7 billion; deflator = 20.3; calculations = 743.7 / (20.3/100); real GDP = $3,663.5 billion. Row 3: Year 1970; nominal GDP = $1,075.9 billion; deflator = 24.8; calculations = 1,075.9 / (24.8/100); real GDP = $4,338.3 billion. Row 4: Year 1975; nominal GDP = $1,688.9 billion; deflator = 34.1; calculations = 1,688.9 / (34.1/100); real GDP = $4,952.8 billion. Row 5: Year 1980; nominal GDP = $2,862.5 billion; deflator = 48.3; calculations = 2,862.5 / (48.3/100); real GDP = $5,926.5 billion. Row 6: Year 1985; nominal GDP = $4,346.7 billion; deflator = 62.3; calculations = 4,346.7 / (62.3/100); real GDP = $6,977.0 billion. Row 7: Year 1990; nominal GDP = $5,979.6 billion; deflator = 72.7; calculations = 5,979.6 / (72.7/100); real GDP = $8,225.0 billion. Row 8: Year 1995; nominal GDP = $7,664 billion; deflator = 82.0; calculations = 7,664 / (82.0/100); real GDP = $9,346.3 billion. Row 9: Year 2000; nominal GDP = $10,289.7 billion; deflator = 89.0; calculations = 10,289.7 / (89.0/100); real GDP = $11,561.5 billion. Row 10: Year 2005; nominal GDP = $13,095.4 billion; deflator = 100.0; calculations = 13,095.4 / (100.0/100); real GDP = $13,095.4 billion. Row 11: Year 2010; nominal GDP = $14,958.3 billion; deflator = 110.0; calculations = 14,958.3 / (110.0/100); real GDP = $13,598.5 billion."/>
          <p:cNvPicPr preferRelativeResize="0"/>
          <p:nvPr/>
        </p:nvPicPr>
        <p:blipFill>
          <a:blip r:embed="rId3">
            <a:alphaModFix/>
          </a:blip>
          <a:stretch>
            <a:fillRect/>
          </a:stretch>
        </p:blipFill>
        <p:spPr>
          <a:xfrm>
            <a:off x="676275" y="1065438"/>
            <a:ext cx="7791450" cy="2495550"/>
          </a:xfrm>
          <a:prstGeom prst="rect">
            <a:avLst/>
          </a:prstGeom>
          <a:noFill/>
          <a:ln>
            <a:noFill/>
          </a:ln>
        </p:spPr>
      </p:pic>
      <p:sp>
        <p:nvSpPr>
          <p:cNvPr id="201" name="Shape 201" descr="Black rectangle covering data in the 2005 real GDP cell."/>
          <p:cNvSpPr txBox="1"/>
          <p:nvPr/>
        </p:nvSpPr>
        <p:spPr>
          <a:xfrm>
            <a:off x="6353750" y="2368965"/>
            <a:ext cx="915300" cy="259500"/>
          </a:xfrm>
          <a:prstGeom prst="rect">
            <a:avLst/>
          </a:prstGeom>
          <a:solidFill>
            <a:srgbClr val="000000"/>
          </a:solidFill>
          <a:ln>
            <a:noFill/>
          </a:ln>
        </p:spPr>
        <p:txBody>
          <a:bodyPr wrap="square" lIns="91425" tIns="91425" rIns="91425" bIns="91425" anchor="t" anchorCtr="0">
            <a:noAutofit/>
          </a:bodyPr>
          <a:lstStyle/>
          <a:p>
            <a:pPr lvl="0">
              <a:spcBef>
                <a:spcPts val="0"/>
              </a:spcBef>
              <a:buNone/>
            </a:pPr>
            <a:endParaRPr/>
          </a:p>
        </p:txBody>
      </p:sp>
      <p:sp>
        <p:nvSpPr>
          <p:cNvPr id="202" name="Shape 202" descr="Black rectangle covering data in the 2005 calculations cell."/>
          <p:cNvSpPr txBox="1"/>
          <p:nvPr/>
        </p:nvSpPr>
        <p:spPr>
          <a:xfrm>
            <a:off x="5062775" y="2368965"/>
            <a:ext cx="1071900" cy="452100"/>
          </a:xfrm>
          <a:prstGeom prst="rect">
            <a:avLst/>
          </a:prstGeom>
          <a:solidFill>
            <a:srgbClr val="000000"/>
          </a:solidFill>
          <a:ln>
            <a:noFill/>
          </a:ln>
        </p:spPr>
        <p:txBody>
          <a:bodyPr wrap="square" lIns="91425" tIns="91425" rIns="91425" bIns="91425" anchor="t" anchorCtr="0">
            <a:noAutofit/>
          </a:bodyPr>
          <a:lstStyle/>
          <a:p>
            <a:pPr lvl="0">
              <a:spcBef>
                <a:spcPts val="0"/>
              </a:spcBef>
              <a:buNone/>
            </a:pPr>
            <a:endParaRP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457200" y="241325"/>
            <a:ext cx="8062800" cy="720600"/>
          </a:xfrm>
          <a:prstGeom prst="rect">
            <a:avLst/>
          </a:prstGeom>
        </p:spPr>
        <p:txBody>
          <a:bodyPr wrap="square" lIns="91425" tIns="91425" rIns="91425" bIns="91425" anchor="b" anchorCtr="0">
            <a:noAutofit/>
          </a:bodyPr>
          <a:lstStyle/>
          <a:p>
            <a:pPr lvl="0">
              <a:spcBef>
                <a:spcPts val="0"/>
              </a:spcBef>
              <a:buNone/>
            </a:pPr>
            <a:r>
              <a:rPr lang="en-US"/>
              <a:t>Example: Calculating Real GDP, </a:t>
            </a:r>
          </a:p>
          <a:p>
            <a:pPr lvl="0" rtl="0">
              <a:spcBef>
                <a:spcPts val="0"/>
              </a:spcBef>
              <a:buNone/>
            </a:pPr>
            <a:r>
              <a:rPr lang="en-US"/>
              <a:t>Continued</a:t>
            </a:r>
          </a:p>
        </p:txBody>
      </p:sp>
      <p:sp>
        <p:nvSpPr>
          <p:cNvPr id="209" name="Shape 209"/>
          <p:cNvSpPr>
            <a:spLocks noGrp="1"/>
          </p:cNvSpPr>
          <p:nvPr>
            <p:ph type="pic" idx="2"/>
          </p:nvPr>
        </p:nvSpPr>
        <p:spPr>
          <a:xfrm>
            <a:off x="0" y="3468459"/>
            <a:ext cx="9144000" cy="3146100"/>
          </a:xfrm>
          <a:prstGeom prst="rect">
            <a:avLst/>
          </a:prstGeom>
        </p:spPr>
        <p:txBody>
          <a:bodyPr wrap="square" lIns="91425" tIns="91425" rIns="91425" bIns="91425" anchor="t" anchorCtr="0">
            <a:noAutofit/>
          </a:bodyPr>
          <a:lstStyle/>
          <a:p>
            <a:pPr marL="457200" lvl="0" indent="-317500" rtl="0">
              <a:spcBef>
                <a:spcPts val="0"/>
              </a:spcBef>
              <a:buSzPct val="77777"/>
              <a:buChar char="●"/>
            </a:pPr>
            <a:r>
              <a:rPr lang="en-US" sz="1800" dirty="0"/>
              <a:t>To calculate the real GDP in 2010:</a:t>
            </a:r>
          </a:p>
          <a:p>
            <a:pPr lvl="0" algn="ctr" rtl="0">
              <a:spcBef>
                <a:spcPts val="0"/>
              </a:spcBef>
              <a:buNone/>
            </a:pPr>
            <a:r>
              <a:rPr lang="en-US" sz="1800" dirty="0"/>
              <a:t>Real GDP = </a:t>
            </a:r>
            <a:r>
              <a:rPr lang="en-US" sz="1800" u="sng" dirty="0"/>
              <a:t>Nominal GDP</a:t>
            </a:r>
          </a:p>
          <a:p>
            <a:pPr marL="3657600" lvl="0" indent="0" rtl="0">
              <a:spcBef>
                <a:spcPts val="0"/>
              </a:spcBef>
              <a:buNone/>
            </a:pPr>
            <a:r>
              <a:rPr lang="en-US" sz="1800" dirty="0"/>
              <a:t>   Price Index / 100</a:t>
            </a:r>
          </a:p>
          <a:p>
            <a:pPr marL="0" lvl="0" indent="0" algn="ctr" rtl="0">
              <a:spcBef>
                <a:spcPts val="0"/>
              </a:spcBef>
              <a:buNone/>
            </a:pPr>
            <a:r>
              <a:rPr lang="en-US" sz="1800" dirty="0"/>
              <a:t>                     = </a:t>
            </a:r>
            <a:r>
              <a:rPr lang="en-US" sz="1800" u="sng" dirty="0"/>
              <a:t>$14,958.3 billion</a:t>
            </a:r>
          </a:p>
          <a:p>
            <a:pPr marL="3657600" lvl="0" indent="457200" rtl="0">
              <a:spcBef>
                <a:spcPts val="0"/>
              </a:spcBef>
              <a:buNone/>
            </a:pPr>
            <a:r>
              <a:rPr lang="en-US" sz="1800" dirty="0"/>
              <a:t>110 / 100</a:t>
            </a:r>
          </a:p>
          <a:p>
            <a:pPr marL="3200400" lvl="0" indent="457200" rtl="0">
              <a:spcBef>
                <a:spcPts val="0"/>
              </a:spcBef>
              <a:buNone/>
            </a:pPr>
            <a:r>
              <a:rPr lang="en-US" sz="1800" dirty="0"/>
              <a:t>= $13,598.5 billion</a:t>
            </a:r>
          </a:p>
          <a:p>
            <a:pPr marL="457200" lvl="0" indent="-317500" rtl="0">
              <a:spcBef>
                <a:spcPts val="0"/>
              </a:spcBef>
              <a:buSzPct val="77777"/>
              <a:buChar char="●"/>
            </a:pPr>
            <a:r>
              <a:rPr lang="en-US" sz="1800" dirty="0"/>
              <a:t>As long as inflation is positive (prices increase on average from year to year) real GDP should be less than nominal GDP in any year </a:t>
            </a:r>
            <a:r>
              <a:rPr lang="en-US" sz="1800" i="1" dirty="0"/>
              <a:t>after</a:t>
            </a:r>
            <a:r>
              <a:rPr lang="en-US" sz="1800" dirty="0"/>
              <a:t> the base year.</a:t>
            </a:r>
          </a:p>
        </p:txBody>
      </p:sp>
      <p:pic>
        <p:nvPicPr>
          <p:cNvPr id="210" name="Shape 210" descr="The table shows the calculations and results for all real GDP values from 1960 through 2010. Column 1 lists the Year. Column 2 lists the Nominal GDP values (billions of dollars). Column 3 lists the GDP Deflator values (1005 = 100). Column 4 lists the Calculations. Column 5 lists the Real GDP values (billions of 2005 dollars). Row 1: Year 1960; nominal GDP = $543.3 billion; deflator = 19.0; calculations = 543.3 / (19.0/100); real GDP = $2,859.5 billion. Row 2: Year 1965; nominal GDP = $743.7 billion; deflator = 20.3; calculations = 743.7 / (20.3/100); real GDP = $3,663.5 billion. Row 3: Year 1970; nominal GDP = $1,075.9 billion; deflator = 24.8; calculations = 1,075.9 / (24.8/100); real GDP = $4,338.3 billion. Row 4: Year 1975; nominal GDP = $1,688.9 billion; deflator = 34.1; calculations = 1,688.9 / (34.1/100); real GDP = $4,952.8 billion. Row 5: Year 1980; nominal GDP = $2,862.5 billion; deflator = 48.3; calculations = 2,862.5 / (48.3/100); real GDP = $5,926.5 billion. Row 6: Year 1985; nominal GDP = $4,346.7 billion; deflator = 62.3; calculations = 4,346.7 / (62.3/100); real GDP = $6,977.0 billion. Row 7: Year 1990; nominal GDP = $5,979.6 billion; deflator = 72.7; calculations = 5,979.6 / (72.7/100); real GDP = $8,225.0 billion. Row 8: Year 1995; nominal GDP = $7,664 billion; deflator = 82.0; calculations = 7,664 / (82.0/100); real GDP = $9,346.3 billion. Row 9: Year 2000; nominal GDP = $10,289.7 billion; deflator = 89.0; calculations = 10,289.7 / (89.0/100); real GDP = $11,561.5 billion. Row 10: Year 2005; nominal GDP = $13,095.4 billion; deflator = 100.0; calculations = 13,095.4 / (100.0/100); real GDP = $13,095.4 billion. Row 11: Year 2010; nominal GDP = $14,958.3 billion; deflator = 110.0; calculations = 14,958.3 / (110.0/100); real GDP = $13,598.5 billion."/>
          <p:cNvPicPr preferRelativeResize="0"/>
          <p:nvPr/>
        </p:nvPicPr>
        <p:blipFill>
          <a:blip r:embed="rId3">
            <a:alphaModFix/>
          </a:blip>
          <a:stretch>
            <a:fillRect/>
          </a:stretch>
        </p:blipFill>
        <p:spPr>
          <a:xfrm>
            <a:off x="676275" y="1049109"/>
            <a:ext cx="7791450" cy="249555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457200" y="241325"/>
            <a:ext cx="8062800" cy="5499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U.S. Nominal and Real GDP, 1960–2012</a:t>
            </a:r>
          </a:p>
        </p:txBody>
      </p:sp>
      <p:sp>
        <p:nvSpPr>
          <p:cNvPr id="217" name="Shape 217"/>
          <p:cNvSpPr txBox="1">
            <a:spLocks noGrp="1"/>
          </p:cNvSpPr>
          <p:nvPr>
            <p:ph type="body" idx="1"/>
          </p:nvPr>
        </p:nvSpPr>
        <p:spPr>
          <a:xfrm>
            <a:off x="457200" y="4470077"/>
            <a:ext cx="8062800" cy="21063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7777"/>
              <a:buChar char="●"/>
            </a:pPr>
            <a:r>
              <a:rPr lang="en-US" sz="1800"/>
              <a:t>The black line measures U.S. GDP in real dollars, where all dollar values are converted to 2005 dollars. </a:t>
            </a:r>
          </a:p>
          <a:p>
            <a:pPr marL="457200" marR="0" lvl="0" indent="-317500" algn="l" rtl="0">
              <a:spcBef>
                <a:spcPts val="0"/>
              </a:spcBef>
              <a:spcAft>
                <a:spcPts val="0"/>
              </a:spcAft>
              <a:buSzPct val="77777"/>
              <a:buChar char="●"/>
            </a:pPr>
            <a:r>
              <a:rPr lang="en-US" sz="1800"/>
              <a:t>Since we express real GDP in 2005 dollars, the two lines cross in 2005. </a:t>
            </a:r>
          </a:p>
          <a:p>
            <a:pPr marL="457200" marR="0" lvl="0" indent="-317500" algn="l" rtl="0">
              <a:spcBef>
                <a:spcPts val="0"/>
              </a:spcBef>
              <a:spcAft>
                <a:spcPts val="0"/>
              </a:spcAft>
              <a:buSzPct val="77777"/>
              <a:buChar char="●"/>
            </a:pPr>
            <a:r>
              <a:rPr lang="en-US" sz="1800"/>
              <a:t>Real GDP will appear higher than nominal GDP in the years before 2005, because dollars were worth less in 2005 than in previous years. </a:t>
            </a:r>
          </a:p>
          <a:p>
            <a:pPr marL="457200" marR="0" lvl="0" indent="-317500" algn="l" rtl="0">
              <a:spcBef>
                <a:spcPts val="0"/>
              </a:spcBef>
              <a:spcAft>
                <a:spcPts val="0"/>
              </a:spcAft>
              <a:buSzPct val="77777"/>
              <a:buChar char="●"/>
            </a:pPr>
            <a:r>
              <a:rPr lang="en-US" sz="1800"/>
              <a:t>Conversely, real GDP will appear lower in the years after 2005, because dollars were worth more in 2005 than in later years.</a:t>
            </a:r>
          </a:p>
        </p:txBody>
      </p:sp>
      <p:pic>
        <p:nvPicPr>
          <p:cNvPr id="218" name="Shape 218" descr="The graph shows the relationship between real GDP and nominal GDP. After 2005, nominal GDP appears lower than real GDP because dollars are now worth less than they were in 2005."/>
          <p:cNvPicPr preferRelativeResize="0">
            <a:picLocks noGrp="1"/>
          </p:cNvPicPr>
          <p:nvPr>
            <p:ph type="pic" idx="2"/>
          </p:nvPr>
        </p:nvPicPr>
        <p:blipFill rotWithShape="1">
          <a:blip r:embed="rId3">
            <a:alphaModFix/>
          </a:blip>
          <a:srcRect/>
          <a:stretch/>
        </p:blipFill>
        <p:spPr>
          <a:xfrm>
            <a:off x="1563596" y="969986"/>
            <a:ext cx="5850000" cy="35001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57200" y="241325"/>
            <a:ext cx="8062800" cy="720600"/>
          </a:xfrm>
          <a:prstGeom prst="rect">
            <a:avLst/>
          </a:prstGeom>
        </p:spPr>
        <p:txBody>
          <a:bodyPr wrap="square" lIns="91425" tIns="91425" rIns="91425" bIns="91425" anchor="b" anchorCtr="0">
            <a:noAutofit/>
          </a:bodyPr>
          <a:lstStyle/>
          <a:p>
            <a:pPr lvl="0">
              <a:spcBef>
                <a:spcPts val="0"/>
              </a:spcBef>
              <a:buNone/>
            </a:pPr>
            <a:r>
              <a:rPr lang="en-US"/>
              <a:t>Example: Calculating Real GDP </a:t>
            </a:r>
          </a:p>
          <a:p>
            <a:pPr lvl="0" rtl="0">
              <a:spcBef>
                <a:spcPts val="0"/>
              </a:spcBef>
              <a:buNone/>
            </a:pPr>
            <a:r>
              <a:rPr lang="en-US"/>
              <a:t>Growth Rate</a:t>
            </a:r>
          </a:p>
        </p:txBody>
      </p:sp>
      <p:sp>
        <p:nvSpPr>
          <p:cNvPr id="225" name="Shape 225"/>
          <p:cNvSpPr>
            <a:spLocks noGrp="1"/>
          </p:cNvSpPr>
          <p:nvPr>
            <p:ph type="pic" idx="2"/>
          </p:nvPr>
        </p:nvSpPr>
        <p:spPr>
          <a:xfrm>
            <a:off x="457200" y="3609975"/>
            <a:ext cx="8062800" cy="3146100"/>
          </a:xfrm>
          <a:prstGeom prst="rect">
            <a:avLst/>
          </a:prstGeom>
        </p:spPr>
        <p:txBody>
          <a:bodyPr wrap="square" lIns="91425" tIns="91425" rIns="91425" bIns="91425" anchor="t" anchorCtr="0">
            <a:noAutofit/>
          </a:bodyPr>
          <a:lstStyle/>
          <a:p>
            <a:pPr marL="457200" lvl="0" indent="-317500" rtl="0">
              <a:spcBef>
                <a:spcPts val="0"/>
              </a:spcBef>
              <a:buSzPct val="77777"/>
              <a:buChar char="●"/>
            </a:pPr>
            <a:r>
              <a:rPr lang="en-US" sz="1800"/>
              <a:t>What was the real GDP growth rate from 1960 to 2010?</a:t>
            </a:r>
          </a:p>
          <a:p>
            <a:pPr marL="0" lvl="0" indent="0" algn="ctr" rtl="0">
              <a:spcBef>
                <a:spcPts val="0"/>
              </a:spcBef>
              <a:spcAft>
                <a:spcPts val="0"/>
              </a:spcAft>
              <a:buNone/>
            </a:pPr>
            <a:r>
              <a:rPr lang="en-US" sz="1800" u="sng"/>
              <a:t>2010 real GDP – 1960 real GDP</a:t>
            </a:r>
            <a:r>
              <a:rPr lang="en-US" sz="1800"/>
              <a:t> =  % change</a:t>
            </a:r>
          </a:p>
          <a:p>
            <a:pPr marL="1828800" lvl="0" indent="457200" rtl="0">
              <a:spcBef>
                <a:spcPts val="0"/>
              </a:spcBef>
              <a:buNone/>
            </a:pPr>
            <a:r>
              <a:rPr lang="en-US" sz="1800"/>
              <a:t>1960 real GDP × 100 </a:t>
            </a:r>
          </a:p>
          <a:p>
            <a:pPr marL="1828800" lvl="0" indent="457200">
              <a:spcBef>
                <a:spcPts val="0"/>
              </a:spcBef>
              <a:buNone/>
            </a:pPr>
            <a:endParaRPr sz="1800"/>
          </a:p>
          <a:p>
            <a:pPr marL="2743200" lvl="0" indent="0" algn="l" rtl="0">
              <a:spcBef>
                <a:spcPts val="0"/>
              </a:spcBef>
              <a:spcAft>
                <a:spcPts val="0"/>
              </a:spcAft>
              <a:buNone/>
            </a:pPr>
            <a:r>
              <a:rPr lang="en-US" sz="1800"/>
              <a:t>    </a:t>
            </a:r>
            <a:r>
              <a:rPr lang="en-US" sz="1800" u="sng"/>
              <a:t>13,598.5 – 2,859.5</a:t>
            </a:r>
            <a:r>
              <a:rPr lang="en-US" sz="1800"/>
              <a:t> = 376%</a:t>
            </a:r>
          </a:p>
          <a:p>
            <a:pPr marL="2743200" lvl="0" indent="457200" rtl="0">
              <a:spcBef>
                <a:spcPts val="0"/>
              </a:spcBef>
              <a:buNone/>
            </a:pPr>
            <a:r>
              <a:rPr lang="en-US" sz="1800"/>
              <a:t>2,859.5 × 100 </a:t>
            </a:r>
          </a:p>
          <a:p>
            <a:pPr marL="457200" lvl="0" indent="-317500" rtl="0">
              <a:spcBef>
                <a:spcPts val="0"/>
              </a:spcBef>
              <a:buSzPct val="77777"/>
              <a:buChar char="●"/>
            </a:pPr>
            <a:r>
              <a:rPr lang="en-US" sz="1800"/>
              <a:t>The U.S. economy increased real production of goods and services by nearly a factor of four since 1960.</a:t>
            </a:r>
          </a:p>
        </p:txBody>
      </p:sp>
      <p:pic>
        <p:nvPicPr>
          <p:cNvPr id="226" name="Shape 226" descr="The table shows the calculations and results for all real GDP values from 1960 through 2010. Column 1 lists the Year. Column 2 lists the Nominal GDP values (billions of dollars). Column 3 lists the GDP Deflator values (1005 = 100). Column 4 lists the Calculations. Column 5 lists the Real GDP values (billions of 2005 dollars). Row 1: Year 1960; nominal GDP = $543.3 billion; deflator = 19.0; calculations = 543.3 / (19.0/100); real GDP = $2,859.5 billion. Row 2: Year 1965; nominal GDP = $743.7 billion; deflator = 20.3; calculations = 743.7 / (20.3/100); real GDP = $3,663.5 billion. Row 3: Year 1970; nominal GDP = $1,075.9 billion; deflator = 24.8; calculations = 1,075.9 / (24.8/100); real GDP = $4,338.3 billion. Row 4: Year 1975; nominal GDP = $1,688.9 billion; deflator = 34.1; calculations = 1,688.9 / (34.1/100); real GDP = $4,952.8 billion. Row 5: Year 1980; nominal GDP = $2,862.5 billion; deflator = 48.3; calculations = 2,862.5 / (48.3/100); real GDP = $5,926.5 billion. Row 6: Year 1985; nominal GDP = $4,346.7 billion; deflator = 62.3; calculations = 4,346.7 / (62.3/100); real GDP = $6,977.0 billion. Row 7: Year 1990; nominal GDP = $5,979.6 billion; deflator = 72.7; calculations = 5,979.6 / (72.7/100); real GDP = $8,225.0 billion. Row 8: Year 1995; nominal GDP = $7,664 billion; deflator = 82.0; calculations = 7,664 / (82.0/100); real GDP = $9,346.3 billion. Row 9: Year 2000; nominal GDP = $10,289.7 billion; deflator = 89.0; calculations = 10,289.7 / (89.0/100); real GDP = $11,561.5 billion. Row 10: Year 2005; nominal GDP = $13,095.4 billion; deflator = 100.0; calculations = 13,095.4 / (100.0/100); real GDP = $13,095.4 billion. Row 11: Year 2010; nominal GDP = $14,958.3 billion; deflator = 110.0; calculations = 14,958.3 / (110.0/100); real GDP = $13,598.5 billion."/>
          <p:cNvPicPr preferRelativeResize="0"/>
          <p:nvPr/>
        </p:nvPicPr>
        <p:blipFill>
          <a:blip r:embed="rId3">
            <a:alphaModFix/>
          </a:blip>
          <a:stretch>
            <a:fillRect/>
          </a:stretch>
        </p:blipFill>
        <p:spPr>
          <a:xfrm>
            <a:off x="676275" y="1114425"/>
            <a:ext cx="7791450" cy="249555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6.3 Tracking Real GDP over Time</a:t>
            </a:r>
          </a:p>
        </p:txBody>
      </p:sp>
      <p:sp>
        <p:nvSpPr>
          <p:cNvPr id="233" name="Shape 233"/>
          <p:cNvSpPr>
            <a:spLocks noGrp="1"/>
          </p:cNvSpPr>
          <p:nvPr>
            <p:ph type="pic" idx="2"/>
          </p:nvPr>
        </p:nvSpPr>
        <p:spPr>
          <a:xfrm>
            <a:off x="457200" y="1122371"/>
            <a:ext cx="8062800" cy="47292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Governments report GDP growth as an annualized rate. </a:t>
            </a:r>
          </a:p>
          <a:p>
            <a:pPr lvl="0" rtl="0">
              <a:spcBef>
                <a:spcPts val="0"/>
              </a:spcBef>
              <a:buNone/>
            </a:pPr>
            <a:endParaRPr/>
          </a:p>
          <a:p>
            <a:pPr marL="914400" lvl="1" indent="-355600" rtl="0">
              <a:spcBef>
                <a:spcPts val="0"/>
              </a:spcBef>
              <a:buSzPct val="100000"/>
            </a:pPr>
            <a:r>
              <a:rPr lang="en-US"/>
              <a:t>When analyzing growth in a quarter, the calculated growth in real GDP for the quarter is multiplied by four when it is reported (as if the economy were growing at that rate for a full year).</a:t>
            </a:r>
          </a:p>
          <a:p>
            <a:pPr lvl="0" indent="457200" rtl="0">
              <a:spcBef>
                <a:spcPts val="0"/>
              </a:spcBef>
              <a:buNone/>
            </a:pPr>
            <a:endParaRPr/>
          </a:p>
          <a:p>
            <a:pPr marL="457200" lvl="0" indent="-317500" rtl="0">
              <a:spcBef>
                <a:spcPts val="0"/>
              </a:spcBef>
              <a:buSzPct val="70000"/>
              <a:buChar char="●"/>
            </a:pPr>
            <a:r>
              <a:rPr lang="en-US" b="1"/>
              <a:t>Recession</a:t>
            </a:r>
            <a:r>
              <a:rPr lang="en-US"/>
              <a:t> - a significant decline in national output/GDP.</a:t>
            </a:r>
          </a:p>
          <a:p>
            <a:pPr lvl="0" rtl="0">
              <a:spcBef>
                <a:spcPts val="0"/>
              </a:spcBef>
              <a:buNone/>
            </a:pPr>
            <a:endParaRPr/>
          </a:p>
          <a:p>
            <a:pPr marL="457200" lvl="0" indent="-317500" rtl="0">
              <a:spcBef>
                <a:spcPts val="0"/>
              </a:spcBef>
              <a:buSzPct val="70000"/>
              <a:buChar char="●"/>
            </a:pPr>
            <a:r>
              <a:rPr lang="en-US" b="1"/>
              <a:t>Depression</a:t>
            </a:r>
            <a:r>
              <a:rPr lang="en-US"/>
              <a:t> - an especially lengthy and deep decline in output.</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U.S. GDP, 1900–2016</a:t>
            </a:r>
          </a:p>
        </p:txBody>
      </p:sp>
      <p:sp>
        <p:nvSpPr>
          <p:cNvPr id="240" name="Shape 240"/>
          <p:cNvSpPr txBox="1">
            <a:spLocks noGrp="1"/>
          </p:cNvSpPr>
          <p:nvPr>
            <p:ph type="body" idx="1"/>
          </p:nvPr>
        </p:nvSpPr>
        <p:spPr>
          <a:xfrm>
            <a:off x="457199" y="4739041"/>
            <a:ext cx="8222105" cy="18546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dirty="0"/>
              <a:t>Real GDP in the United States in 2016 (in 2009 dollars) was about $16.7 trillion.</a:t>
            </a:r>
          </a:p>
          <a:p>
            <a:pPr marL="457200" marR="0" lvl="0" indent="-317500" algn="l" rtl="0">
              <a:spcBef>
                <a:spcPts val="0"/>
              </a:spcBef>
              <a:spcAft>
                <a:spcPts val="0"/>
              </a:spcAft>
              <a:buSzPct val="87500"/>
              <a:buChar char="●"/>
            </a:pPr>
            <a:r>
              <a:rPr lang="en-US" dirty="0"/>
              <a:t>After adjusting to remove the effects of inflation, this represents a roughly 20-fold increase in the economy’s production of goods and services since the start of the twentieth century. </a:t>
            </a:r>
            <a:r>
              <a:rPr lang="en-US" sz="1400" dirty="0"/>
              <a:t>(Source: </a:t>
            </a:r>
            <a:r>
              <a:rPr lang="en-US" sz="1400" dirty="0" err="1"/>
              <a:t>bea.gov</a:t>
            </a:r>
            <a:r>
              <a:rPr lang="en-US" sz="1400" dirty="0"/>
              <a:t>)</a:t>
            </a:r>
          </a:p>
        </p:txBody>
      </p:sp>
      <p:pic>
        <p:nvPicPr>
          <p:cNvPr id="241" name="Shape 241" descr="This line graph shows the real GDP (in billions of 2009 dollars) rising from just above 0 in 1900 to 2,000 in 1950 and then jumping to almost 16,000 in 2009."/>
          <p:cNvPicPr preferRelativeResize="0">
            <a:picLocks noGrp="1"/>
          </p:cNvPicPr>
          <p:nvPr>
            <p:ph type="pic" idx="2"/>
          </p:nvPr>
        </p:nvPicPr>
        <p:blipFill rotWithShape="1">
          <a:blip r:embed="rId3">
            <a:alphaModFix/>
          </a:blip>
          <a:srcRect l="-25902" r="-25901"/>
          <a:stretch/>
        </p:blipFill>
        <p:spPr>
          <a:xfrm>
            <a:off x="457199" y="1092406"/>
            <a:ext cx="8062913" cy="3500071"/>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Patterns of Recessions and Expansions</a:t>
            </a:r>
          </a:p>
        </p:txBody>
      </p:sp>
      <p:sp>
        <p:nvSpPr>
          <p:cNvPr id="248" name="Shape 248"/>
          <p:cNvSpPr>
            <a:spLocks noGrp="1"/>
          </p:cNvSpPr>
          <p:nvPr>
            <p:ph type="pic" idx="2"/>
          </p:nvPr>
        </p:nvSpPr>
        <p:spPr>
          <a:xfrm>
            <a:off x="457200" y="1122371"/>
            <a:ext cx="8062800" cy="48222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Peak</a:t>
            </a:r>
            <a:r>
              <a:rPr lang="en-US"/>
              <a:t> - during the business cycle, the highest point of output before a recession begins.</a:t>
            </a:r>
          </a:p>
          <a:p>
            <a:pPr lvl="0" rtl="0">
              <a:spcBef>
                <a:spcPts val="0"/>
              </a:spcBef>
              <a:buNone/>
            </a:pPr>
            <a:endParaRPr/>
          </a:p>
          <a:p>
            <a:pPr marL="457200" lvl="0" indent="-317500" rtl="0">
              <a:spcBef>
                <a:spcPts val="0"/>
              </a:spcBef>
              <a:buSzPct val="70000"/>
              <a:buChar char="●"/>
            </a:pPr>
            <a:r>
              <a:rPr lang="en-US" b="1"/>
              <a:t>Trough</a:t>
            </a:r>
            <a:r>
              <a:rPr lang="en-US"/>
              <a:t> - during the business cycle, the lowest point of output in a recession, before a recovery begins. </a:t>
            </a:r>
          </a:p>
          <a:p>
            <a:pPr lvl="0" rtl="0">
              <a:spcBef>
                <a:spcPts val="0"/>
              </a:spcBef>
              <a:buNone/>
            </a:pPr>
            <a:endParaRPr/>
          </a:p>
          <a:p>
            <a:pPr marL="457200" lvl="0" indent="-317500" rtl="0">
              <a:spcBef>
                <a:spcPts val="0"/>
              </a:spcBef>
              <a:buSzPct val="70000"/>
              <a:buChar char="●"/>
            </a:pPr>
            <a:r>
              <a:rPr lang="en-US"/>
              <a:t>A </a:t>
            </a:r>
            <a:r>
              <a:rPr lang="en-US" u="sng"/>
              <a:t>recession</a:t>
            </a:r>
            <a:r>
              <a:rPr lang="en-US"/>
              <a:t> lasts from peak to trough, and an economic </a:t>
            </a:r>
            <a:r>
              <a:rPr lang="en-US" u="sng"/>
              <a:t>upswing</a:t>
            </a:r>
            <a:r>
              <a:rPr lang="en-US"/>
              <a:t> runs from trough to peak. </a:t>
            </a:r>
          </a:p>
          <a:p>
            <a:pPr lvl="0" rtl="0">
              <a:spcBef>
                <a:spcPts val="0"/>
              </a:spcBef>
              <a:buNone/>
            </a:pPr>
            <a:endParaRPr/>
          </a:p>
          <a:p>
            <a:pPr marL="457200" lvl="0" indent="-317500" rtl="0">
              <a:spcBef>
                <a:spcPts val="0"/>
              </a:spcBef>
              <a:buSzPct val="70000"/>
              <a:buChar char="●"/>
            </a:pPr>
            <a:r>
              <a:rPr lang="en-US" b="1"/>
              <a:t>Business cycle</a:t>
            </a:r>
            <a:r>
              <a:rPr lang="en-US"/>
              <a:t> - the economy's relatively short-term movement in and out of recession</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6.4 Comparing GDP among Countries</a:t>
            </a:r>
          </a:p>
        </p:txBody>
      </p:sp>
      <p:sp>
        <p:nvSpPr>
          <p:cNvPr id="255" name="Shape 255"/>
          <p:cNvSpPr>
            <a:spLocks noGrp="1"/>
          </p:cNvSpPr>
          <p:nvPr>
            <p:ph type="pic" idx="2"/>
          </p:nvPr>
        </p:nvSpPr>
        <p:spPr>
          <a:xfrm>
            <a:off x="457200" y="1109550"/>
            <a:ext cx="8062800" cy="5378400"/>
          </a:xfrm>
          <a:prstGeom prst="rect">
            <a:avLst/>
          </a:prstGeom>
        </p:spPr>
        <p:txBody>
          <a:bodyPr wrap="square" lIns="91425" tIns="91425" rIns="91425" bIns="91425" anchor="t" anchorCtr="0">
            <a:noAutofit/>
          </a:bodyPr>
          <a:lstStyle/>
          <a:p>
            <a:pPr lvl="0" rtl="0">
              <a:spcBef>
                <a:spcPts val="0"/>
              </a:spcBef>
              <a:buNone/>
            </a:pPr>
            <a:endParaRPr/>
          </a:p>
          <a:p>
            <a:pPr marL="457200" lvl="0" indent="-317500" rtl="0">
              <a:spcBef>
                <a:spcPts val="0"/>
              </a:spcBef>
              <a:buSzPct val="70000"/>
              <a:buChar char="●"/>
            </a:pPr>
            <a:r>
              <a:rPr lang="en-US"/>
              <a:t>To compare the GDP of countries with different currencies, it is necessary to convert to a “common denominator” using an exchange rate.</a:t>
            </a:r>
          </a:p>
          <a:p>
            <a:pPr lvl="0" rtl="0">
              <a:spcBef>
                <a:spcPts val="0"/>
              </a:spcBef>
              <a:buNone/>
            </a:pPr>
            <a:endParaRPr/>
          </a:p>
          <a:p>
            <a:pPr marL="457200" lvl="0" indent="-317500" rtl="0">
              <a:spcBef>
                <a:spcPts val="0"/>
              </a:spcBef>
              <a:buSzPct val="70000"/>
              <a:buChar char="●"/>
            </a:pPr>
            <a:r>
              <a:rPr lang="en-US" b="1"/>
              <a:t>Exchange rate</a:t>
            </a:r>
            <a:r>
              <a:rPr lang="en-US"/>
              <a:t> - the value or price of one currency in terms of another currency.</a:t>
            </a:r>
          </a:p>
          <a:p>
            <a:pPr lvl="0" rtl="0">
              <a:spcBef>
                <a:spcPts val="0"/>
              </a:spcBef>
              <a:buNone/>
            </a:pPr>
            <a:endParaRPr/>
          </a:p>
          <a:p>
            <a:pPr lvl="0" rtl="0">
              <a:spcBef>
                <a:spcPts val="0"/>
              </a:spcBef>
              <a:buNone/>
            </a:pPr>
            <a:endParaRPr sz="1800"/>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The Great Depression</a:t>
            </a:r>
          </a:p>
        </p:txBody>
      </p:sp>
      <p:pic>
        <p:nvPicPr>
          <p:cNvPr id="56" name="Shape 56" descr="Image of men and women on line in front of a storefront.  "/>
          <p:cNvPicPr preferRelativeResize="0">
            <a:picLocks noGrp="1"/>
          </p:cNvPicPr>
          <p:nvPr>
            <p:ph type="pic" idx="2"/>
          </p:nvPr>
        </p:nvPicPr>
        <p:blipFill rotWithShape="1">
          <a:blip r:embed="rId3">
            <a:alphaModFix/>
          </a:blip>
          <a:srcRect/>
          <a:stretch/>
        </p:blipFill>
        <p:spPr>
          <a:xfrm>
            <a:off x="1950801" y="1061551"/>
            <a:ext cx="5271498" cy="2986971"/>
          </a:xfrm>
          <a:prstGeom prst="rect">
            <a:avLst/>
          </a:prstGeom>
          <a:noFill/>
          <a:ln>
            <a:noFill/>
          </a:ln>
        </p:spPr>
      </p:pic>
      <p:sp>
        <p:nvSpPr>
          <p:cNvPr id="57" name="Shape 57"/>
          <p:cNvSpPr txBox="1">
            <a:spLocks noGrp="1"/>
          </p:cNvSpPr>
          <p:nvPr>
            <p:ph type="body" idx="1"/>
          </p:nvPr>
        </p:nvSpPr>
        <p:spPr>
          <a:xfrm>
            <a:off x="261412" y="4080780"/>
            <a:ext cx="8258700" cy="23118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dirty="0"/>
              <a:t>At times, such as when many people have trouble making ends meet, it is easy to tell how the economy is doing. </a:t>
            </a:r>
          </a:p>
          <a:p>
            <a:pPr marL="457200" marR="0" lvl="0" indent="-317500" algn="l" rtl="0">
              <a:spcBef>
                <a:spcPts val="0"/>
              </a:spcBef>
              <a:spcAft>
                <a:spcPts val="0"/>
              </a:spcAft>
              <a:buSzPct val="70000"/>
              <a:buChar char="●"/>
            </a:pPr>
            <a:r>
              <a:rPr lang="en-US" dirty="0"/>
              <a:t>This photograph shows people lined up during the Great Depression, waiting for relief checks. </a:t>
            </a:r>
          </a:p>
          <a:p>
            <a:pPr marL="457200" marR="0" lvl="0" indent="-317500" algn="l" rtl="0">
              <a:spcBef>
                <a:spcPts val="0"/>
              </a:spcBef>
              <a:spcAft>
                <a:spcPts val="0"/>
              </a:spcAft>
              <a:buSzPct val="87500"/>
              <a:buChar char="●"/>
            </a:pPr>
            <a:r>
              <a:rPr lang="en-US" dirty="0"/>
              <a:t>At other times, when some are doing well and others are not, it is more difficult to ascertain how the economy of a country is doing. </a:t>
            </a:r>
            <a:r>
              <a:rPr lang="en-US" sz="1600" dirty="0"/>
              <a:t>(Credit: modification of work by the U.S. Library of Congress/Wikimedia Commons)</a:t>
            </a:r>
          </a:p>
        </p:txBody>
      </p:sp>
      <p:sp>
        <p:nvSpPr>
          <p:cNvPr id="2" name="Footer Placeholder 1"/>
          <p:cNvSpPr>
            <a:spLocks noGrp="1"/>
          </p:cNvSpPr>
          <p:nvPr>
            <p:ph type="ftr" idx="11"/>
          </p:nvPr>
        </p:nvSpPr>
        <p:spPr/>
        <p:txBody>
          <a:bodyPr/>
          <a:lstStyle/>
          <a:p>
            <a:r>
              <a:rPr lang="en-US" dirty="0"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xfrm>
            <a:off x="457200" y="241325"/>
            <a:ext cx="8062800" cy="825900"/>
          </a:xfrm>
          <a:prstGeom prst="rect">
            <a:avLst/>
          </a:prstGeom>
        </p:spPr>
        <p:txBody>
          <a:bodyPr wrap="square" lIns="91425" tIns="91425" rIns="91425" bIns="91425" anchor="b" anchorCtr="0">
            <a:noAutofit/>
          </a:bodyPr>
          <a:lstStyle/>
          <a:p>
            <a:pPr lvl="0" rtl="0">
              <a:spcBef>
                <a:spcPts val="0"/>
              </a:spcBef>
              <a:buNone/>
            </a:pPr>
            <a:r>
              <a:rPr lang="en-US"/>
              <a:t>Example: Converting GDP to a Common Currency</a:t>
            </a:r>
          </a:p>
        </p:txBody>
      </p:sp>
      <p:sp>
        <p:nvSpPr>
          <p:cNvPr id="262" name="Shape 262"/>
          <p:cNvSpPr>
            <a:spLocks noGrp="1"/>
          </p:cNvSpPr>
          <p:nvPr>
            <p:ph type="pic" idx="2"/>
          </p:nvPr>
        </p:nvSpPr>
        <p:spPr>
          <a:xfrm>
            <a:off x="457200" y="1109550"/>
            <a:ext cx="8062800" cy="53784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a:t>Example: Compare Brazil’s GDP in 2013 of 4.8 trillion reals with the U.S. GDP of $16.6 trillion for the same year.</a:t>
            </a:r>
          </a:p>
          <a:p>
            <a:pPr marL="914400" lvl="1" indent="-355600" rtl="0">
              <a:spcBef>
                <a:spcPts val="0"/>
              </a:spcBef>
              <a:buSzPct val="100000"/>
            </a:pPr>
            <a:r>
              <a:rPr lang="en-US"/>
              <a:t>In 2013, the exchange rate was 2.157 reals = $1.</a:t>
            </a:r>
          </a:p>
          <a:p>
            <a:pPr lvl="0" indent="457200" rtl="0">
              <a:spcBef>
                <a:spcPts val="0"/>
              </a:spcBef>
              <a:buNone/>
            </a:pPr>
            <a:endParaRPr/>
          </a:p>
          <a:p>
            <a:pPr marL="914400" lvl="1" indent="-355600" rtl="0">
              <a:spcBef>
                <a:spcPts val="0"/>
              </a:spcBef>
              <a:buSzPct val="100000"/>
            </a:pPr>
            <a:r>
              <a:rPr lang="en-US"/>
              <a:t>Convert Brazil’s GDP into U.S. dollars:</a:t>
            </a:r>
          </a:p>
          <a:p>
            <a:pPr lvl="0" indent="457200" rtl="0">
              <a:spcBef>
                <a:spcPts val="0"/>
              </a:spcBef>
              <a:buNone/>
            </a:pPr>
            <a:endParaRPr/>
          </a:p>
          <a:p>
            <a:pPr marL="457200" lvl="0" indent="0" rtl="0">
              <a:spcBef>
                <a:spcPts val="0"/>
              </a:spcBef>
              <a:spcAft>
                <a:spcPts val="0"/>
              </a:spcAft>
              <a:buNone/>
            </a:pPr>
            <a:r>
              <a:rPr lang="en-US"/>
              <a:t>    Brazil's GDP in $U.S.   =        </a:t>
            </a:r>
            <a:r>
              <a:rPr lang="en-US" u="sng"/>
              <a:t>Brazil's GDP in reals</a:t>
            </a:r>
          </a:p>
          <a:p>
            <a:pPr marL="3200400" lvl="0" indent="457200" rtl="0">
              <a:spcBef>
                <a:spcPts val="0"/>
              </a:spcBef>
              <a:buNone/>
            </a:pPr>
            <a:r>
              <a:rPr lang="en-US"/>
              <a:t>    Exchange rate (reals/$ U.S.)</a:t>
            </a:r>
          </a:p>
          <a:p>
            <a:pPr marL="3200400" lvl="0" indent="0" rtl="0">
              <a:spcBef>
                <a:spcPts val="0"/>
              </a:spcBef>
              <a:spcAft>
                <a:spcPts val="0"/>
              </a:spcAft>
              <a:buNone/>
            </a:pPr>
            <a:r>
              <a:rPr lang="en-US"/>
              <a:t>  =           </a:t>
            </a:r>
            <a:r>
              <a:rPr lang="en-US" u="sng"/>
              <a:t>4.845 trillion reals</a:t>
            </a:r>
          </a:p>
          <a:p>
            <a:pPr marL="3200400" lvl="0" indent="0" rtl="0">
              <a:spcBef>
                <a:spcPts val="0"/>
              </a:spcBef>
              <a:buNone/>
            </a:pPr>
            <a:r>
              <a:rPr lang="en-US"/>
              <a:t>            2.157 reals per $ U.S.</a:t>
            </a:r>
          </a:p>
          <a:p>
            <a:pPr marL="3200400" lvl="0" indent="0" rtl="0">
              <a:spcBef>
                <a:spcPts val="0"/>
              </a:spcBef>
              <a:buNone/>
            </a:pPr>
            <a:r>
              <a:rPr lang="en-US"/>
              <a:t>  = $2.246 trillion GDP </a:t>
            </a:r>
          </a:p>
          <a:p>
            <a:pPr marL="457200" lvl="0" indent="-317500" rtl="0">
              <a:spcBef>
                <a:spcPts val="0"/>
              </a:spcBef>
              <a:spcAft>
                <a:spcPts val="0"/>
              </a:spcAft>
              <a:buSzPct val="70000"/>
              <a:buChar char="●"/>
            </a:pPr>
            <a:r>
              <a:rPr lang="en-US"/>
              <a:t>Compare this value to the GDP in the United States in the same year. </a:t>
            </a:r>
          </a:p>
          <a:p>
            <a:pPr marL="457200" lvl="0" indent="-317500" rtl="0">
              <a:spcBef>
                <a:spcPts val="0"/>
              </a:spcBef>
              <a:buSzPct val="70000"/>
              <a:buChar char="●"/>
            </a:pPr>
            <a:r>
              <a:rPr lang="en-US"/>
              <a:t>The U.S. GDP was $16.6 trillion in 2013, which is nearly eight times that of GDP in Brazil.</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Shape 26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GDP Per Capita</a:t>
            </a:r>
          </a:p>
        </p:txBody>
      </p:sp>
      <p:sp>
        <p:nvSpPr>
          <p:cNvPr id="269" name="Shape 269"/>
          <p:cNvSpPr>
            <a:spLocks noGrp="1"/>
          </p:cNvSpPr>
          <p:nvPr>
            <p:ph type="pic" idx="2"/>
          </p:nvPr>
        </p:nvSpPr>
        <p:spPr>
          <a:xfrm>
            <a:off x="457200" y="1122372"/>
            <a:ext cx="8062800" cy="43443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The U.S. economy has the largest GDP in the world, and is also a populous country.</a:t>
            </a:r>
          </a:p>
          <a:p>
            <a:pPr lvl="0" rtl="0">
              <a:spcBef>
                <a:spcPts val="0"/>
              </a:spcBef>
              <a:buNone/>
            </a:pPr>
            <a:endParaRPr/>
          </a:p>
          <a:p>
            <a:pPr marL="457200" lvl="0" indent="-317500" rtl="0">
              <a:spcBef>
                <a:spcPts val="0"/>
              </a:spcBef>
              <a:buSzPct val="70000"/>
              <a:buChar char="●"/>
            </a:pPr>
            <a:r>
              <a:rPr lang="en-US"/>
              <a:t>Is its economy also larger on a per-person basis?</a:t>
            </a:r>
          </a:p>
          <a:p>
            <a:pPr lvl="0" rtl="0">
              <a:spcBef>
                <a:spcPts val="0"/>
              </a:spcBef>
              <a:buNone/>
            </a:pPr>
            <a:endParaRPr/>
          </a:p>
          <a:p>
            <a:pPr marL="457200" lvl="0" indent="-317500" rtl="0">
              <a:spcBef>
                <a:spcPts val="0"/>
              </a:spcBef>
              <a:buSzPct val="70000"/>
              <a:buChar char="●"/>
            </a:pPr>
            <a:r>
              <a:rPr lang="en-US" b="1"/>
              <a:t>GDP per capita</a:t>
            </a:r>
            <a:r>
              <a:rPr lang="en-US"/>
              <a:t> - the GDP divided by the population.</a:t>
            </a:r>
          </a:p>
          <a:p>
            <a:pPr marL="914400" lvl="0" indent="457200" rtl="0">
              <a:spcBef>
                <a:spcPts val="0"/>
              </a:spcBef>
              <a:spcAft>
                <a:spcPts val="0"/>
              </a:spcAft>
              <a:buNone/>
            </a:pPr>
            <a:endParaRPr/>
          </a:p>
          <a:p>
            <a:pPr marL="914400" lvl="0" indent="457200" rtl="0">
              <a:spcBef>
                <a:spcPts val="0"/>
              </a:spcBef>
              <a:spcAft>
                <a:spcPts val="0"/>
              </a:spcAft>
              <a:buNone/>
            </a:pPr>
            <a:r>
              <a:rPr lang="en-US"/>
              <a:t>GDP per capita   =      </a:t>
            </a:r>
            <a:r>
              <a:rPr lang="en-US" u="sng"/>
              <a:t>GDP</a:t>
            </a:r>
          </a:p>
          <a:p>
            <a:pPr marL="3200400" lvl="0" indent="0">
              <a:spcBef>
                <a:spcPts val="0"/>
              </a:spcBef>
              <a:buNone/>
            </a:pPr>
            <a:r>
              <a:rPr lang="en-US"/>
              <a:t>      population</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6.5 How Well GDP Measures the </a:t>
            </a:r>
          </a:p>
          <a:p>
            <a:pPr lvl="0">
              <a:spcBef>
                <a:spcPts val="0"/>
              </a:spcBef>
              <a:buNone/>
            </a:pPr>
            <a:r>
              <a:rPr lang="en-US"/>
              <a:t>Well-Being of Society</a:t>
            </a:r>
          </a:p>
        </p:txBody>
      </p:sp>
      <p:sp>
        <p:nvSpPr>
          <p:cNvPr id="276" name="Shape 276"/>
          <p:cNvSpPr>
            <a:spLocks noGrp="1"/>
          </p:cNvSpPr>
          <p:nvPr>
            <p:ph type="pic" idx="2"/>
          </p:nvPr>
        </p:nvSpPr>
        <p:spPr>
          <a:xfrm>
            <a:off x="457200" y="1122371"/>
            <a:ext cx="8062800" cy="47187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Standard of living</a:t>
            </a:r>
            <a:r>
              <a:rPr lang="en-US"/>
              <a:t> - all elements that affect people’s happiness and well-being, whether they are bought and sold in the market or not.</a:t>
            </a:r>
          </a:p>
          <a:p>
            <a:pPr lvl="0" rtl="0">
              <a:spcBef>
                <a:spcPts val="0"/>
              </a:spcBef>
              <a:buNone/>
            </a:pPr>
            <a:endParaRPr/>
          </a:p>
          <a:p>
            <a:pPr marL="457200" lvl="0" indent="-317500" rtl="0">
              <a:spcBef>
                <a:spcPts val="0"/>
              </a:spcBef>
              <a:buSzPct val="70000"/>
              <a:buChar char="●"/>
            </a:pPr>
            <a:r>
              <a:rPr lang="en-US"/>
              <a:t>Difference between GDP and standard of living.</a:t>
            </a:r>
          </a:p>
          <a:p>
            <a:pPr lvl="0" rtl="0">
              <a:spcBef>
                <a:spcPts val="0"/>
              </a:spcBef>
              <a:buNone/>
            </a:pPr>
            <a:endParaRPr/>
          </a:p>
          <a:p>
            <a:pPr marL="914400" lvl="1" indent="-355600" rtl="0">
              <a:spcBef>
                <a:spcPts val="0"/>
              </a:spcBef>
              <a:spcAft>
                <a:spcPts val="0"/>
              </a:spcAft>
              <a:buSzPct val="100000"/>
            </a:pPr>
            <a:r>
              <a:rPr lang="en-US"/>
              <a:t>GDP does </a:t>
            </a:r>
            <a:r>
              <a:rPr lang="en-US" u="sng"/>
              <a:t>not</a:t>
            </a:r>
            <a:r>
              <a:rPr lang="en-US"/>
              <a:t> include:</a:t>
            </a:r>
          </a:p>
          <a:p>
            <a:pPr marL="1371600" lvl="2" indent="-317500" rtl="0">
              <a:spcBef>
                <a:spcPts val="0"/>
              </a:spcBef>
              <a:spcAft>
                <a:spcPts val="0"/>
              </a:spcAft>
              <a:buSzPct val="70000"/>
            </a:pPr>
            <a:r>
              <a:rPr lang="en-US" sz="2000"/>
              <a:t>leisure time</a:t>
            </a:r>
          </a:p>
          <a:p>
            <a:pPr marL="1371600" lvl="2" indent="-317500" rtl="0">
              <a:spcBef>
                <a:spcPts val="0"/>
              </a:spcBef>
              <a:spcAft>
                <a:spcPts val="0"/>
              </a:spcAft>
              <a:buSzPct val="70000"/>
            </a:pPr>
            <a:r>
              <a:rPr lang="en-US" sz="2000"/>
              <a:t>actual levels of environmental cleanliness, health, and learning</a:t>
            </a:r>
          </a:p>
          <a:p>
            <a:pPr marL="1371600" lvl="2" indent="-317500" rtl="0">
              <a:spcBef>
                <a:spcPts val="0"/>
              </a:spcBef>
              <a:spcAft>
                <a:spcPts val="0"/>
              </a:spcAft>
              <a:buSzPct val="70000"/>
            </a:pPr>
            <a:r>
              <a:rPr lang="en-US" sz="2000"/>
              <a:t>production that is not exchanged in the market</a:t>
            </a:r>
          </a:p>
          <a:p>
            <a:pPr marL="1371600" lvl="2" indent="-317500" rtl="0">
              <a:spcBef>
                <a:spcPts val="0"/>
              </a:spcBef>
              <a:spcAft>
                <a:spcPts val="0"/>
              </a:spcAft>
              <a:buSzPct val="70000"/>
            </a:pPr>
            <a:r>
              <a:rPr lang="en-US" sz="2000"/>
              <a:t>the level of inequality in society</a:t>
            </a:r>
          </a:p>
          <a:p>
            <a:pPr marL="1371600" lvl="2" indent="-317500" rtl="0">
              <a:spcBef>
                <a:spcPts val="0"/>
              </a:spcBef>
              <a:buSzPct val="70000"/>
            </a:pPr>
            <a:r>
              <a:rPr lang="en-US" sz="2000"/>
              <a:t>what technology and products are available</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r" rtl="0">
              <a:spcBef>
                <a:spcPts val="0"/>
              </a:spcBef>
              <a:buClr>
                <a:srgbClr val="6CB255"/>
              </a:buClr>
              <a:buSzPct val="25000"/>
              <a:buFont typeface="Arial Black"/>
              <a:buNone/>
            </a:pPr>
            <a:r>
              <a:rPr lang="en-US" sz="2400" b="0" i="0" u="none" strike="noStrike" cap="none" dirty="0" smtClean="0">
                <a:solidFill>
                  <a:srgbClr val="6CB255"/>
                </a:solidFill>
                <a:latin typeface="Arial Black"/>
                <a:ea typeface="Arial Black"/>
                <a:cs typeface="Arial Black"/>
                <a:sym typeface="Arial Black"/>
              </a:rPr>
              <a:t>Attribution</a:t>
            </a:r>
            <a:endParaRPr sz="2400" b="0" i="0" u="none" strike="noStrike" cap="none" dirty="0">
              <a:solidFill>
                <a:srgbClr val="6CB255"/>
              </a:solidFill>
              <a:latin typeface="Arial Black"/>
              <a:ea typeface="Arial Black"/>
              <a:cs typeface="Arial Black"/>
              <a:sym typeface="Arial Black"/>
            </a:endParaRPr>
          </a:p>
        </p:txBody>
      </p:sp>
      <p:sp>
        <p:nvSpPr>
          <p:cNvPr id="283" name="Shape 283"/>
          <p:cNvSpPr txBox="1">
            <a:spLocks noGrp="1"/>
          </p:cNvSpPr>
          <p:nvPr>
            <p:ph type="body" idx="1"/>
          </p:nvPr>
        </p:nvSpPr>
        <p:spPr>
          <a:xfrm>
            <a:off x="457200" y="1107617"/>
            <a:ext cx="8062912" cy="525697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Clr>
                <a:srgbClr val="6CB255"/>
              </a:buClr>
              <a:buSzPct val="25000"/>
              <a:buFont typeface="Arial"/>
              <a:buNone/>
            </a:pPr>
            <a:r>
              <a:rPr lang="en-US" sz="1600" b="0" i="0" u="none" strike="noStrike" cap="none">
                <a:solidFill>
                  <a:srgbClr val="212F62"/>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Macroeconomic Goals, Framework, and Policies</a:t>
            </a:r>
          </a:p>
        </p:txBody>
      </p:sp>
      <p:sp>
        <p:nvSpPr>
          <p:cNvPr id="64" name="Shape 64"/>
          <p:cNvSpPr txBox="1">
            <a:spLocks noGrp="1"/>
          </p:cNvSpPr>
          <p:nvPr>
            <p:ph type="body" idx="1"/>
          </p:nvPr>
        </p:nvSpPr>
        <p:spPr>
          <a:xfrm>
            <a:off x="457200" y="3501850"/>
            <a:ext cx="8062800" cy="31560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dirty="0"/>
              <a:t>This chart shows what macroeconomics is about:</a:t>
            </a:r>
          </a:p>
          <a:p>
            <a:pPr marR="0" lvl="0" algn="l" rtl="0">
              <a:spcBef>
                <a:spcPts val="0"/>
              </a:spcBef>
              <a:spcAft>
                <a:spcPts val="0"/>
              </a:spcAft>
              <a:buNone/>
            </a:pPr>
            <a:endParaRPr dirty="0"/>
          </a:p>
          <a:p>
            <a:pPr marL="914400" marR="0" lvl="1" indent="-355600" algn="l" rtl="0">
              <a:spcBef>
                <a:spcPts val="0"/>
              </a:spcBef>
              <a:spcAft>
                <a:spcPts val="0"/>
              </a:spcAft>
              <a:buSzPct val="100000"/>
              <a:buChar char="○"/>
            </a:pPr>
            <a:r>
              <a:rPr lang="en-US" u="sng" dirty="0"/>
              <a:t>Goals</a:t>
            </a:r>
            <a:r>
              <a:rPr lang="en-US" dirty="0"/>
              <a:t> - a consensus of what are the most important goals for the macro economy</a:t>
            </a:r>
            <a:r>
              <a:rPr lang="en-US" dirty="0" smtClean="0"/>
              <a:t>.</a:t>
            </a:r>
            <a:endParaRPr dirty="0"/>
          </a:p>
          <a:p>
            <a:pPr marL="914400" marR="0" lvl="1" indent="-355600" algn="l" rtl="0">
              <a:spcBef>
                <a:spcPts val="0"/>
              </a:spcBef>
              <a:spcAft>
                <a:spcPts val="0"/>
              </a:spcAft>
              <a:buSzPct val="100000"/>
              <a:buChar char="○"/>
            </a:pPr>
            <a:r>
              <a:rPr lang="en-US" u="sng" dirty="0"/>
              <a:t>Framework</a:t>
            </a:r>
            <a:r>
              <a:rPr lang="en-US" dirty="0"/>
              <a:t> - what economists use to analyze macroeconomic changes (such as inflation or recession</a:t>
            </a:r>
            <a:r>
              <a:rPr lang="en-US" dirty="0" smtClean="0"/>
              <a:t>).</a:t>
            </a:r>
            <a:endParaRPr dirty="0"/>
          </a:p>
          <a:p>
            <a:pPr marL="914400" marR="0" lvl="1" indent="-355600" algn="l" rtl="0">
              <a:spcBef>
                <a:spcPts val="0"/>
              </a:spcBef>
              <a:spcAft>
                <a:spcPts val="0"/>
              </a:spcAft>
              <a:buSzPct val="100000"/>
              <a:buChar char="○"/>
            </a:pPr>
            <a:r>
              <a:rPr lang="en-US" u="sng" dirty="0"/>
              <a:t>Policy Tools </a:t>
            </a:r>
            <a:r>
              <a:rPr lang="en-US" dirty="0"/>
              <a:t>- the tools the federal government uses to influence the macro economy.</a:t>
            </a:r>
          </a:p>
        </p:txBody>
      </p:sp>
      <p:pic>
        <p:nvPicPr>
          <p:cNvPr id="65" name="Shape 65" descr="The illustration shows three boxes. The first is goals, the second is framework, the third is policy tools. Within each box are factors pertaining to the box.  The goals box contains Economic Growth, Low Unemployment, and low inflation.  Framework includes aggregate demand/aggregate supply, Keynesian model, Neoclassical model.  And policy tools includes monetary policy and fiscal policy.  "/>
          <p:cNvPicPr preferRelativeResize="0">
            <a:picLocks noGrp="1"/>
          </p:cNvPicPr>
          <p:nvPr>
            <p:ph type="pic" idx="2"/>
          </p:nvPr>
        </p:nvPicPr>
        <p:blipFill rotWithShape="1">
          <a:blip r:embed="rId3">
            <a:alphaModFix/>
          </a:blip>
          <a:srcRect/>
          <a:stretch/>
        </p:blipFill>
        <p:spPr>
          <a:xfrm>
            <a:off x="457199" y="1325989"/>
            <a:ext cx="8062800" cy="20262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6.1 Measuring the Size of the Economy: </a:t>
            </a:r>
          </a:p>
          <a:p>
            <a:pPr lvl="0">
              <a:spcBef>
                <a:spcPts val="0"/>
              </a:spcBef>
              <a:buNone/>
            </a:pPr>
            <a:r>
              <a:rPr lang="en-US"/>
              <a:t>Gross Domestic Product</a:t>
            </a:r>
          </a:p>
        </p:txBody>
      </p:sp>
      <p:sp>
        <p:nvSpPr>
          <p:cNvPr id="72" name="Shape 72"/>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b="1"/>
              <a:t>Gross domestic product (GDP)</a:t>
            </a:r>
            <a:r>
              <a:rPr lang="en-US"/>
              <a:t> - the value of the output of all final goods and services produced within a country in a given year.</a:t>
            </a:r>
          </a:p>
          <a:p>
            <a:pPr marL="914400" lvl="1" indent="-355600" rtl="0">
              <a:spcBef>
                <a:spcPts val="0"/>
              </a:spcBef>
              <a:buSzPct val="100000"/>
            </a:pPr>
            <a:r>
              <a:rPr lang="en-US"/>
              <a:t>Measures the size of a nation’s overall economy.</a:t>
            </a:r>
          </a:p>
          <a:p>
            <a:pPr lvl="0" indent="457200" rtl="0">
              <a:spcBef>
                <a:spcPts val="0"/>
              </a:spcBef>
              <a:buNone/>
            </a:pPr>
            <a:endParaRPr/>
          </a:p>
          <a:p>
            <a:pPr marL="457200" lvl="0" indent="-317500" rtl="0">
              <a:spcBef>
                <a:spcPts val="0"/>
              </a:spcBef>
              <a:spcAft>
                <a:spcPts val="0"/>
              </a:spcAft>
              <a:buSzPct val="70000"/>
              <a:buChar char="●"/>
            </a:pPr>
            <a:r>
              <a:rPr lang="en-US"/>
              <a:t>An economy's GDP can be measured by either:</a:t>
            </a:r>
          </a:p>
          <a:p>
            <a:pPr marL="914400" lvl="1" indent="-355600" rtl="0">
              <a:spcBef>
                <a:spcPts val="0"/>
              </a:spcBef>
              <a:spcAft>
                <a:spcPts val="0"/>
              </a:spcAft>
              <a:buSzPct val="100000"/>
            </a:pPr>
            <a:r>
              <a:rPr lang="en-US"/>
              <a:t>the total dollar value of what consumers purchase in the economy.</a:t>
            </a:r>
          </a:p>
          <a:p>
            <a:pPr marL="914400" lvl="1" indent="-355600" rtl="0">
              <a:spcBef>
                <a:spcPts val="0"/>
              </a:spcBef>
              <a:buSzPct val="100000"/>
            </a:pPr>
            <a:r>
              <a:rPr lang="en-US"/>
              <a:t>the total dollar value of what the country produces.</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GDP Measured by Components of Demand</a:t>
            </a:r>
          </a:p>
        </p:txBody>
      </p:sp>
      <p:sp>
        <p:nvSpPr>
          <p:cNvPr id="79" name="Shape 79"/>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Who buys all of a country’s production?</a:t>
            </a:r>
          </a:p>
          <a:p>
            <a:pPr lvl="0" rtl="0">
              <a:spcBef>
                <a:spcPts val="0"/>
              </a:spcBef>
              <a:buNone/>
            </a:pPr>
            <a:endParaRPr/>
          </a:p>
          <a:p>
            <a:pPr marL="457200" lvl="0" indent="-317500" rtl="0">
              <a:spcBef>
                <a:spcPts val="0"/>
              </a:spcBef>
              <a:spcAft>
                <a:spcPts val="0"/>
              </a:spcAft>
              <a:buSzPct val="70000"/>
              <a:buChar char="●"/>
            </a:pPr>
            <a:r>
              <a:rPr lang="en-US"/>
              <a:t>Demand for production can be divided into four main parts:  </a:t>
            </a:r>
          </a:p>
          <a:p>
            <a:pPr marL="914400" lvl="1" indent="-355600" rtl="0">
              <a:spcBef>
                <a:spcPts val="0"/>
              </a:spcBef>
              <a:spcAft>
                <a:spcPts val="0"/>
              </a:spcAft>
              <a:buSzPct val="100000"/>
            </a:pPr>
            <a:r>
              <a:rPr lang="en-US"/>
              <a:t>consumer spending (consumption)</a:t>
            </a:r>
          </a:p>
          <a:p>
            <a:pPr marL="914400" lvl="1" indent="-355600" rtl="0">
              <a:spcBef>
                <a:spcPts val="0"/>
              </a:spcBef>
              <a:spcAft>
                <a:spcPts val="0"/>
              </a:spcAft>
              <a:buSzPct val="100000"/>
            </a:pPr>
            <a:r>
              <a:rPr lang="en-US"/>
              <a:t>business spending (investment)</a:t>
            </a:r>
          </a:p>
          <a:p>
            <a:pPr marL="914400" lvl="1" indent="-355600" rtl="0">
              <a:spcBef>
                <a:spcPts val="0"/>
              </a:spcBef>
              <a:spcAft>
                <a:spcPts val="0"/>
              </a:spcAft>
              <a:buSzPct val="100000"/>
            </a:pPr>
            <a:r>
              <a:rPr lang="en-US"/>
              <a:t>government spending on goods and services</a:t>
            </a:r>
          </a:p>
          <a:p>
            <a:pPr marL="914400" lvl="1" indent="-355600" rtl="0">
              <a:spcBef>
                <a:spcPts val="0"/>
              </a:spcBef>
              <a:buSzPct val="100000"/>
            </a:pPr>
            <a:r>
              <a:rPr lang="en-US"/>
              <a:t>spending on net exports</a:t>
            </a:r>
          </a:p>
          <a:p>
            <a:pPr lvl="0" indent="457200" rtl="0">
              <a:spcBef>
                <a:spcPts val="0"/>
              </a:spcBef>
              <a:buNone/>
            </a:pPr>
            <a:endParaRPr/>
          </a:p>
          <a:p>
            <a:pPr lvl="0" rtl="0">
              <a:spcBef>
                <a:spcPts val="0"/>
              </a:spcBef>
              <a:buNone/>
            </a:pPr>
            <a:endParaRP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Percentage of Components of 2016 </a:t>
            </a:r>
          </a:p>
          <a:p>
            <a:pPr marL="0" marR="0" lvl="0" indent="0" algn="l" rtl="0">
              <a:spcBef>
                <a:spcPts val="0"/>
              </a:spcBef>
              <a:buClr>
                <a:srgbClr val="6CB255"/>
              </a:buClr>
              <a:buSzPct val="25000"/>
              <a:buFont typeface="Arial Black"/>
              <a:buNone/>
            </a:pPr>
            <a:r>
              <a:rPr lang="en-US"/>
              <a:t>U.S. GDP on the Demand Side</a:t>
            </a:r>
          </a:p>
        </p:txBody>
      </p:sp>
      <p:sp>
        <p:nvSpPr>
          <p:cNvPr id="86" name="Shape 86"/>
          <p:cNvSpPr txBox="1">
            <a:spLocks noGrp="1"/>
          </p:cNvSpPr>
          <p:nvPr>
            <p:ph type="body" idx="1"/>
          </p:nvPr>
        </p:nvSpPr>
        <p:spPr>
          <a:xfrm>
            <a:off x="457200" y="5072582"/>
            <a:ext cx="8062800" cy="11664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rgbClr val="6CB255"/>
              </a:buClr>
              <a:buSzPct val="25000"/>
              <a:buFont typeface="Arial"/>
              <a:buNone/>
            </a:pPr>
            <a:r>
              <a:rPr lang="en-US" b="0" i="0" u="none" strike="noStrike" cap="none">
                <a:solidFill>
                  <a:srgbClr val="000000"/>
                </a:solidFill>
                <a:latin typeface="Arial"/>
                <a:ea typeface="Arial"/>
                <a:cs typeface="Arial"/>
                <a:sym typeface="Arial"/>
              </a:rPr>
              <a:t>Consumption makes up over half of the demand side components of the GDP. </a:t>
            </a:r>
            <a:r>
              <a:rPr lang="en-US" sz="1800" b="0" i="0" u="none" strike="noStrike" cap="none">
                <a:solidFill>
                  <a:srgbClr val="000000"/>
                </a:solidFill>
                <a:latin typeface="Arial"/>
                <a:ea typeface="Arial"/>
                <a:cs typeface="Arial"/>
                <a:sym typeface="Arial"/>
              </a:rPr>
              <a:t>(Source: http://bea.gov/iTable/index_nipa.cfm)</a:t>
            </a:r>
          </a:p>
        </p:txBody>
      </p:sp>
      <p:pic>
        <p:nvPicPr>
          <p:cNvPr id="88" name="Shape 88" descr="This pie graph shows the demand side US GDP: Consumption at 68.8%, Investment at 16.6%, Government at 17.7%, Exports at 11.8% and Imports at -14.5%."/>
          <p:cNvPicPr preferRelativeResize="0"/>
          <p:nvPr/>
        </p:nvPicPr>
        <p:blipFill>
          <a:blip r:embed="rId3">
            <a:alphaModFix/>
          </a:blip>
          <a:stretch>
            <a:fillRect/>
          </a:stretch>
        </p:blipFill>
        <p:spPr>
          <a:xfrm>
            <a:off x="2083151" y="1213950"/>
            <a:ext cx="4977699" cy="3630025"/>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57200" y="241325"/>
            <a:ext cx="8062800" cy="4872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Components of GDP on the Demand Side</a:t>
            </a:r>
          </a:p>
        </p:txBody>
      </p:sp>
      <p:sp>
        <p:nvSpPr>
          <p:cNvPr id="94" name="Shape 94"/>
          <p:cNvSpPr txBox="1">
            <a:spLocks noGrp="1"/>
          </p:cNvSpPr>
          <p:nvPr>
            <p:ph type="body" idx="1"/>
          </p:nvPr>
        </p:nvSpPr>
        <p:spPr>
          <a:xfrm>
            <a:off x="510050" y="4544614"/>
            <a:ext cx="7957200" cy="1878300"/>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rgbClr val="6CB255"/>
              </a:buClr>
              <a:buSzPct val="77777"/>
              <a:buFont typeface="Arial"/>
              <a:buChar char="●"/>
            </a:pPr>
            <a:r>
              <a:rPr lang="en-US" sz="1800" dirty="0"/>
              <a:t>For graph (a): </a:t>
            </a:r>
          </a:p>
          <a:p>
            <a:pPr marR="0" lvl="1" algn="l" rtl="0">
              <a:spcBef>
                <a:spcPts val="0"/>
              </a:spcBef>
              <a:spcAft>
                <a:spcPts val="0"/>
              </a:spcAft>
              <a:buClr>
                <a:srgbClr val="6CB255"/>
              </a:buClr>
              <a:buSzPct val="77777"/>
              <a:buFont typeface="Arial"/>
              <a:buChar char="○"/>
            </a:pPr>
            <a:r>
              <a:rPr lang="en-US" sz="1800" b="0" i="0" u="none" strike="noStrike" cap="none" dirty="0">
                <a:solidFill>
                  <a:srgbClr val="000000"/>
                </a:solidFill>
                <a:latin typeface="Arial"/>
                <a:ea typeface="Arial"/>
                <a:cs typeface="Arial"/>
                <a:sym typeface="Arial"/>
              </a:rPr>
              <a:t>Consumption is about two-thirds of GDP, but it moves relatively little over time. </a:t>
            </a:r>
          </a:p>
          <a:p>
            <a:pPr marR="0" lvl="1" algn="l" rtl="0">
              <a:spcBef>
                <a:spcPts val="0"/>
              </a:spcBef>
              <a:spcAft>
                <a:spcPts val="0"/>
              </a:spcAft>
              <a:buClr>
                <a:srgbClr val="6CB255"/>
              </a:buClr>
              <a:buSzPct val="77777"/>
              <a:buFont typeface="Arial"/>
              <a:buChar char="○"/>
            </a:pPr>
            <a:r>
              <a:rPr lang="en-US" sz="1800" b="0" i="0" u="none" strike="noStrike" cap="none" dirty="0">
                <a:solidFill>
                  <a:srgbClr val="000000"/>
                </a:solidFill>
                <a:latin typeface="Arial"/>
                <a:ea typeface="Arial"/>
                <a:cs typeface="Arial"/>
                <a:sym typeface="Arial"/>
              </a:rPr>
              <a:t>Business investment hovers around 15% of GDP, but it increases and declines more than consumption. </a:t>
            </a:r>
          </a:p>
          <a:p>
            <a:pPr marR="0" lvl="1" algn="l" rtl="0">
              <a:spcBef>
                <a:spcPts val="0"/>
              </a:spcBef>
              <a:spcAft>
                <a:spcPts val="0"/>
              </a:spcAft>
              <a:buClr>
                <a:srgbClr val="6CB255"/>
              </a:buClr>
              <a:buSzPct val="77777"/>
              <a:buFont typeface="Arial"/>
              <a:buChar char="○"/>
            </a:pPr>
            <a:r>
              <a:rPr lang="en-US" sz="1800" b="0" i="0" u="none" strike="noStrike" cap="none" dirty="0">
                <a:solidFill>
                  <a:srgbClr val="000000"/>
                </a:solidFill>
                <a:latin typeface="Arial"/>
                <a:ea typeface="Arial"/>
                <a:cs typeface="Arial"/>
                <a:sym typeface="Arial"/>
              </a:rPr>
              <a:t>Government spending on goods and services is around 20% of GDP.</a:t>
            </a:r>
          </a:p>
        </p:txBody>
      </p:sp>
      <p:pic>
        <p:nvPicPr>
          <p:cNvPr id="96" name="Shape 96" descr="This is a line graph with parts a and b. Part a shows the demand from consumption, investment, and government from the year 1960 to 2014. In 1960, the graph starts out at 61.0% for consumption. It remains fairly steady around 60% until 1993, when it is at 65%. By 2014, it is at 68.5%. In 1960, the graph starts out at 22.3% for government. It remains steady around 20%, and by 2014, it is at 18.2%. In 1960, the graph starts out at 15.9% for investment. It rises gradually to 20.3% in 1978, then generally goes down to 16.4% in 2014. Part b shows imports and exports from the year 1960 to 2014. In 1960, the graph starts out at 4.2% for imports. It rises fairly steadily with only a few drops, such as from 14.3% in 2000 to 13.1% in 2001. By 2014 it is at 16.5%. In 1960, the graph starts out at 5.0% for exports. It remains steadily around 5% until 1973, when it jumps to 6.7%. By 2014, the exports line is at 13.4%. "/>
          <p:cNvPicPr preferRelativeResize="0"/>
          <p:nvPr/>
        </p:nvPicPr>
        <p:blipFill>
          <a:blip r:embed="rId3">
            <a:alphaModFix/>
          </a:blip>
          <a:stretch>
            <a:fillRect/>
          </a:stretch>
        </p:blipFill>
        <p:spPr>
          <a:xfrm>
            <a:off x="385803" y="1072434"/>
            <a:ext cx="8372394" cy="347763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41326"/>
            <a:ext cx="8062800" cy="6594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Components of GDP on the Demand Side, Continued</a:t>
            </a:r>
          </a:p>
        </p:txBody>
      </p:sp>
      <p:sp>
        <p:nvSpPr>
          <p:cNvPr id="102" name="Shape 102"/>
          <p:cNvSpPr txBox="1">
            <a:spLocks noGrp="1"/>
          </p:cNvSpPr>
          <p:nvPr>
            <p:ph type="body" idx="1"/>
          </p:nvPr>
        </p:nvSpPr>
        <p:spPr>
          <a:xfrm>
            <a:off x="130629" y="4297229"/>
            <a:ext cx="8878459" cy="2093241"/>
          </a:xfrm>
          <a:prstGeom prst="rect">
            <a:avLst/>
          </a:prstGeom>
          <a:noFill/>
          <a:ln>
            <a:noFill/>
          </a:ln>
        </p:spPr>
        <p:txBody>
          <a:bodyPr wrap="square" lIns="91425" tIns="45700" rIns="91425" bIns="45700" anchor="t" anchorCtr="0">
            <a:noAutofit/>
          </a:bodyPr>
          <a:lstStyle/>
          <a:p>
            <a:pPr marL="342900" lvl="0" indent="-342900" rtl="0">
              <a:spcBef>
                <a:spcPts val="0"/>
              </a:spcBef>
              <a:spcAft>
                <a:spcPts val="0"/>
              </a:spcAft>
              <a:buClr>
                <a:srgbClr val="6CB255"/>
              </a:buClr>
              <a:buSzPct val="77777"/>
              <a:buFont typeface="Arial"/>
              <a:buChar char="●"/>
            </a:pPr>
            <a:r>
              <a:rPr lang="en-US" sz="1800" dirty="0">
                <a:solidFill>
                  <a:schemeClr val="dk1"/>
                </a:solidFill>
              </a:rPr>
              <a:t>For graph (b):  </a:t>
            </a:r>
          </a:p>
          <a:p>
            <a:pPr lvl="1" rtl="0">
              <a:spcBef>
                <a:spcPts val="0"/>
              </a:spcBef>
              <a:spcAft>
                <a:spcPts val="0"/>
              </a:spcAft>
              <a:buSzPct val="77777"/>
              <a:buChar char="○"/>
            </a:pPr>
            <a:r>
              <a:rPr lang="en-US" sz="1800" b="0" i="0" u="none" strike="noStrike" cap="none" dirty="0">
                <a:solidFill>
                  <a:srgbClr val="000000"/>
                </a:solidFill>
                <a:latin typeface="Arial"/>
                <a:ea typeface="Arial"/>
                <a:cs typeface="Arial"/>
                <a:sym typeface="Arial"/>
              </a:rPr>
              <a:t>Exports are added to total demand for goods and services, while imports are subtracted from total demand. </a:t>
            </a:r>
          </a:p>
          <a:p>
            <a:pPr lvl="1" rtl="0">
              <a:spcBef>
                <a:spcPts val="0"/>
              </a:spcBef>
              <a:spcAft>
                <a:spcPts val="0"/>
              </a:spcAft>
              <a:buSzPct val="77777"/>
              <a:buChar char="○"/>
            </a:pPr>
            <a:r>
              <a:rPr lang="en-US" sz="1800" b="0" i="0" u="none" strike="noStrike" cap="none" dirty="0">
                <a:solidFill>
                  <a:srgbClr val="000000"/>
                </a:solidFill>
                <a:latin typeface="Arial"/>
                <a:ea typeface="Arial"/>
                <a:cs typeface="Arial"/>
                <a:sym typeface="Arial"/>
              </a:rPr>
              <a:t>If exports exceed imports, as in most of the 1960s and 1970s in the U.S. economy, a trade surplus exists. </a:t>
            </a:r>
          </a:p>
          <a:p>
            <a:pPr lvl="1" rtl="0">
              <a:spcBef>
                <a:spcPts val="0"/>
              </a:spcBef>
              <a:spcAft>
                <a:spcPts val="0"/>
              </a:spcAft>
              <a:buSzPct val="77777"/>
              <a:buChar char="○"/>
            </a:pPr>
            <a:r>
              <a:rPr lang="en-US" sz="1800" b="0" i="0" u="none" strike="noStrike" cap="none" dirty="0">
                <a:solidFill>
                  <a:srgbClr val="000000"/>
                </a:solidFill>
                <a:latin typeface="Arial"/>
                <a:ea typeface="Arial"/>
                <a:cs typeface="Arial"/>
                <a:sym typeface="Arial"/>
              </a:rPr>
              <a:t>If imports exceed exports, as in recent years, then a trade deficit exists. </a:t>
            </a:r>
            <a:r>
              <a:rPr lang="en-US" sz="1600" b="0" i="0" u="none" strike="noStrike" cap="none" dirty="0">
                <a:solidFill>
                  <a:srgbClr val="000000"/>
                </a:solidFill>
                <a:latin typeface="Arial"/>
                <a:ea typeface="Arial"/>
                <a:cs typeface="Arial"/>
                <a:sym typeface="Arial"/>
              </a:rPr>
              <a:t>(Source: http://</a:t>
            </a:r>
            <a:r>
              <a:rPr lang="en-US" sz="1600" b="0" i="0" u="none" strike="noStrike" cap="none" dirty="0" err="1">
                <a:solidFill>
                  <a:srgbClr val="000000"/>
                </a:solidFill>
                <a:latin typeface="Arial"/>
                <a:ea typeface="Arial"/>
                <a:cs typeface="Arial"/>
                <a:sym typeface="Arial"/>
              </a:rPr>
              <a:t>bea.gov</a:t>
            </a:r>
            <a:r>
              <a:rPr lang="en-US" sz="1600" b="0" i="0" u="none" strike="noStrike" cap="none" dirty="0">
                <a:solidFill>
                  <a:srgbClr val="000000"/>
                </a:solidFill>
                <a:latin typeface="Arial"/>
                <a:ea typeface="Arial"/>
                <a:cs typeface="Arial"/>
                <a:sym typeface="Arial"/>
              </a:rPr>
              <a:t>/</a:t>
            </a:r>
            <a:r>
              <a:rPr lang="en-US" sz="1600" b="0" i="0" u="none" strike="noStrike" cap="none" dirty="0" err="1">
                <a:solidFill>
                  <a:srgbClr val="000000"/>
                </a:solidFill>
                <a:latin typeface="Arial"/>
                <a:ea typeface="Arial"/>
                <a:cs typeface="Arial"/>
                <a:sym typeface="Arial"/>
              </a:rPr>
              <a:t>iTable</a:t>
            </a:r>
            <a:r>
              <a:rPr lang="en-US" sz="1600" b="0" i="0" u="none" strike="noStrike" cap="none" dirty="0">
                <a:solidFill>
                  <a:srgbClr val="000000"/>
                </a:solidFill>
                <a:latin typeface="Arial"/>
                <a:ea typeface="Arial"/>
                <a:cs typeface="Arial"/>
                <a:sym typeface="Arial"/>
              </a:rPr>
              <a:t>/</a:t>
            </a:r>
            <a:r>
              <a:rPr lang="en-US" sz="1600" b="0" i="0" u="none" strike="noStrike" cap="none" dirty="0" err="1">
                <a:solidFill>
                  <a:srgbClr val="000000"/>
                </a:solidFill>
                <a:latin typeface="Arial"/>
                <a:ea typeface="Arial"/>
                <a:cs typeface="Arial"/>
                <a:sym typeface="Arial"/>
              </a:rPr>
              <a:t>index_nipa.cfm</a:t>
            </a:r>
            <a:r>
              <a:rPr lang="en-US" sz="1600" b="0" i="0" u="none" strike="noStrike" cap="none" dirty="0">
                <a:solidFill>
                  <a:srgbClr val="000000"/>
                </a:solidFill>
                <a:latin typeface="Arial"/>
                <a:ea typeface="Arial"/>
                <a:cs typeface="Arial"/>
                <a:sym typeface="Arial"/>
              </a:rPr>
              <a:t>)</a:t>
            </a:r>
          </a:p>
        </p:txBody>
      </p:sp>
      <p:pic>
        <p:nvPicPr>
          <p:cNvPr id="104" name="Shape 104" descr="This is a line graph with parts a and b. Part a shows the demand from consumption, investment, and government from the year 1960 to 2014. In 1960, the graph starts out at 61.0% for consumption. It remains fairly steady around 60% until 1993, when it is at 65%. By 2014, it is at 68.5%. In 1960, the graph starts out at 22.3% for government. It remains steady around 20%, and by 2014, it is at 18.2%. In 1960, the graph starts out at 15.9% for investment. It rises gradually to 20.3% in 1978, then generally goes down to 16.4% in 2014. Part b shows imports and exports from the year 1960 to 2014. In 1960, the graph starts out at 4.2% for imports. It rises fairly steadily with only a few drops, such as from 14.3% in 2000 to 13.1% in 2001. By 2014 it is at 16.5%. In 1960, the graph starts out at 5.0% for exports. It remains steadily around 5% until 1973, when it jumps to 6.7%. By 2014, the exports line is at 13.4%. "/>
          <p:cNvPicPr preferRelativeResize="0"/>
          <p:nvPr/>
        </p:nvPicPr>
        <p:blipFill>
          <a:blip r:embed="rId3">
            <a:alphaModFix/>
          </a:blip>
          <a:stretch>
            <a:fillRect/>
          </a:stretch>
        </p:blipFill>
        <p:spPr>
          <a:xfrm>
            <a:off x="385803" y="958135"/>
            <a:ext cx="8372394" cy="3287294"/>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theme/theme1.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4005</Words>
  <Application>Microsoft Macintosh PowerPoint</Application>
  <PresentationFormat>On-screen Show (4:3)</PresentationFormat>
  <Paragraphs>260</Paragraphs>
  <Slides>33</Slides>
  <Notes>33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Arial Black</vt:lpstr>
      <vt:lpstr>Essential</vt:lpstr>
      <vt:lpstr>PowerPoint Presentation</vt:lpstr>
      <vt:lpstr>CH.6 OUTLINE</vt:lpstr>
      <vt:lpstr>The Great Depression</vt:lpstr>
      <vt:lpstr>Macroeconomic Goals, Framework, and Policies</vt:lpstr>
      <vt:lpstr>6.1 Measuring the Size of the Economy:  Gross Domestic Product</vt:lpstr>
      <vt:lpstr>GDP Measured by Components of Demand</vt:lpstr>
      <vt:lpstr>Percentage of Components of 2016  U.S. GDP on the Demand Side</vt:lpstr>
      <vt:lpstr>Components of GDP on the Demand Side</vt:lpstr>
      <vt:lpstr>Components of GDP on the Demand Side, Continued</vt:lpstr>
      <vt:lpstr>Net Export Component</vt:lpstr>
      <vt:lpstr>GDP Using Demand</vt:lpstr>
      <vt:lpstr>GDP Measured by What is Produced</vt:lpstr>
      <vt:lpstr>Percentage of Components of GDP on the Production Side</vt:lpstr>
      <vt:lpstr>Types of Production</vt:lpstr>
      <vt:lpstr>Types of Production, Continued</vt:lpstr>
      <vt:lpstr>The Problem of Double Counting</vt:lpstr>
      <vt:lpstr>Other Ways to Measure the Economy</vt:lpstr>
      <vt:lpstr>6.2 Adjusting Nominal Values to  Real Values</vt:lpstr>
      <vt:lpstr>U.S. Nominal GDP, 1960–2010</vt:lpstr>
      <vt:lpstr>GDP Deflator, 1960–2010</vt:lpstr>
      <vt:lpstr>Calculating Real GDP</vt:lpstr>
      <vt:lpstr>Example: Calculating Real GDP</vt:lpstr>
      <vt:lpstr>Example: Calculating Real GDP,  Continued</vt:lpstr>
      <vt:lpstr>U.S. Nominal and Real GDP, 1960–2012</vt:lpstr>
      <vt:lpstr>Example: Calculating Real GDP  Growth Rate</vt:lpstr>
      <vt:lpstr>6.3 Tracking Real GDP over Time</vt:lpstr>
      <vt:lpstr>U.S. GDP, 1900–2016</vt:lpstr>
      <vt:lpstr>Patterns of Recessions and Expansions</vt:lpstr>
      <vt:lpstr>6.4 Comparing GDP among Countries</vt:lpstr>
      <vt:lpstr>Example: Converting GDP to a Common Currency</vt:lpstr>
      <vt:lpstr>GDP Per Capita</vt:lpstr>
      <vt:lpstr>6.5 How Well GDP Measures the  Well-Being of Society</vt:lpstr>
      <vt:lpstr>Attribution</vt:lpstr>
    </vt:vector>
  </TitlesOfParts>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Helen Graves</cp:lastModifiedBy>
  <cp:revision>6</cp:revision>
  <dcterms:modified xsi:type="dcterms:W3CDTF">2018-02-07T21:48:20Z</dcterms:modified>
</cp:coreProperties>
</file>