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40"/>
    <p:restoredTop sz="94541"/>
  </p:normalViewPr>
  <p:slideViewPr>
    <p:cSldViewPr snapToGrid="0" snapToObjects="1">
      <p:cViewPr varScale="1">
        <p:scale>
          <a:sx n="85" d="100"/>
          <a:sy n="85" d="100"/>
        </p:scale>
        <p:origin x="17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5101860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2946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8220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5733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4755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40546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22046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2624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55023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3066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3290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97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609009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011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890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029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46748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16654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24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5405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07144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819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149903" y="6295871"/>
            <a:ext cx="8889166" cy="36093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0" y="6231889"/>
            <a:ext cx="9144000" cy="378773"/>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298003"/>
            <a:ext cx="9144000" cy="316018"/>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6513" y="6312993"/>
            <a:ext cx="9002556" cy="28267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2.xml"/><Relationship Id="rId6" Type="http://schemas.openxmlformats.org/officeDocument/2006/relationships/image" Target="../media/image1.jpg"/><Relationship Id="rId1" Type="http://schemas.openxmlformats.org/officeDocument/2006/relationships/slideLayout" Target="../slideLayouts/slideLayout5.xml"/><Relationship Id="rId2"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0" y="6354582"/>
            <a:ext cx="8994098" cy="27107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r>
              <a:rPr lang="en-US" sz="3600" b="0" i="0" u="none" strike="noStrike" cap="none" dirty="0" smtClean="0">
                <a:solidFill>
                  <a:srgbClr val="6CB255"/>
                </a:solidFill>
                <a:latin typeface="Arial Black"/>
                <a:ea typeface="Arial Black"/>
                <a:cs typeface="Arial Black"/>
                <a:sym typeface="Arial Black"/>
              </a:rPr>
              <a:t>MACROECONOMICS 2e</a:t>
            </a:r>
            <a:endParaRPr lang="en-US" sz="3600" b="0" i="0" u="none" strike="noStrike" cap="none" dirty="0">
              <a:solidFill>
                <a:srgbClr val="6CB255"/>
              </a:solidFill>
              <a:latin typeface="Arial Black"/>
              <a:ea typeface="Arial Black"/>
              <a:cs typeface="Arial Black"/>
              <a:sym typeface="Arial Black"/>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10</a:t>
            </a:r>
            <a:r>
              <a:rPr lang="en-US" sz="2000" b="1" i="0" u="none" strike="noStrike" cap="none" dirty="0">
                <a:solidFill>
                  <a:srgbClr val="212F62"/>
                </a:solidFill>
                <a:latin typeface="Arial"/>
                <a:ea typeface="Arial"/>
                <a:cs typeface="Arial"/>
                <a:sym typeface="Arial"/>
              </a:rPr>
              <a:t> The International Trade and Capital Flows</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5" name="Picture 4" descr="Macroeconomics second edition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pic>
        <p:nvPicPr>
          <p:cNvPr id="75" name="Shape 75" descr="OpenStax logo"/>
          <p:cNvPicPr preferRelativeResize="0"/>
          <p:nvPr/>
        </p:nvPicPr>
        <p:blipFill rotWithShape="1">
          <a:blip r:embed="rId4">
            <a:alphaModFix/>
          </a:blip>
          <a:srcRect/>
          <a:stretch/>
        </p:blipFill>
        <p:spPr>
          <a:xfrm>
            <a:off x="7610087" y="5512681"/>
            <a:ext cx="1222295" cy="83320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9436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Flow of Investment Goods and Capital</a:t>
            </a:r>
          </a:p>
        </p:txBody>
      </p:sp>
      <p:sp>
        <p:nvSpPr>
          <p:cNvPr id="140" name="Shape 140"/>
          <p:cNvSpPr txBox="1">
            <a:spLocks noGrp="1"/>
          </p:cNvSpPr>
          <p:nvPr>
            <p:ph type="body" idx="1"/>
          </p:nvPr>
        </p:nvSpPr>
        <p:spPr>
          <a:xfrm>
            <a:off x="-1" y="4157086"/>
            <a:ext cx="9013371" cy="2187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82352"/>
              <a:buChar char="●"/>
            </a:pPr>
            <a:r>
              <a:rPr lang="en-US" sz="1700"/>
              <a:t>Each element of the current account balance involves a flow of financial payments between countries. </a:t>
            </a:r>
          </a:p>
          <a:p>
            <a:pPr marL="457200" marR="0" lvl="0" indent="-317500" algn="l" rtl="0">
              <a:spcBef>
                <a:spcPts val="0"/>
              </a:spcBef>
              <a:spcAft>
                <a:spcPts val="0"/>
              </a:spcAft>
              <a:buSzPct val="82352"/>
              <a:buChar char="●"/>
            </a:pPr>
            <a:r>
              <a:rPr lang="en-US" sz="1700" dirty="0"/>
              <a:t>The top line shows exports of goods and services leaving the home country.</a:t>
            </a:r>
          </a:p>
          <a:p>
            <a:pPr marL="457200" marR="0" lvl="0" indent="-317500" algn="l" rtl="0">
              <a:spcBef>
                <a:spcPts val="0"/>
              </a:spcBef>
              <a:spcAft>
                <a:spcPts val="0"/>
              </a:spcAft>
              <a:buSzPct val="82352"/>
              <a:buChar char="●"/>
            </a:pPr>
            <a:r>
              <a:rPr lang="en-US" sz="1700" dirty="0"/>
              <a:t>The second line shows the money that the home country receives for those exports. </a:t>
            </a:r>
          </a:p>
          <a:p>
            <a:pPr marL="457200" marR="0" lvl="0" indent="-317500" algn="l" rtl="0">
              <a:spcBef>
                <a:spcPts val="0"/>
              </a:spcBef>
              <a:spcAft>
                <a:spcPts val="0"/>
              </a:spcAft>
              <a:buSzPct val="82352"/>
              <a:buChar char="●"/>
            </a:pPr>
            <a:r>
              <a:rPr lang="en-US" sz="1700" dirty="0"/>
              <a:t>The third line shows imports that the home country receives. </a:t>
            </a:r>
          </a:p>
          <a:p>
            <a:pPr marL="457200" marR="0" lvl="0" indent="-317500" algn="l" rtl="0">
              <a:spcBef>
                <a:spcPts val="0"/>
              </a:spcBef>
              <a:spcAft>
                <a:spcPts val="0"/>
              </a:spcAft>
              <a:buSzPct val="82352"/>
              <a:buChar char="●"/>
            </a:pPr>
            <a:r>
              <a:rPr lang="en-US" sz="1700" dirty="0"/>
              <a:t>The fourth line shows the payments that the home country sent abroad in exchange for these imports.</a:t>
            </a:r>
          </a:p>
        </p:txBody>
      </p:sp>
      <p:pic>
        <p:nvPicPr>
          <p:cNvPr id="141" name="Shape 141" descr="The illustration shows relationships and transactions between a home country (box on the left) and the rest of the world (box on the right). The home country will provide exports, payment for imports, foreign investment, and investment income paid to the rest of the world. The rest of the world will provide payment for exports, imports, investment income received, and investment from abroad to the home country."/>
          <p:cNvPicPr preferRelativeResize="0">
            <a:picLocks noGrp="1"/>
          </p:cNvPicPr>
          <p:nvPr>
            <p:ph type="pic" idx="2"/>
          </p:nvPr>
        </p:nvPicPr>
        <p:blipFill rotWithShape="1">
          <a:blip r:embed="rId3">
            <a:alphaModFix/>
          </a:blip>
          <a:srcRect/>
          <a:stretch/>
        </p:blipFill>
        <p:spPr>
          <a:xfrm>
            <a:off x="1386325" y="752258"/>
            <a:ext cx="6006900" cy="33885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41325"/>
            <a:ext cx="8062800" cy="828600"/>
          </a:xfrm>
          <a:prstGeom prst="rect">
            <a:avLst/>
          </a:prstGeom>
        </p:spPr>
        <p:txBody>
          <a:bodyPr wrap="square" lIns="91425" tIns="91425" rIns="91425" bIns="91425" anchor="b" anchorCtr="0">
            <a:noAutofit/>
          </a:bodyPr>
          <a:lstStyle/>
          <a:p>
            <a:pPr lvl="0">
              <a:spcBef>
                <a:spcPts val="0"/>
              </a:spcBef>
              <a:buNone/>
            </a:pPr>
            <a:r>
              <a:rPr lang="en-US"/>
              <a:t>The Balance of Trade as the Balance of Payments</a:t>
            </a:r>
          </a:p>
        </p:txBody>
      </p:sp>
      <p:sp>
        <p:nvSpPr>
          <p:cNvPr id="148" name="Shape 148"/>
          <p:cNvSpPr>
            <a:spLocks noGrp="1"/>
          </p:cNvSpPr>
          <p:nvPr>
            <p:ph type="pic" idx="2"/>
          </p:nvPr>
        </p:nvSpPr>
        <p:spPr>
          <a:xfrm>
            <a:off x="457200" y="1122375"/>
            <a:ext cx="8062800" cy="5532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A current account deficit means that the country is a net borrower from abroad. </a:t>
            </a:r>
            <a:endParaRPr dirty="0"/>
          </a:p>
          <a:p>
            <a:pPr marL="457200" lvl="0" indent="-317500" rtl="0">
              <a:spcBef>
                <a:spcPts val="0"/>
              </a:spcBef>
              <a:buSzPct val="70000"/>
              <a:buChar char="●"/>
            </a:pPr>
            <a:r>
              <a:rPr lang="en-US" dirty="0"/>
              <a:t>Conversely, a positive current account balance means a country is a net lender to the rest of the world</a:t>
            </a:r>
            <a:r>
              <a:rPr lang="en-US" dirty="0" smtClean="0"/>
              <a:t>.</a:t>
            </a:r>
            <a:endParaRPr dirty="0"/>
          </a:p>
          <a:p>
            <a:pPr marL="457200" lvl="0" indent="-317500" rtl="0">
              <a:spcBef>
                <a:spcPts val="0"/>
              </a:spcBef>
              <a:buSzPct val="70000"/>
              <a:buChar char="●"/>
            </a:pPr>
            <a:r>
              <a:rPr lang="en-US" dirty="0"/>
              <a:t>An inflow and outflow of foreign capital does not necessarily refer to a debt that governments owe to other governments (although government debt may be part of the picture). </a:t>
            </a:r>
            <a:endParaRPr dirty="0"/>
          </a:p>
          <a:p>
            <a:pPr marL="457200" lvl="0" indent="-317500" rtl="0">
              <a:spcBef>
                <a:spcPts val="0"/>
              </a:spcBef>
              <a:spcAft>
                <a:spcPts val="0"/>
              </a:spcAft>
              <a:buSzPct val="70000"/>
              <a:buChar char="●"/>
            </a:pPr>
            <a:r>
              <a:rPr lang="en-US" dirty="0"/>
              <a:t>These international flows of financial capital refer to all of the ways in which private investors in one country may invest in another country.</a:t>
            </a:r>
          </a:p>
          <a:p>
            <a:pPr marL="914400" lvl="1" indent="-355600" rtl="0">
              <a:spcBef>
                <a:spcPts val="0"/>
              </a:spcBef>
              <a:spcAft>
                <a:spcPts val="0"/>
              </a:spcAft>
              <a:buSzPct val="100000"/>
            </a:pPr>
            <a:r>
              <a:rPr lang="en-US" dirty="0"/>
              <a:t>Buying real estate</a:t>
            </a:r>
          </a:p>
          <a:p>
            <a:pPr marL="914400" lvl="1" indent="-355600" rtl="0">
              <a:spcBef>
                <a:spcPts val="0"/>
              </a:spcBef>
              <a:spcAft>
                <a:spcPts val="0"/>
              </a:spcAft>
              <a:buSzPct val="100000"/>
            </a:pPr>
            <a:r>
              <a:rPr lang="en-US" dirty="0"/>
              <a:t>Buying companies</a:t>
            </a:r>
          </a:p>
          <a:p>
            <a:pPr marL="914400" lvl="1" indent="-355600" rtl="0">
              <a:spcBef>
                <a:spcPts val="0"/>
              </a:spcBef>
              <a:buSzPct val="100000"/>
            </a:pPr>
            <a:r>
              <a:rPr lang="en-US" dirty="0"/>
              <a:t>Financial investments like stocks and bonds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a:spcBef>
                <a:spcPts val="0"/>
              </a:spcBef>
              <a:buNone/>
            </a:pPr>
            <a:r>
              <a:rPr lang="en-US"/>
              <a:t>10.4 The National Saving and Investment Identity</a:t>
            </a:r>
          </a:p>
        </p:txBody>
      </p:sp>
      <p:sp>
        <p:nvSpPr>
          <p:cNvPr id="155" name="Shape 155"/>
          <p:cNvSpPr>
            <a:spLocks noGrp="1"/>
          </p:cNvSpPr>
          <p:nvPr>
            <p:ph type="pic" idx="2"/>
          </p:nvPr>
        </p:nvSpPr>
        <p:spPr>
          <a:xfrm>
            <a:off x="457200" y="1046175"/>
            <a:ext cx="8062800" cy="5575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National saving and investment identity</a:t>
            </a:r>
            <a:r>
              <a:rPr lang="en-US"/>
              <a:t> - the total of private savings and public savings (a government budget surplus).</a:t>
            </a:r>
          </a:p>
          <a:p>
            <a:pPr lvl="0">
              <a:spcBef>
                <a:spcPts val="0"/>
              </a:spcBef>
              <a:buNone/>
            </a:pPr>
            <a:endParaRPr/>
          </a:p>
          <a:p>
            <a:pPr marL="0" lvl="0" indent="0" algn="ctr" rtl="0">
              <a:spcBef>
                <a:spcPts val="0"/>
              </a:spcBef>
              <a:buNone/>
            </a:pPr>
            <a:r>
              <a:rPr lang="en-US"/>
              <a:t>Supply of financial capital = Demand for financial capital</a:t>
            </a:r>
          </a:p>
          <a:p>
            <a:pPr marL="1828800" lvl="0" indent="457200" algn="l" rtl="0">
              <a:spcBef>
                <a:spcPts val="0"/>
              </a:spcBef>
              <a:buNone/>
            </a:pPr>
            <a:r>
              <a:rPr lang="en-US"/>
              <a:t> S + (M – X) = I + (G – T)</a:t>
            </a:r>
          </a:p>
          <a:p>
            <a:pPr marL="0" lvl="0" indent="0" rtl="0">
              <a:spcBef>
                <a:spcPts val="0"/>
              </a:spcBef>
              <a:buNone/>
            </a:pPr>
            <a:endParaRPr/>
          </a:p>
          <a:p>
            <a:pPr lvl="0" algn="ctr" rtl="0">
              <a:spcBef>
                <a:spcPts val="0"/>
              </a:spcBef>
              <a:buNone/>
            </a:pPr>
            <a:r>
              <a:rPr lang="en-US"/>
              <a:t>       S = saving by individuals and firms</a:t>
            </a:r>
          </a:p>
          <a:p>
            <a:pPr lvl="0" algn="ctr" rtl="0">
              <a:spcBef>
                <a:spcPts val="0"/>
              </a:spcBef>
              <a:buNone/>
            </a:pPr>
            <a:r>
              <a:rPr lang="en-US"/>
              <a:t>          (M – X) = imports (M) - exports (E) = trade deficit</a:t>
            </a:r>
          </a:p>
          <a:p>
            <a:pPr lvl="0" algn="ctr" rtl="0">
              <a:spcBef>
                <a:spcPts val="0"/>
              </a:spcBef>
              <a:buNone/>
            </a:pPr>
            <a:r>
              <a:rPr lang="en-US"/>
              <a:t>I = private sector investment</a:t>
            </a:r>
          </a:p>
          <a:p>
            <a:pPr lvl="0" algn="l" rtl="0">
              <a:spcBef>
                <a:spcPts val="0"/>
              </a:spcBef>
              <a:buNone/>
            </a:pPr>
            <a:r>
              <a:rPr lang="en-US"/>
              <a:t>                                G = government spending</a:t>
            </a:r>
          </a:p>
          <a:p>
            <a:pPr marL="1828800" lvl="0" indent="457200" algn="l" rtl="0">
              <a:spcBef>
                <a:spcPts val="0"/>
              </a:spcBef>
              <a:buNone/>
            </a:pPr>
            <a:r>
              <a:rPr lang="en-US"/>
              <a:t>T = taxes collected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a:spcBef>
                <a:spcPts val="0"/>
              </a:spcBef>
              <a:buNone/>
            </a:pPr>
            <a:r>
              <a:rPr lang="en-US"/>
              <a:t>The National Saving and Investment </a:t>
            </a:r>
          </a:p>
          <a:p>
            <a:pPr lvl="0" rtl="0">
              <a:spcBef>
                <a:spcPts val="0"/>
              </a:spcBef>
              <a:buNone/>
            </a:pPr>
            <a:r>
              <a:rPr lang="en-US"/>
              <a:t>Identity, Continued</a:t>
            </a:r>
          </a:p>
        </p:txBody>
      </p:sp>
      <p:sp>
        <p:nvSpPr>
          <p:cNvPr id="162" name="Shape 162"/>
          <p:cNvSpPr>
            <a:spLocks noGrp="1"/>
          </p:cNvSpPr>
          <p:nvPr>
            <p:ph type="pic" idx="2"/>
          </p:nvPr>
        </p:nvSpPr>
        <p:spPr>
          <a:xfrm>
            <a:off x="457200" y="1046175"/>
            <a:ext cx="8062800" cy="5575200"/>
          </a:xfrm>
          <a:prstGeom prst="rect">
            <a:avLst/>
          </a:prstGeom>
        </p:spPr>
        <p:txBody>
          <a:bodyPr wrap="square" lIns="91425" tIns="91425" rIns="91425" bIns="91425" anchor="t" anchorCtr="0">
            <a:noAutofit/>
          </a:bodyPr>
          <a:lstStyle/>
          <a:p>
            <a:pPr marL="0" lvl="0" indent="0" algn="ctr" rtl="0">
              <a:spcBef>
                <a:spcPts val="0"/>
              </a:spcBef>
              <a:buNone/>
            </a:pPr>
            <a:r>
              <a:rPr lang="en-US"/>
              <a:t>Supply of financial capital = Demand for financial capital</a:t>
            </a:r>
          </a:p>
          <a:p>
            <a:pPr marL="1828800" lvl="0" indent="457200" algn="l" rtl="0">
              <a:spcBef>
                <a:spcPts val="0"/>
              </a:spcBef>
              <a:buNone/>
            </a:pPr>
            <a:r>
              <a:rPr lang="en-US"/>
              <a:t> S + (M – X) = I + (G – T)</a:t>
            </a:r>
          </a:p>
          <a:p>
            <a:pPr marL="0" lvl="0" indent="0" rtl="0">
              <a:spcBef>
                <a:spcPts val="0"/>
              </a:spcBef>
              <a:buNone/>
            </a:pPr>
            <a:endParaRPr/>
          </a:p>
          <a:p>
            <a:pPr lvl="0" rtl="0">
              <a:spcBef>
                <a:spcPts val="0"/>
              </a:spcBef>
              <a:buNone/>
            </a:pPr>
            <a:r>
              <a:rPr lang="en-US"/>
              <a:t>      				      G = government spending</a:t>
            </a:r>
          </a:p>
          <a:p>
            <a:pPr marL="1828800" lvl="0" indent="457200" algn="l" rtl="0">
              <a:spcBef>
                <a:spcPts val="0"/>
              </a:spcBef>
              <a:buNone/>
            </a:pPr>
            <a:r>
              <a:rPr lang="en-US"/>
              <a:t>T = taxes collected</a:t>
            </a:r>
          </a:p>
          <a:p>
            <a:pPr lvl="0" rtl="0">
              <a:spcBef>
                <a:spcPts val="0"/>
              </a:spcBef>
              <a:buNone/>
            </a:pPr>
            <a:endParaRPr/>
          </a:p>
          <a:p>
            <a:pPr marL="457200" lvl="0" indent="-317500" rtl="0">
              <a:spcBef>
                <a:spcPts val="0"/>
              </a:spcBef>
              <a:spcAft>
                <a:spcPts val="0"/>
              </a:spcAft>
              <a:buSzPct val="70000"/>
              <a:buChar char="●"/>
            </a:pPr>
            <a:r>
              <a:rPr lang="en-US"/>
              <a:t>If G &gt; T, then the government would be a demander of financial capital.</a:t>
            </a:r>
          </a:p>
          <a:p>
            <a:pPr marL="457200" lvl="0" indent="-317500" rtl="0">
              <a:spcBef>
                <a:spcPts val="0"/>
              </a:spcBef>
              <a:buSzPct val="70000"/>
              <a:buChar char="●"/>
            </a:pPr>
            <a:r>
              <a:rPr lang="en-US"/>
              <a:t>If T &gt; G, then the government would contribute as a supplier of financial capital.</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Domestic Saving and Investment </a:t>
            </a:r>
          </a:p>
          <a:p>
            <a:pPr lvl="0">
              <a:spcBef>
                <a:spcPts val="0"/>
              </a:spcBef>
              <a:buNone/>
            </a:pPr>
            <a:r>
              <a:rPr lang="en-US"/>
              <a:t>Determine the Trade Balance</a:t>
            </a:r>
          </a:p>
        </p:txBody>
      </p:sp>
      <p:sp>
        <p:nvSpPr>
          <p:cNvPr id="169" name="Shape 169"/>
          <p:cNvSpPr>
            <a:spLocks noGrp="1"/>
          </p:cNvSpPr>
          <p:nvPr>
            <p:ph type="pic" idx="2"/>
          </p:nvPr>
        </p:nvSpPr>
        <p:spPr>
          <a:xfrm>
            <a:off x="457200" y="1122375"/>
            <a:ext cx="82623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connection of domestic saving and investment to the trade balance explains why economists view the balance of trade as a fundamentally macroeconomic phenomenon.</a:t>
            </a:r>
          </a:p>
          <a:p>
            <a:pPr lvl="0" rtl="0">
              <a:spcBef>
                <a:spcPts val="0"/>
              </a:spcBef>
              <a:buNone/>
            </a:pPr>
            <a:endParaRPr/>
          </a:p>
          <a:p>
            <a:pPr marL="457200" lvl="0" indent="-317500" rtl="0">
              <a:spcBef>
                <a:spcPts val="0"/>
              </a:spcBef>
              <a:buSzPct val="70000"/>
              <a:buChar char="●"/>
            </a:pPr>
            <a:r>
              <a:rPr lang="en-US"/>
              <a:t>In the case of a </a:t>
            </a:r>
            <a:r>
              <a:rPr lang="en-US" u="sng"/>
              <a:t>trade </a:t>
            </a:r>
            <a:r>
              <a:rPr lang="en-US" i="1" u="sng"/>
              <a:t>deficit</a:t>
            </a:r>
            <a:r>
              <a:rPr lang="en-US"/>
              <a:t>, the national saving and investment identity can be rewritten as:</a:t>
            </a:r>
          </a:p>
          <a:p>
            <a:pPr lvl="0" rtl="0">
              <a:spcBef>
                <a:spcPts val="0"/>
              </a:spcBef>
              <a:buNone/>
            </a:pPr>
            <a:endParaRPr/>
          </a:p>
          <a:p>
            <a:pPr marL="0" lvl="0" indent="0" rtl="0">
              <a:spcBef>
                <a:spcPts val="0"/>
              </a:spcBef>
              <a:buNone/>
            </a:pPr>
            <a:r>
              <a:rPr lang="en-US" sz="1500"/>
              <a:t>Trade deficit = Domestic investment - Private domestic saving - Government (or public) savings</a:t>
            </a:r>
          </a:p>
          <a:p>
            <a:pPr marL="0" lvl="0" indent="0" algn="ctr" rtl="0">
              <a:spcBef>
                <a:spcPts val="0"/>
              </a:spcBef>
              <a:buNone/>
            </a:pPr>
            <a:r>
              <a:rPr lang="en-US"/>
              <a:t>   (M – X) = I – S – (T – G)</a:t>
            </a:r>
          </a:p>
          <a:p>
            <a:pPr marL="0" lvl="0" indent="0" rtl="0">
              <a:spcBef>
                <a:spcPts val="0"/>
              </a:spcBef>
              <a:buNone/>
            </a:pPr>
            <a:endParaRPr/>
          </a:p>
          <a:p>
            <a:pPr marL="457200" lvl="0" indent="-317500">
              <a:spcBef>
                <a:spcPts val="0"/>
              </a:spcBef>
              <a:buSzPct val="70000"/>
              <a:buChar char="●"/>
            </a:pPr>
            <a:r>
              <a:rPr lang="en-US"/>
              <a:t>The only way that domestic investment can exceed domestic saving is if capital is flowing into a country from abroad.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Domestic Saving and Investment </a:t>
            </a:r>
          </a:p>
          <a:p>
            <a:pPr lvl="0" rtl="0">
              <a:spcBef>
                <a:spcPts val="0"/>
              </a:spcBef>
              <a:buNone/>
            </a:pPr>
            <a:r>
              <a:rPr lang="en-US"/>
              <a:t>Determine the Trade Balance, Continued</a:t>
            </a:r>
          </a:p>
        </p:txBody>
      </p:sp>
      <p:sp>
        <p:nvSpPr>
          <p:cNvPr id="176" name="Shape 176"/>
          <p:cNvSpPr>
            <a:spLocks noGrp="1"/>
          </p:cNvSpPr>
          <p:nvPr>
            <p:ph type="pic" idx="2"/>
          </p:nvPr>
        </p:nvSpPr>
        <p:spPr>
          <a:xfrm>
            <a:off x="457200" y="1122375"/>
            <a:ext cx="8262300" cy="5436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In the case of a </a:t>
            </a:r>
            <a:r>
              <a:rPr lang="en-US" u="sng"/>
              <a:t>trade </a:t>
            </a:r>
            <a:r>
              <a:rPr lang="en-US" i="1" u="sng"/>
              <a:t>surplus</a:t>
            </a:r>
            <a:r>
              <a:rPr lang="en-US"/>
              <a:t>, the national saving and investment identity can be rewritten as:</a:t>
            </a:r>
          </a:p>
          <a:p>
            <a:pPr lvl="0" rtl="0">
              <a:spcBef>
                <a:spcPts val="0"/>
              </a:spcBef>
              <a:buNone/>
            </a:pPr>
            <a:endParaRPr/>
          </a:p>
          <a:p>
            <a:pPr marL="0" lvl="0" indent="0" algn="ctr" rtl="0">
              <a:spcBef>
                <a:spcPts val="0"/>
              </a:spcBef>
              <a:buNone/>
            </a:pPr>
            <a:r>
              <a:rPr lang="en-US" sz="1500"/>
              <a:t>Trade surplus = Private domestic saving + Public saving – Domestic investment</a:t>
            </a:r>
          </a:p>
          <a:p>
            <a:pPr marL="0" lvl="0" indent="0" algn="ctr" rtl="0">
              <a:spcBef>
                <a:spcPts val="0"/>
              </a:spcBef>
              <a:buNone/>
            </a:pPr>
            <a:r>
              <a:rPr lang="en-US"/>
              <a:t>    (X – M) = S + (T – G) – I</a:t>
            </a:r>
          </a:p>
          <a:p>
            <a:pPr marL="0" lvl="0" indent="0" rtl="0">
              <a:spcBef>
                <a:spcPts val="0"/>
              </a:spcBef>
              <a:buNone/>
            </a:pPr>
            <a:endParaRPr/>
          </a:p>
          <a:p>
            <a:pPr marL="457200" lvl="0" indent="-317500" rtl="0">
              <a:spcBef>
                <a:spcPts val="0"/>
              </a:spcBef>
              <a:buSzPct val="70000"/>
              <a:buChar char="●"/>
            </a:pPr>
            <a:r>
              <a:rPr lang="en-US"/>
              <a:t>Domestic savings (both private and public) is higher than domestic investment. </a:t>
            </a:r>
          </a:p>
          <a:p>
            <a:pPr lvl="0" rtl="0">
              <a:spcBef>
                <a:spcPts val="0"/>
              </a:spcBef>
              <a:buNone/>
            </a:pPr>
            <a:endParaRPr/>
          </a:p>
          <a:p>
            <a:pPr marL="457200" lvl="0" indent="-317500" rtl="0">
              <a:spcBef>
                <a:spcPts val="0"/>
              </a:spcBef>
              <a:buSzPct val="70000"/>
              <a:buChar char="●"/>
            </a:pPr>
            <a:r>
              <a:rPr lang="en-US"/>
              <a:t>That extra financial capital will be invested abroad.</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Exploring Trade Balances One Factor at a Time</a:t>
            </a:r>
          </a:p>
        </p:txBody>
      </p:sp>
      <p:sp>
        <p:nvSpPr>
          <p:cNvPr id="183" name="Shape 183"/>
          <p:cNvSpPr>
            <a:spLocks noGrp="1"/>
          </p:cNvSpPr>
          <p:nvPr>
            <p:ph type="pic" idx="2"/>
          </p:nvPr>
        </p:nvSpPr>
        <p:spPr>
          <a:xfrm>
            <a:off x="387300" y="1122375"/>
            <a:ext cx="83694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The national saving and investment identity also provides a framework for thinking about what will cause trade deficits to rise or fall</a:t>
            </a:r>
            <a:r>
              <a:rPr lang="en-US" dirty="0" smtClean="0"/>
              <a:t>.</a:t>
            </a:r>
          </a:p>
          <a:p>
            <a:pPr marL="139700" lvl="0" rtl="0">
              <a:spcBef>
                <a:spcPts val="0"/>
              </a:spcBef>
              <a:buSzPct val="70000"/>
            </a:pPr>
            <a:endParaRPr dirty="0"/>
          </a:p>
          <a:p>
            <a:pPr lvl="0">
              <a:spcBef>
                <a:spcPts val="0"/>
              </a:spcBef>
              <a:buNone/>
            </a:pPr>
            <a:r>
              <a:rPr lang="en-US" sz="1600" dirty="0"/>
              <a:t>Domestic investment – Private domestic savings – Public domestic savings = Trade deficit</a:t>
            </a:r>
          </a:p>
          <a:p>
            <a:pPr lvl="0" algn="ctr" rtl="0">
              <a:spcBef>
                <a:spcPts val="0"/>
              </a:spcBef>
              <a:buNone/>
            </a:pPr>
            <a:r>
              <a:rPr lang="en-US" dirty="0"/>
              <a:t> I – S – (T – G) = (M – X)</a:t>
            </a:r>
          </a:p>
        </p:txBody>
      </p:sp>
      <p:pic>
        <p:nvPicPr>
          <p:cNvPr id="184" name="Shape 184" descr="This table has five rows and seven columns. The first row is a header row and it labels each column: “Domestic Investment”, “-”, “Private Domestic Savings”, “-”, “Public Domestic Savings”, “=”, and “Trade Deficit”. Under the column “Domestic Investment” are the words: “I”, “Up”, “No Change”, and “No Change”. Under the column “-” there is one hyphen and the rest of the column is blank. Under the column “Private Domestic Savings” are the words: “S”, “No change”, “Up” and “No change”. Under the column “-” there is one hyphen and the rest of the column is blank. Under the column “Public Domestic Savings” are the words “(T – G)”, “No change”, “No change”, and “Down”. Under the column “=” there is one equal sign and the rest of the column is blank. Under the column “Trade Deficit” are the words “(M – X)”, “Then M – X must rise”, “The M – X must fall”, and “The M – X must rise”."/>
          <p:cNvPicPr preferRelativeResize="0"/>
          <p:nvPr/>
        </p:nvPicPr>
        <p:blipFill>
          <a:blip r:embed="rId3">
            <a:alphaModFix/>
          </a:blip>
          <a:stretch>
            <a:fillRect/>
          </a:stretch>
        </p:blipFill>
        <p:spPr>
          <a:xfrm>
            <a:off x="711425" y="3337488"/>
            <a:ext cx="7721150" cy="2714900"/>
          </a:xfrm>
          <a:prstGeom prst="rect">
            <a:avLst/>
          </a:prstGeom>
          <a:noFill/>
          <a:ln>
            <a:noFill/>
          </a:ln>
        </p:spPr>
      </p:pic>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41325"/>
            <a:ext cx="8062800" cy="924900"/>
          </a:xfrm>
          <a:prstGeom prst="rect">
            <a:avLst/>
          </a:prstGeom>
        </p:spPr>
        <p:txBody>
          <a:bodyPr wrap="square" lIns="91425" tIns="91425" rIns="91425" bIns="91425" anchor="b" anchorCtr="0">
            <a:noAutofit/>
          </a:bodyPr>
          <a:lstStyle/>
          <a:p>
            <a:pPr lvl="0">
              <a:spcBef>
                <a:spcPts val="0"/>
              </a:spcBef>
              <a:buNone/>
            </a:pPr>
            <a:r>
              <a:rPr lang="en-US"/>
              <a:t>Short-Term Movements in the </a:t>
            </a:r>
          </a:p>
          <a:p>
            <a:pPr lvl="0">
              <a:spcBef>
                <a:spcPts val="0"/>
              </a:spcBef>
              <a:buNone/>
            </a:pPr>
            <a:r>
              <a:rPr lang="en-US"/>
              <a:t>Business Cycle and the Trade Balance</a:t>
            </a:r>
          </a:p>
        </p:txBody>
      </p:sp>
      <p:sp>
        <p:nvSpPr>
          <p:cNvPr id="191" name="Shape 191"/>
          <p:cNvSpPr>
            <a:spLocks noGrp="1"/>
          </p:cNvSpPr>
          <p:nvPr>
            <p:ph type="pic" idx="2"/>
          </p:nvPr>
        </p:nvSpPr>
        <p:spPr>
          <a:xfrm>
            <a:off x="457199" y="13438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In the short run, whether an economy is in a recession or on the upswing can affect trade imbalances. </a:t>
            </a:r>
          </a:p>
          <a:p>
            <a:pPr lvl="0" rtl="0">
              <a:spcBef>
                <a:spcPts val="0"/>
              </a:spcBef>
              <a:buNone/>
            </a:pPr>
            <a:endParaRPr/>
          </a:p>
          <a:p>
            <a:pPr marL="457200" lvl="0" indent="-317500" rtl="0">
              <a:spcBef>
                <a:spcPts val="0"/>
              </a:spcBef>
              <a:buSzPct val="70000"/>
              <a:buChar char="●"/>
            </a:pPr>
            <a:r>
              <a:rPr lang="en-US"/>
              <a:t>A recession tends to make a trade deficit smaller, or a trade surplus larger. </a:t>
            </a:r>
          </a:p>
          <a:p>
            <a:pPr lvl="0" rtl="0">
              <a:spcBef>
                <a:spcPts val="0"/>
              </a:spcBef>
              <a:buNone/>
            </a:pPr>
            <a:endParaRPr/>
          </a:p>
          <a:p>
            <a:pPr marL="457200" lvl="0" indent="-317500">
              <a:spcBef>
                <a:spcPts val="0"/>
              </a:spcBef>
              <a:buSzPct val="70000"/>
              <a:buChar char="●"/>
            </a:pPr>
            <a:r>
              <a:rPr lang="en-US"/>
              <a:t>While a period of strong economic growth tends to make a trade deficit larger, or a trade surplus smaller.</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10.5 The Pros and Cons of Trade Deficits </a:t>
            </a:r>
          </a:p>
          <a:p>
            <a:pPr lvl="0">
              <a:spcBef>
                <a:spcPts val="0"/>
              </a:spcBef>
              <a:buNone/>
            </a:pPr>
            <a:r>
              <a:rPr lang="en-US"/>
              <a:t>and Surpluses</a:t>
            </a:r>
          </a:p>
        </p:txBody>
      </p:sp>
      <p:sp>
        <p:nvSpPr>
          <p:cNvPr id="198" name="Shape 198"/>
          <p:cNvSpPr>
            <a:spLocks noGrp="1"/>
          </p:cNvSpPr>
          <p:nvPr>
            <p:ph type="pic" idx="2"/>
          </p:nvPr>
        </p:nvSpPr>
        <p:spPr>
          <a:xfrm>
            <a:off x="457200" y="1122376"/>
            <a:ext cx="8062800" cy="56178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For countries, there is no economic merit in a policy of abstaining from participation in financial capital markets.</a:t>
            </a:r>
          </a:p>
          <a:p>
            <a:pPr lvl="0" rtl="0">
              <a:spcBef>
                <a:spcPts val="0"/>
              </a:spcBef>
              <a:buNone/>
            </a:pPr>
            <a:endParaRPr/>
          </a:p>
          <a:p>
            <a:pPr marL="457200" lvl="0" indent="-317500" rtl="0">
              <a:spcBef>
                <a:spcPts val="0"/>
              </a:spcBef>
              <a:spcAft>
                <a:spcPts val="0"/>
              </a:spcAft>
              <a:buSzPct val="70000"/>
              <a:buChar char="●"/>
            </a:pPr>
            <a:r>
              <a:rPr lang="en-US"/>
              <a:t>It can make economic sense for a national economy to borrow from abroad, as long as it wisely invests the money in ways that will tend to raise the nation’s economic growth over time.</a:t>
            </a:r>
          </a:p>
          <a:p>
            <a:pPr marL="914400" lvl="1" indent="-355600" rtl="0">
              <a:spcBef>
                <a:spcPts val="0"/>
              </a:spcBef>
              <a:buSzPct val="100000"/>
            </a:pPr>
            <a:r>
              <a:rPr lang="en-US"/>
              <a:t>Examples: U.S. in mid-1800s and South Korea in 1970s.</a:t>
            </a:r>
          </a:p>
          <a:p>
            <a:pPr lvl="0" rtl="0">
              <a:spcBef>
                <a:spcPts val="0"/>
              </a:spcBef>
              <a:buNone/>
            </a:pPr>
            <a:endParaRPr/>
          </a:p>
          <a:p>
            <a:pPr marL="457200" lvl="0" indent="-317500" rtl="0">
              <a:spcBef>
                <a:spcPts val="0"/>
              </a:spcBef>
              <a:spcAft>
                <a:spcPts val="0"/>
              </a:spcAft>
              <a:buSzPct val="70000"/>
              <a:buChar char="●"/>
            </a:pPr>
            <a:r>
              <a:rPr lang="en-US"/>
              <a:t>A borrower nation can find itself in trouble if it does not invest the incoming funds from abroad in a way that leads to increased productivity.</a:t>
            </a:r>
          </a:p>
          <a:p>
            <a:pPr marL="914400" lvl="1" indent="-355600" rtl="0">
              <a:spcBef>
                <a:spcPts val="0"/>
              </a:spcBef>
              <a:buSzPct val="100000"/>
            </a:pPr>
            <a:r>
              <a:rPr lang="en-US"/>
              <a:t>Examples: Mexico, Brazil, and some African nations in the 1970s and 1980s.</a:t>
            </a:r>
          </a:p>
          <a:p>
            <a:pPr lv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41325"/>
            <a:ext cx="8062800" cy="796500"/>
          </a:xfrm>
          <a:prstGeom prst="rect">
            <a:avLst/>
          </a:prstGeom>
        </p:spPr>
        <p:txBody>
          <a:bodyPr wrap="square" lIns="91425" tIns="91425" rIns="91425" bIns="91425" anchor="b" anchorCtr="0">
            <a:noAutofit/>
          </a:bodyPr>
          <a:lstStyle/>
          <a:p>
            <a:pPr lvl="0">
              <a:spcBef>
                <a:spcPts val="0"/>
              </a:spcBef>
              <a:buNone/>
            </a:pPr>
            <a:r>
              <a:rPr lang="en-US"/>
              <a:t>10.6 The Difference between Level of </a:t>
            </a:r>
          </a:p>
          <a:p>
            <a:pPr lvl="0">
              <a:spcBef>
                <a:spcPts val="0"/>
              </a:spcBef>
              <a:buNone/>
            </a:pPr>
            <a:r>
              <a:rPr lang="en-US"/>
              <a:t>Trade and the Trade Balance</a:t>
            </a:r>
          </a:p>
        </p:txBody>
      </p:sp>
      <p:sp>
        <p:nvSpPr>
          <p:cNvPr id="205" name="Shape 205"/>
          <p:cNvSpPr>
            <a:spLocks noGrp="1"/>
          </p:cNvSpPr>
          <p:nvPr>
            <p:ph type="pic" idx="2"/>
          </p:nvPr>
        </p:nvSpPr>
        <p:spPr>
          <a:xfrm>
            <a:off x="457200" y="1122375"/>
            <a:ext cx="8062800" cy="53292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a:t>A country’s </a:t>
            </a:r>
            <a:r>
              <a:rPr lang="en-US" u="sng"/>
              <a:t>level</a:t>
            </a:r>
            <a:r>
              <a:rPr lang="en-US"/>
              <a:t> of trade tells how much of its production it exports.</a:t>
            </a:r>
          </a:p>
          <a:p>
            <a:pPr marL="914400" lvl="1" indent="-355600" rtl="0">
              <a:spcBef>
                <a:spcPts val="0"/>
              </a:spcBef>
              <a:spcAft>
                <a:spcPts val="0"/>
              </a:spcAft>
              <a:buSzPct val="100000"/>
            </a:pPr>
            <a:r>
              <a:rPr lang="en-US"/>
              <a:t>Separate term than the </a:t>
            </a:r>
            <a:r>
              <a:rPr lang="en-US" u="sng"/>
              <a:t>balance</a:t>
            </a:r>
            <a:r>
              <a:rPr lang="en-US"/>
              <a:t> of trade.</a:t>
            </a:r>
          </a:p>
          <a:p>
            <a:pPr marL="914400" lvl="1" indent="-355600" rtl="0">
              <a:spcBef>
                <a:spcPts val="0"/>
              </a:spcBef>
              <a:buSzPct val="100000"/>
            </a:pPr>
            <a:r>
              <a:rPr lang="en-US"/>
              <a:t>Measured as the percent of exports out of GDP.</a:t>
            </a:r>
          </a:p>
          <a:p>
            <a:pPr lvl="0" indent="457200" rtl="0">
              <a:spcBef>
                <a:spcPts val="0"/>
              </a:spcBef>
              <a:buNone/>
            </a:pPr>
            <a:endParaRPr/>
          </a:p>
          <a:p>
            <a:pPr marL="457200" lvl="0" indent="-317500" rtl="0">
              <a:spcBef>
                <a:spcPts val="0"/>
              </a:spcBef>
              <a:spcAft>
                <a:spcPts val="0"/>
              </a:spcAft>
              <a:buSzPct val="70000"/>
              <a:buChar char="●"/>
            </a:pPr>
            <a:r>
              <a:rPr lang="en-US"/>
              <a:t>Three factors strongly influence a nation’s level of trade: </a:t>
            </a:r>
          </a:p>
          <a:p>
            <a:pPr marL="914400" lvl="1" indent="-355600" rtl="0">
              <a:spcBef>
                <a:spcPts val="0"/>
              </a:spcBef>
              <a:spcAft>
                <a:spcPts val="0"/>
              </a:spcAft>
              <a:buSzPct val="100000"/>
            </a:pPr>
            <a:r>
              <a:rPr lang="en-US"/>
              <a:t>the size of its economy, </a:t>
            </a:r>
          </a:p>
          <a:p>
            <a:pPr marL="914400" lvl="1" indent="-355600" rtl="0">
              <a:spcBef>
                <a:spcPts val="0"/>
              </a:spcBef>
              <a:spcAft>
                <a:spcPts val="0"/>
              </a:spcAft>
              <a:buSzPct val="100000"/>
            </a:pPr>
            <a:r>
              <a:rPr lang="en-US"/>
              <a:t>its geographic location, </a:t>
            </a:r>
          </a:p>
          <a:p>
            <a:pPr marL="914400" marR="0" lvl="1" indent="-355600" algn="l" rtl="0">
              <a:lnSpc>
                <a:spcPct val="100000"/>
              </a:lnSpc>
              <a:spcBef>
                <a:spcPts val="0"/>
              </a:spcBef>
              <a:spcAft>
                <a:spcPts val="0"/>
              </a:spcAft>
              <a:buClr>
                <a:srgbClr val="6CB255"/>
              </a:buClr>
              <a:buSzPct val="100000"/>
              <a:buFont typeface="Arial"/>
            </a:pPr>
            <a:r>
              <a:rPr lang="en-US"/>
              <a:t>its history of trade.</a:t>
            </a:r>
          </a:p>
          <a:p>
            <a:pPr marR="0" lvl="0" indent="457200" algn="l" rtl="0">
              <a:lnSpc>
                <a:spcPct val="100000"/>
              </a:lnSpc>
              <a:spcBef>
                <a:spcPts val="400"/>
              </a:spcBef>
              <a:spcAft>
                <a:spcPts val="0"/>
              </a:spcAft>
              <a:buNone/>
            </a:pPr>
            <a:endParaRPr/>
          </a:p>
          <a:p>
            <a:pPr marL="457200" marR="0" lvl="0" indent="-317500" algn="l" rtl="0">
              <a:lnSpc>
                <a:spcPct val="100000"/>
              </a:lnSpc>
              <a:spcBef>
                <a:spcPts val="400"/>
              </a:spcBef>
              <a:spcAft>
                <a:spcPts val="0"/>
              </a:spcAft>
              <a:buSzPct val="70000"/>
              <a:buChar char="●"/>
            </a:pPr>
            <a:r>
              <a:rPr lang="en-US" u="sng"/>
              <a:t>Discussion Question</a:t>
            </a:r>
            <a:r>
              <a:rPr lang="en-US"/>
              <a:t>: Do you think the following countries have a low or high level of trade?</a:t>
            </a:r>
          </a:p>
          <a:p>
            <a:pPr marL="914400" marR="0" lvl="1" indent="-355600" algn="l" rtl="0">
              <a:lnSpc>
                <a:spcPct val="100000"/>
              </a:lnSpc>
              <a:spcBef>
                <a:spcPts val="0"/>
              </a:spcBef>
              <a:spcAft>
                <a:spcPts val="0"/>
              </a:spcAft>
              <a:buSzPct val="100000"/>
            </a:pPr>
            <a:r>
              <a:rPr lang="en-US"/>
              <a:t>Sweden</a:t>
            </a:r>
          </a:p>
          <a:p>
            <a:pPr marL="914400" marR="0" lvl="1" indent="-355600" algn="l" rtl="0">
              <a:lnSpc>
                <a:spcPct val="100000"/>
              </a:lnSpc>
              <a:spcBef>
                <a:spcPts val="0"/>
              </a:spcBef>
              <a:spcAft>
                <a:spcPts val="0"/>
              </a:spcAft>
              <a:buSzPct val="100000"/>
            </a:pPr>
            <a:r>
              <a:rPr lang="en-US"/>
              <a:t>United States</a:t>
            </a:r>
          </a:p>
          <a:p>
            <a:pPr marL="914400" marR="0" lvl="1" indent="-355600" algn="l" rtl="0">
              <a:lnSpc>
                <a:spcPct val="100000"/>
              </a:lnSpc>
              <a:spcBef>
                <a:spcPts val="0"/>
              </a:spcBef>
              <a:spcAft>
                <a:spcPts val="0"/>
              </a:spcAft>
              <a:buSzPct val="100000"/>
            </a:pPr>
            <a:r>
              <a:rPr lang="en-US"/>
              <a:t>Japan</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CH.10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600"/>
              <a:t>10.1: Measuring Trade Balances</a:t>
            </a:r>
          </a:p>
          <a:p>
            <a:pPr lvl="0" rtl="0">
              <a:lnSpc>
                <a:spcPct val="115000"/>
              </a:lnSpc>
              <a:spcBef>
                <a:spcPts val="0"/>
              </a:spcBef>
              <a:spcAft>
                <a:spcPts val="0"/>
              </a:spcAft>
              <a:buNone/>
            </a:pPr>
            <a:r>
              <a:rPr lang="en-US" sz="2600"/>
              <a:t>10.2: Trade Balances in Historical and International </a:t>
            </a:r>
          </a:p>
          <a:p>
            <a:pPr lvl="0" indent="457200" rtl="0">
              <a:lnSpc>
                <a:spcPct val="115000"/>
              </a:lnSpc>
              <a:spcBef>
                <a:spcPts val="0"/>
              </a:spcBef>
              <a:buNone/>
            </a:pPr>
            <a:r>
              <a:rPr lang="en-US" sz="2600"/>
              <a:t>    Context</a:t>
            </a:r>
          </a:p>
          <a:p>
            <a:pPr lvl="0" rtl="0">
              <a:lnSpc>
                <a:spcPct val="115000"/>
              </a:lnSpc>
              <a:spcBef>
                <a:spcPts val="0"/>
              </a:spcBef>
              <a:buNone/>
            </a:pPr>
            <a:r>
              <a:rPr lang="en-US" sz="2600"/>
              <a:t>10.3: Trade Balances and Flows of Financial Capital</a:t>
            </a:r>
          </a:p>
          <a:p>
            <a:pPr lvl="0" rtl="0">
              <a:lnSpc>
                <a:spcPct val="115000"/>
              </a:lnSpc>
              <a:spcBef>
                <a:spcPts val="0"/>
              </a:spcBef>
              <a:buNone/>
            </a:pPr>
            <a:r>
              <a:rPr lang="en-US" sz="2600"/>
              <a:t>10.4: The National Saving and Investment Identity</a:t>
            </a:r>
          </a:p>
          <a:p>
            <a:pPr lvl="0" rtl="0">
              <a:lnSpc>
                <a:spcPct val="115000"/>
              </a:lnSpc>
              <a:spcBef>
                <a:spcPts val="0"/>
              </a:spcBef>
              <a:spcAft>
                <a:spcPts val="0"/>
              </a:spcAft>
              <a:buNone/>
            </a:pPr>
            <a:r>
              <a:rPr lang="en-US" sz="2600"/>
              <a:t>10.5: The Pros and Cons of Trade Deficits and </a:t>
            </a:r>
          </a:p>
          <a:p>
            <a:pPr marL="457200" lvl="0" indent="0" rtl="0">
              <a:lnSpc>
                <a:spcPct val="115000"/>
              </a:lnSpc>
              <a:spcBef>
                <a:spcPts val="0"/>
              </a:spcBef>
              <a:buNone/>
            </a:pPr>
            <a:r>
              <a:rPr lang="en-US" sz="2600"/>
              <a:t>    Surpluses</a:t>
            </a:r>
          </a:p>
          <a:p>
            <a:pPr lvl="0" rtl="0">
              <a:lnSpc>
                <a:spcPct val="115000"/>
              </a:lnSpc>
              <a:spcBef>
                <a:spcPts val="0"/>
              </a:spcBef>
              <a:spcAft>
                <a:spcPts val="0"/>
              </a:spcAft>
              <a:buNone/>
            </a:pPr>
            <a:r>
              <a:rPr lang="en-US" sz="2600"/>
              <a:t>10.6: The Difference between Level of Trade and the </a:t>
            </a:r>
          </a:p>
          <a:p>
            <a:pPr lvl="0" indent="457200" rtl="0">
              <a:lnSpc>
                <a:spcPct val="115000"/>
              </a:lnSpc>
              <a:spcBef>
                <a:spcPts val="0"/>
              </a:spcBef>
              <a:buNone/>
            </a:pPr>
            <a:r>
              <a:rPr lang="en-US" sz="2600"/>
              <a:t>    Trade Balance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Final Thoughts about Trade Balances</a:t>
            </a:r>
          </a:p>
        </p:txBody>
      </p:sp>
      <p:sp>
        <p:nvSpPr>
          <p:cNvPr id="212" name="Shape 212"/>
          <p:cNvSpPr>
            <a:spLocks noGrp="1"/>
          </p:cNvSpPr>
          <p:nvPr>
            <p:ph type="pic" idx="2"/>
          </p:nvPr>
        </p:nvSpPr>
        <p:spPr>
          <a:xfrm>
            <a:off x="457200" y="1122369"/>
            <a:ext cx="8062800" cy="5307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Trade </a:t>
            </a:r>
            <a:r>
              <a:rPr lang="en-US" u="sng"/>
              <a:t>deficits</a:t>
            </a:r>
            <a:r>
              <a:rPr lang="en-US"/>
              <a:t> can be a good or a bad sign for an economy, and trade </a:t>
            </a:r>
            <a:r>
              <a:rPr lang="en-US" u="sng"/>
              <a:t>surpluses</a:t>
            </a:r>
            <a:r>
              <a:rPr lang="en-US"/>
              <a:t> can be a good or a bad sign also. </a:t>
            </a:r>
          </a:p>
          <a:p>
            <a:pPr lvl="0" rtl="0">
              <a:spcBef>
                <a:spcPts val="0"/>
              </a:spcBef>
              <a:buNone/>
            </a:pPr>
            <a:endParaRPr/>
          </a:p>
          <a:p>
            <a:pPr marL="457200" lvl="0" indent="-317500" rtl="0">
              <a:spcBef>
                <a:spcPts val="0"/>
              </a:spcBef>
              <a:buSzPct val="70000"/>
              <a:buChar char="●"/>
            </a:pPr>
            <a:r>
              <a:rPr lang="en-US"/>
              <a:t>Even a trade balance of zero - which just means that a nation is neither a net borrower nor lender in the international economy - can be either a good or bad sign. </a:t>
            </a:r>
          </a:p>
          <a:p>
            <a:pPr lvl="0" rtl="0">
              <a:spcBef>
                <a:spcPts val="0"/>
              </a:spcBef>
              <a:buNone/>
            </a:pPr>
            <a:endParaRPr/>
          </a:p>
          <a:p>
            <a:pPr marL="457200" lvl="0" indent="-317500">
              <a:spcBef>
                <a:spcPts val="0"/>
              </a:spcBef>
              <a:buSzPct val="70000"/>
              <a:buChar char="●"/>
            </a:pPr>
            <a:r>
              <a:rPr lang="en-US"/>
              <a:t>The fundamental economic question is not whether a nation’s economy is borrowing or lending at all, but whether the particular borrowing or lending in the particular economic conditions of that country </a:t>
            </a:r>
            <a:r>
              <a:rPr lang="en-US" u="sng"/>
              <a:t>makes sense</a:t>
            </a:r>
            <a:r>
              <a:rPr lang="en-US"/>
              <a:t>.</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r>
              <a:rPr lang="en-US" sz="2400" b="0" i="0" u="none" strike="noStrike" cap="none" dirty="0" smtClean="0">
                <a:solidFill>
                  <a:srgbClr val="6CB255"/>
                </a:solidFill>
                <a:latin typeface="Arial Black"/>
                <a:ea typeface="Arial Black"/>
                <a:cs typeface="Arial Black"/>
                <a:sym typeface="Arial Black"/>
              </a:rPr>
              <a:t>Attribution</a:t>
            </a:r>
            <a:endParaRPr sz="2400" b="0" i="0" u="none" strike="noStrike" cap="none" dirty="0">
              <a:solidFill>
                <a:srgbClr val="6CB255"/>
              </a:solidFill>
              <a:latin typeface="Arial Black"/>
              <a:ea typeface="Arial Black"/>
              <a:cs typeface="Arial Black"/>
              <a:sym typeface="Arial Black"/>
            </a:endParaRPr>
          </a:p>
        </p:txBody>
      </p:sp>
      <p:sp>
        <p:nvSpPr>
          <p:cNvPr id="219" name="Shape 219"/>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sp>
        <p:nvSpPr>
          <p:cNvPr id="2" name="Footer Placeholder 1"/>
          <p:cNvSpPr>
            <a:spLocks noGrp="1"/>
          </p:cNvSpPr>
          <p:nvPr>
            <p:ph type="ftr" idx="11"/>
          </p:nvPr>
        </p:nvSpPr>
        <p:spPr>
          <a:xfrm>
            <a:off x="0" y="6200030"/>
            <a:ext cx="9144000" cy="316018"/>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World of Money</a:t>
            </a:r>
          </a:p>
        </p:txBody>
      </p:sp>
      <p:pic>
        <p:nvPicPr>
          <p:cNvPr id="88" name="Shape 88" descr="A picture of many different currencies."/>
          <p:cNvPicPr preferRelativeResize="0">
            <a:picLocks noGrp="1"/>
          </p:cNvPicPr>
          <p:nvPr>
            <p:ph type="pic" idx="2"/>
          </p:nvPr>
        </p:nvPicPr>
        <p:blipFill rotWithShape="1">
          <a:blip r:embed="rId3">
            <a:alphaModFix/>
          </a:blip>
          <a:srcRect/>
          <a:stretch/>
        </p:blipFill>
        <p:spPr>
          <a:xfrm>
            <a:off x="1363592" y="1122386"/>
            <a:ext cx="6250126" cy="3500071"/>
          </a:xfrm>
          <a:prstGeom prst="rect">
            <a:avLst/>
          </a:prstGeom>
          <a:noFill/>
          <a:ln>
            <a:noFill/>
          </a:ln>
        </p:spPr>
      </p:pic>
      <p:sp>
        <p:nvSpPr>
          <p:cNvPr id="89" name="Shape 89"/>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7777"/>
              <a:buFont typeface="Arial"/>
              <a:buChar char="●"/>
            </a:pPr>
            <a:r>
              <a:rPr lang="en-US" b="0" i="0" u="none" strike="noStrike" cap="none">
                <a:solidFill>
                  <a:srgbClr val="000000"/>
                </a:solidFill>
                <a:latin typeface="Arial"/>
                <a:ea typeface="Arial"/>
                <a:cs typeface="Arial"/>
                <a:sym typeface="Arial"/>
              </a:rPr>
              <a:t>We are all part of the global financial system, which includes many different currencies. </a:t>
            </a:r>
            <a:r>
              <a:rPr lang="en-US" sz="1800" b="0" i="0" u="none" strike="noStrike" cap="none">
                <a:solidFill>
                  <a:srgbClr val="000000"/>
                </a:solidFill>
                <a:latin typeface="Arial"/>
                <a:ea typeface="Arial"/>
                <a:cs typeface="Arial"/>
                <a:sym typeface="Arial"/>
              </a:rPr>
              <a:t>(Credit: modification of work by epSos.de/Flickr Creative Commons)</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10.1 Measuring Trade Balances</a:t>
            </a:r>
          </a:p>
        </p:txBody>
      </p:sp>
      <p:sp>
        <p:nvSpPr>
          <p:cNvPr id="96" name="Shape 96"/>
          <p:cNvSpPr>
            <a:spLocks noGrp="1"/>
          </p:cNvSpPr>
          <p:nvPr>
            <p:ph type="pic" idx="2"/>
          </p:nvPr>
        </p:nvSpPr>
        <p:spPr>
          <a:xfrm>
            <a:off x="457200" y="1122370"/>
            <a:ext cx="8062800" cy="5190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Balance of trade</a:t>
            </a:r>
            <a:r>
              <a:rPr lang="en-US"/>
              <a:t> (or </a:t>
            </a:r>
            <a:r>
              <a:rPr lang="en-US" b="1"/>
              <a:t>trade balance</a:t>
            </a:r>
            <a:r>
              <a:rPr lang="en-US"/>
              <a:t>) - the gap, if any, between a nation’s exports and imports.</a:t>
            </a:r>
          </a:p>
          <a:p>
            <a:pPr lvl="0" rtl="0">
              <a:spcBef>
                <a:spcPts val="0"/>
              </a:spcBef>
              <a:buNone/>
            </a:pPr>
            <a:endParaRPr/>
          </a:p>
          <a:p>
            <a:pPr marL="457200" lvl="0" indent="-317500" rtl="0">
              <a:spcBef>
                <a:spcPts val="0"/>
              </a:spcBef>
              <a:buSzPct val="70000"/>
              <a:buChar char="●"/>
            </a:pPr>
            <a:r>
              <a:rPr lang="en-US"/>
              <a:t>In high-income economies, including the U.S., </a:t>
            </a:r>
            <a:r>
              <a:rPr lang="en-US" u="sng"/>
              <a:t>goods </a:t>
            </a:r>
            <a:r>
              <a:rPr lang="en-US"/>
              <a:t>comprise less than half of a country’s total production, while </a:t>
            </a:r>
            <a:r>
              <a:rPr lang="en-US" u="sng"/>
              <a:t>services</a:t>
            </a:r>
            <a:r>
              <a:rPr lang="en-US"/>
              <a:t> comprise more than half.</a:t>
            </a:r>
          </a:p>
          <a:p>
            <a:pPr lvl="0" rtl="0">
              <a:spcBef>
                <a:spcPts val="0"/>
              </a:spcBef>
              <a:buNone/>
            </a:pPr>
            <a:endParaRPr/>
          </a:p>
          <a:p>
            <a:pPr lvl="0" rtl="0">
              <a:spcBef>
                <a:spcPts val="0"/>
              </a:spcBef>
              <a:buNone/>
            </a:pPr>
            <a:endParaRP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5"/>
            <a:ext cx="8062800" cy="796500"/>
          </a:xfrm>
          <a:prstGeom prst="rect">
            <a:avLst/>
          </a:prstGeom>
        </p:spPr>
        <p:txBody>
          <a:bodyPr wrap="square" lIns="91425" tIns="91425" rIns="91425" bIns="91425" anchor="b" anchorCtr="0">
            <a:noAutofit/>
          </a:bodyPr>
          <a:lstStyle/>
          <a:p>
            <a:pPr lvl="0" rtl="0">
              <a:spcBef>
                <a:spcPts val="0"/>
              </a:spcBef>
              <a:buNone/>
            </a:pPr>
            <a:r>
              <a:rPr lang="en-US"/>
              <a:t>Merchandise Trade Balance vs. Current Account Balance</a:t>
            </a:r>
          </a:p>
        </p:txBody>
      </p:sp>
      <p:sp>
        <p:nvSpPr>
          <p:cNvPr id="103" name="Shape 103"/>
          <p:cNvSpPr>
            <a:spLocks noGrp="1"/>
          </p:cNvSpPr>
          <p:nvPr>
            <p:ph type="pic" idx="2"/>
          </p:nvPr>
        </p:nvSpPr>
        <p:spPr>
          <a:xfrm>
            <a:off x="457200" y="1122370"/>
            <a:ext cx="8062800" cy="51900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Merchandise trade balance</a:t>
            </a:r>
            <a:r>
              <a:rPr lang="en-US"/>
              <a:t> - the balance of trade looking only at goods.</a:t>
            </a:r>
          </a:p>
          <a:p>
            <a:pPr lvl="0" rtl="0">
              <a:spcBef>
                <a:spcPts val="0"/>
              </a:spcBef>
              <a:buNone/>
            </a:pPr>
            <a:endParaRPr/>
          </a:p>
          <a:p>
            <a:pPr marL="457200" lvl="0" indent="-317500" rtl="0">
              <a:spcBef>
                <a:spcPts val="0"/>
              </a:spcBef>
              <a:buSzPct val="70000"/>
              <a:buChar char="●"/>
            </a:pPr>
            <a:r>
              <a:rPr lang="en-US" b="1"/>
              <a:t>Current account balance</a:t>
            </a:r>
            <a:r>
              <a:rPr lang="en-US"/>
              <a:t> - a broad measure of the balance of trade that includes trade in goods and services, as well as international flows of income and foreign aid.</a:t>
            </a:r>
          </a:p>
          <a:p>
            <a:pPr lvl="0" rtl="0">
              <a:spcBef>
                <a:spcPts val="0"/>
              </a:spcBef>
              <a:buNone/>
            </a:pPr>
            <a:endParaRPr/>
          </a:p>
          <a:p>
            <a:pPr marL="457200" lvl="0" indent="-317500" rtl="0">
              <a:spcBef>
                <a:spcPts val="0"/>
              </a:spcBef>
              <a:buSzPct val="70000"/>
              <a:buChar char="●"/>
            </a:pPr>
            <a:r>
              <a:rPr lang="en-US" b="1"/>
              <a:t>Unilateral transfers</a:t>
            </a:r>
            <a:r>
              <a:rPr lang="en-US"/>
              <a:t> - payments that government, private charities, or individuals make in which they send money abroad without receiving any direct good or service.</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10.2 Trade Balances in Historical and International Context</a:t>
            </a:r>
          </a:p>
        </p:txBody>
      </p:sp>
      <p:sp>
        <p:nvSpPr>
          <p:cNvPr id="110" name="Shape 110"/>
          <p:cNvSpPr txBox="1">
            <a:spLocks noGrp="1"/>
          </p:cNvSpPr>
          <p:nvPr>
            <p:ph type="body" idx="1"/>
          </p:nvPr>
        </p:nvSpPr>
        <p:spPr>
          <a:xfrm>
            <a:off x="457200" y="1107617"/>
            <a:ext cx="3913188" cy="5256973"/>
          </a:xfrm>
          <a:prstGeom prst="rect">
            <a:avLst/>
          </a:prstGeom>
          <a:noFill/>
          <a:ln>
            <a:noFill/>
          </a:ln>
        </p:spPr>
        <p:txBody>
          <a:bodyPr wrap="square" lIns="91425" tIns="45700" rIns="91425" bIns="45700" anchor="t" anchorCtr="0">
            <a:noAutofit/>
          </a:bodyPr>
          <a:lstStyle/>
          <a:p>
            <a:pPr marL="342900" marR="0" lvl="0" indent="-330200" algn="l" rtl="0">
              <a:spcBef>
                <a:spcPts val="0"/>
              </a:spcBef>
              <a:spcAft>
                <a:spcPts val="0"/>
              </a:spcAft>
              <a:buClr>
                <a:srgbClr val="6CB255"/>
              </a:buClr>
              <a:buSzPct val="70000"/>
              <a:buFont typeface="Arial"/>
              <a:buChar char="●"/>
            </a:pPr>
            <a:r>
              <a:rPr lang="en-US">
                <a:solidFill>
                  <a:srgbClr val="000000"/>
                </a:solidFill>
              </a:rPr>
              <a:t>Graph (a), shows t</a:t>
            </a:r>
            <a:r>
              <a:rPr lang="en-US" b="0" i="0" u="none" strike="noStrike" cap="none">
                <a:solidFill>
                  <a:srgbClr val="000000"/>
                </a:solidFill>
                <a:latin typeface="Arial"/>
                <a:ea typeface="Arial"/>
                <a:cs typeface="Arial"/>
                <a:sym typeface="Arial"/>
              </a:rPr>
              <a:t>he current account balance and the merchandise trade balance in billions of dollars from 1960 to 2013. </a:t>
            </a:r>
          </a:p>
          <a:p>
            <a:pPr marL="342900" marR="0" lvl="0" indent="-330200" algn="l" rtl="0">
              <a:spcBef>
                <a:spcPts val="0"/>
              </a:spcBef>
              <a:spcAft>
                <a:spcPts val="0"/>
              </a:spcAft>
              <a:buClr>
                <a:srgbClr val="6CB255"/>
              </a:buClr>
              <a:buSzPct val="70000"/>
              <a:buFont typeface="Arial"/>
              <a:buChar char="●"/>
            </a:pPr>
            <a:r>
              <a:rPr lang="en-US" b="0" i="0" u="none" strike="noStrike" cap="none">
                <a:solidFill>
                  <a:srgbClr val="000000"/>
                </a:solidFill>
                <a:latin typeface="Arial"/>
                <a:ea typeface="Arial"/>
                <a:cs typeface="Arial"/>
                <a:sym typeface="Arial"/>
              </a:rPr>
              <a:t>If the lines are above zero dollars, the United States was running a positive trade balance and current account balance. </a:t>
            </a:r>
          </a:p>
          <a:p>
            <a:pPr marL="342900" marR="0" lvl="0" indent="-330200" algn="l" rtl="0">
              <a:spcBef>
                <a:spcPts val="0"/>
              </a:spcBef>
              <a:spcAft>
                <a:spcPts val="0"/>
              </a:spcAft>
              <a:buClr>
                <a:srgbClr val="6CB255"/>
              </a:buClr>
              <a:buSzPct val="70000"/>
              <a:buFont typeface="Arial"/>
              <a:buChar char="●"/>
            </a:pPr>
            <a:r>
              <a:rPr lang="en-US" b="0" i="0" u="none" strike="noStrike" cap="none">
                <a:solidFill>
                  <a:srgbClr val="000000"/>
                </a:solidFill>
                <a:latin typeface="Arial"/>
                <a:ea typeface="Arial"/>
                <a:cs typeface="Arial"/>
                <a:sym typeface="Arial"/>
              </a:rPr>
              <a:t>If the lines fall below zero dollars, the United States is running a trade deficit and a deficit in its current account balance. </a:t>
            </a:r>
          </a:p>
        </p:txBody>
      </p:sp>
      <p:pic>
        <p:nvPicPr>
          <p:cNvPr id="112" name="Shape 112" descr="The first graph shows the current account and merchandise trade balance in nominal dollars. Both lines dropped drastically between 1995 and 2005. In 2013, the current account balance is −422.2, and the merchandise trade balance is −702.284. The second graph shows the current account and merchandise trade balance as percentages of GDP. Both dropped around 1986, but increased gradually until 1991, when both dropped again with the low around 2005. As of 2013, both current account and merchandise credit are around –2% and –4% of the GDP respectively.] "/>
          <p:cNvPicPr preferRelativeResize="0"/>
          <p:nvPr/>
        </p:nvPicPr>
        <p:blipFill>
          <a:blip r:embed="rId3">
            <a:alphaModFix/>
          </a:blip>
          <a:stretch>
            <a:fillRect/>
          </a:stretch>
        </p:blipFill>
        <p:spPr>
          <a:xfrm>
            <a:off x="5056188" y="745473"/>
            <a:ext cx="3591919" cy="5492038"/>
          </a:xfrm>
          <a:prstGeom prst="rect">
            <a:avLst/>
          </a:prstGeom>
          <a:noFill/>
          <a:ln>
            <a:noFill/>
          </a:ln>
        </p:spPr>
      </p:pic>
      <p:sp>
        <p:nvSpPr>
          <p:cNvPr id="2" name="Footer Placeholder 1"/>
          <p:cNvSpPr>
            <a:spLocks noGrp="1"/>
          </p:cNvSpPr>
          <p:nvPr>
            <p:ph type="ftr" idx="11"/>
          </p:nvPr>
        </p:nvSpPr>
        <p:spPr>
          <a:xfrm>
            <a:off x="0" y="6265345"/>
            <a:ext cx="9144000" cy="316018"/>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94367"/>
            <a:ext cx="8062800" cy="7644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10.2 Trade Balances in Historical and International Context, Continued</a:t>
            </a:r>
          </a:p>
        </p:txBody>
      </p:sp>
      <p:sp>
        <p:nvSpPr>
          <p:cNvPr id="118" name="Shape 118"/>
          <p:cNvSpPr txBox="1">
            <a:spLocks noGrp="1"/>
          </p:cNvSpPr>
          <p:nvPr>
            <p:ph type="body" idx="1"/>
          </p:nvPr>
        </p:nvSpPr>
        <p:spPr>
          <a:xfrm>
            <a:off x="457200" y="1107617"/>
            <a:ext cx="3913200" cy="5256900"/>
          </a:xfrm>
          <a:prstGeom prst="rect">
            <a:avLst/>
          </a:prstGeom>
          <a:noFill/>
          <a:ln>
            <a:noFill/>
          </a:ln>
        </p:spPr>
        <p:txBody>
          <a:bodyPr wrap="square" lIns="91425" tIns="45700" rIns="91425" bIns="45700" anchor="t" anchorCtr="0">
            <a:noAutofit/>
          </a:bodyPr>
          <a:lstStyle/>
          <a:p>
            <a:pPr marL="342900" marR="0" lvl="0" indent="-330200" algn="l" rtl="0">
              <a:spcBef>
                <a:spcPts val="920"/>
              </a:spcBef>
              <a:spcAft>
                <a:spcPts val="0"/>
              </a:spcAft>
              <a:buClr>
                <a:srgbClr val="6CB255"/>
              </a:buClr>
              <a:buSzPct val="70000"/>
              <a:buFont typeface="Arial"/>
              <a:buChar char="●"/>
            </a:pPr>
            <a:r>
              <a:rPr lang="en-US">
                <a:solidFill>
                  <a:srgbClr val="000000"/>
                </a:solidFill>
              </a:rPr>
              <a:t>Graph (b)  shows the same items - trade balance and current account balance - in relationship to the size of the U.S. economy, or GDP, from 1960 to 2015.</a:t>
            </a:r>
          </a:p>
        </p:txBody>
      </p:sp>
      <p:pic>
        <p:nvPicPr>
          <p:cNvPr id="120" name="Shape 120" descr="The first graph shows the current account and merchandise trade balance in nominal dollars. Both lines dropped drastically between 1995 and 2005. In 2013, the current account balance is −422.2, and the merchandise trade balance is −702.284. The second graph shows the current account and merchandise trade balance as percentages of GDP. Both dropped around 1986, but increased gradually until 1991, when both dropped again with the low around 2005. As of 2013, both current account and merchandise credit are around –2% and –4% of the GDP respectively.] "/>
          <p:cNvPicPr preferRelativeResize="0"/>
          <p:nvPr/>
        </p:nvPicPr>
        <p:blipFill>
          <a:blip r:embed="rId3">
            <a:alphaModFix/>
          </a:blip>
          <a:stretch>
            <a:fillRect/>
          </a:stretch>
        </p:blipFill>
        <p:spPr>
          <a:xfrm>
            <a:off x="5056188" y="761803"/>
            <a:ext cx="3591919" cy="5492038"/>
          </a:xfrm>
          <a:prstGeom prst="rect">
            <a:avLst/>
          </a:prstGeom>
          <a:noFill/>
          <a:ln>
            <a:noFill/>
          </a:ln>
        </p:spPr>
      </p:pic>
      <p:sp>
        <p:nvSpPr>
          <p:cNvPr id="2" name="Footer Placeholder 1"/>
          <p:cNvSpPr>
            <a:spLocks noGrp="1"/>
          </p:cNvSpPr>
          <p:nvPr>
            <p:ph type="ftr" idx="11"/>
          </p:nvPr>
        </p:nvSpPr>
        <p:spPr>
          <a:xfrm>
            <a:off x="0" y="6249016"/>
            <a:ext cx="9144000" cy="316018"/>
          </a:xfrm>
        </p:spPr>
        <p:txBody>
          <a:bodyPr/>
          <a:lstStyle/>
          <a:p>
            <a:r>
              <a:rPr lang="en-US" smtClean="0"/>
              <a:t>This OpenStax ancillary resource is © Rice University under a CC-BY 4.0 International license; it may be reproduced or modified but must be attributed to OpenStax, Rice University and any changes must be noted.  </a:t>
            </a:r>
            <a:r>
              <a:rPr lang="en-US" dirty="0" smtClean="0"/>
              <a:t>Any images attributed to other sources are similarly available for reproduction, but must be attributed to their 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 Measure of an Economy's Globalization</a:t>
            </a:r>
          </a:p>
        </p:txBody>
      </p:sp>
      <p:sp>
        <p:nvSpPr>
          <p:cNvPr id="126" name="Shape 126"/>
          <p:cNvSpPr>
            <a:spLocks noGrp="1"/>
          </p:cNvSpPr>
          <p:nvPr>
            <p:ph type="pic" idx="2"/>
          </p:nvPr>
        </p:nvSpPr>
        <p:spPr>
          <a:xfrm>
            <a:off x="457199" y="1347061"/>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Exports of goods and services as a percentage of GDP</a:t>
            </a:r>
            <a:r>
              <a:rPr lang="en-US"/>
              <a:t> - the dollar value of exports divided by the dollar value of a country’s GDP.</a:t>
            </a:r>
          </a:p>
          <a:p>
            <a:pPr lvl="0" rtl="0">
              <a:spcBef>
                <a:spcPts val="0"/>
              </a:spcBef>
              <a:buNone/>
            </a:pPr>
            <a:endParaRPr/>
          </a:p>
          <a:p>
            <a:pPr lvl="0">
              <a:spcBef>
                <a:spcPts val="0"/>
              </a:spcBef>
              <a:buNone/>
            </a:pPr>
            <a:endParaRPr/>
          </a:p>
        </p:txBody>
      </p:sp>
      <p:sp>
        <p:nvSpPr>
          <p:cNvPr id="2" name="Footer Placeholder 1"/>
          <p:cNvSpPr>
            <a:spLocks noGrp="1"/>
          </p:cNvSpPr>
          <p:nvPr>
            <p:ph type="ftr" idx="11"/>
          </p:nvPr>
        </p:nvSpPr>
        <p:spPr/>
        <p:txBody>
          <a:bodyPr/>
          <a:lstStyle/>
          <a:p>
            <a:r>
              <a:rPr lang="en-US" dirty="0"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10.3 Trade Balances and Flows of </a:t>
            </a:r>
          </a:p>
          <a:p>
            <a:pPr lvl="0">
              <a:spcBef>
                <a:spcPts val="0"/>
              </a:spcBef>
              <a:buNone/>
            </a:pPr>
            <a:r>
              <a:rPr lang="en-US"/>
              <a:t>Financial Capital</a:t>
            </a:r>
          </a:p>
        </p:txBody>
      </p:sp>
      <p:sp>
        <p:nvSpPr>
          <p:cNvPr id="133" name="Shape 133"/>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Financial capital</a:t>
            </a:r>
            <a:r>
              <a:rPr lang="en-US"/>
              <a:t> - the international flows of money that facilitates trade and investment.</a:t>
            </a:r>
          </a:p>
          <a:p>
            <a:pPr lvl="0" rtl="0">
              <a:spcBef>
                <a:spcPts val="0"/>
              </a:spcBef>
              <a:buNone/>
            </a:pPr>
            <a:endParaRPr/>
          </a:p>
          <a:p>
            <a:pPr marL="457200" lvl="0" indent="-317500" rtl="0">
              <a:spcBef>
                <a:spcPts val="0"/>
              </a:spcBef>
              <a:buSzPct val="70000"/>
              <a:buChar char="●"/>
            </a:pPr>
            <a:r>
              <a:rPr lang="en-US"/>
              <a:t>The connection between trade balances and international flows of financial capital is so close that economists sometimes describe the </a:t>
            </a:r>
            <a:r>
              <a:rPr lang="en-US" u="sng"/>
              <a:t>balance of trade</a:t>
            </a:r>
            <a:r>
              <a:rPr lang="en-US"/>
              <a:t> as the </a:t>
            </a:r>
            <a:r>
              <a:rPr lang="en-US" u="sng"/>
              <a:t>balance of payments</a:t>
            </a:r>
            <a:r>
              <a:rPr lang="en-US"/>
              <a:t>. </a:t>
            </a:r>
          </a:p>
          <a:p>
            <a:pPr lvl="0" rtl="0">
              <a:spcBef>
                <a:spcPts val="0"/>
              </a:spcBef>
              <a:buNone/>
            </a:pPr>
            <a:endParaRPr/>
          </a:p>
          <a:p>
            <a:pPr marL="457200" lvl="0" indent="-317500">
              <a:spcBef>
                <a:spcPts val="0"/>
              </a:spcBef>
              <a:buSzPct val="70000"/>
              <a:buChar char="●"/>
            </a:pPr>
            <a:r>
              <a:rPr lang="en-US"/>
              <a:t>Each category of the current account balance involves a corresponding flow of payments between a given country and the rest of the world economy.</a:t>
            </a:r>
          </a:p>
        </p:txBody>
      </p:sp>
      <p:sp>
        <p:nvSpPr>
          <p:cNvPr id="2" name="Footer Placeholder 1"/>
          <p:cNvSpPr>
            <a:spLocks noGrp="1"/>
          </p:cNvSpPr>
          <p:nvPr>
            <p:ph type="ftr" idx="11"/>
          </p:nvPr>
        </p:nvSpPr>
        <p:spPr/>
        <p:txBody>
          <a:bodyPr/>
          <a:lstStyle/>
          <a:p>
            <a:r>
              <a:rPr lang="en-US" smtClean="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2531</Words>
  <Application>Microsoft Macintosh PowerPoint</Application>
  <PresentationFormat>On-screen Show (4:3)</PresentationFormat>
  <Paragraphs>158</Paragraphs>
  <Slides>21</Slides>
  <Notes>21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 Black</vt:lpstr>
      <vt:lpstr>Arial</vt:lpstr>
      <vt:lpstr>Essential</vt:lpstr>
      <vt:lpstr>Essential</vt:lpstr>
      <vt:lpstr>PowerPoint Presentation</vt:lpstr>
      <vt:lpstr>CH.10 OUTLINE</vt:lpstr>
      <vt:lpstr>A World of Money</vt:lpstr>
      <vt:lpstr>10.1 Measuring Trade Balances</vt:lpstr>
      <vt:lpstr>Merchandise Trade Balance vs. Current Account Balance</vt:lpstr>
      <vt:lpstr>10.2 Trade Balances in Historical and International Context</vt:lpstr>
      <vt:lpstr>10.2 Trade Balances in Historical and International Context, Continued</vt:lpstr>
      <vt:lpstr>A Measure of an Economy's Globalization</vt:lpstr>
      <vt:lpstr>10.3 Trade Balances and Flows of  Financial Capital</vt:lpstr>
      <vt:lpstr>Flow of Investment Goods and Capital</vt:lpstr>
      <vt:lpstr>The Balance of Trade as the Balance of Payments</vt:lpstr>
      <vt:lpstr>10.4 The National Saving and Investment Identity</vt:lpstr>
      <vt:lpstr>The National Saving and Investment  Identity, Continued</vt:lpstr>
      <vt:lpstr>Domestic Saving and Investment  Determine the Trade Balance</vt:lpstr>
      <vt:lpstr>Domestic Saving and Investment  Determine the Trade Balance, Continued</vt:lpstr>
      <vt:lpstr>Exploring Trade Balances One Factor at a Time</vt:lpstr>
      <vt:lpstr>Short-Term Movements in the  Business Cycle and the Trade Balance</vt:lpstr>
      <vt:lpstr>10.5 The Pros and Cons of Trade Deficits  and Surpluses</vt:lpstr>
      <vt:lpstr>10.6 The Difference between Level of  Trade and the Trade Balance</vt:lpstr>
      <vt:lpstr>Final Thoughts about Trade Balances</vt:lpstr>
      <vt:lpstr>Attribution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Helen Graves</cp:lastModifiedBy>
  <cp:revision>3</cp:revision>
  <dcterms:modified xsi:type="dcterms:W3CDTF">2018-01-04T23:13:00Z</dcterms:modified>
</cp:coreProperties>
</file>