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 id="2147483657" r:id="rId2"/>
  </p:sldMasterIdLst>
  <p:notesMasterIdLst>
    <p:notesMasterId r:id="rId3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610"/>
    <p:restoredTop sz="94541"/>
  </p:normalViewPr>
  <p:slideViewPr>
    <p:cSldViewPr snapToGrid="0" snapToObjects="1">
      <p:cViewPr varScale="1">
        <p:scale>
          <a:sx n="54" d="100"/>
          <a:sy n="54" d="100"/>
        </p:scale>
        <p:origin x="78" y="50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99982373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5510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8728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909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0583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0990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96101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86518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8311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3127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2376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58054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3463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0329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05617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08332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5" name="Shape 2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007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45146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1680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Shape 2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081481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40616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80931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829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11892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154769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90452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2" name="Shape 3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49526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1411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7036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03745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09215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8045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9337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191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0" y="6193072"/>
            <a:ext cx="9144000" cy="462561"/>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1" y="6188630"/>
            <a:ext cx="9039069" cy="34263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6" name="Shape 26"/>
          <p:cNvSpPr txBox="1">
            <a:spLocks noGrp="1"/>
          </p:cNvSpPr>
          <p:nvPr>
            <p:ph type="ftr" idx="11"/>
          </p:nvPr>
        </p:nvSpPr>
        <p:spPr>
          <a:xfrm>
            <a:off x="0" y="6213337"/>
            <a:ext cx="9144000" cy="316018"/>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146049" y="6243319"/>
            <a:ext cx="8893019" cy="32764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0" y="6252982"/>
            <a:ext cx="9144000" cy="331031"/>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r>
              <a:rPr lang="en-US" sz="3600" b="0" i="0" u="none" strike="noStrike" cap="none" dirty="0" smtClean="0">
                <a:solidFill>
                  <a:srgbClr val="6CB255"/>
                </a:solidFill>
                <a:latin typeface="Arial Black"/>
                <a:ea typeface="Arial Black"/>
                <a:cs typeface="Arial Black"/>
                <a:sym typeface="Arial Black"/>
              </a:rPr>
              <a:t>MACROECONOMICS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11</a:t>
            </a:r>
            <a:r>
              <a:rPr lang="en-US" sz="2000" b="1" i="0" u="none" strike="noStrike" cap="none" dirty="0">
                <a:solidFill>
                  <a:srgbClr val="212F62"/>
                </a:solidFill>
                <a:latin typeface="Arial"/>
                <a:ea typeface="Arial"/>
                <a:cs typeface="Arial"/>
                <a:sym typeface="Arial"/>
              </a:rPr>
              <a:t> </a:t>
            </a:r>
            <a:r>
              <a:rPr lang="en-US" sz="2000" b="1" dirty="0">
                <a:solidFill>
                  <a:srgbClr val="212F62"/>
                </a:solidFill>
              </a:rPr>
              <a:t>The Aggregate Demand/Aggregate Supply Model</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oeconomics second edition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pic>
        <p:nvPicPr>
          <p:cNvPr id="75" name="Shape 75" descr="OpenStax logo"/>
          <p:cNvPicPr preferRelativeResize="0"/>
          <p:nvPr/>
        </p:nvPicPr>
        <p:blipFill rotWithShape="1">
          <a:blip r:embed="rId4">
            <a:alphaModFix/>
          </a:blip>
          <a:srcRect/>
          <a:stretch/>
        </p:blipFill>
        <p:spPr>
          <a:xfrm>
            <a:off x="7610087" y="5629704"/>
            <a:ext cx="1222295" cy="8332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Aggregate Demand Curve</a:t>
            </a:r>
          </a:p>
        </p:txBody>
      </p:sp>
      <p:sp>
        <p:nvSpPr>
          <p:cNvPr id="140" name="Shape 140"/>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Aggregate demand (AD)</a:t>
            </a:r>
            <a:r>
              <a:rPr lang="en-US"/>
              <a:t> - the amount of total spending on domestic goods and services in an economy.</a:t>
            </a:r>
          </a:p>
          <a:p>
            <a:pPr lvl="0" rtl="0">
              <a:spcBef>
                <a:spcPts val="0"/>
              </a:spcBef>
              <a:buNone/>
            </a:pPr>
            <a:endParaRPr/>
          </a:p>
          <a:p>
            <a:pPr marL="457200" lvl="0" indent="-317500" rtl="0">
              <a:spcBef>
                <a:spcPts val="0"/>
              </a:spcBef>
              <a:buSzPct val="70000"/>
              <a:buChar char="●"/>
            </a:pPr>
            <a:r>
              <a:rPr lang="en-US"/>
              <a:t>It includes all four components of demand: consumption, investment, government spending, and net exports (exports minus imports).</a:t>
            </a:r>
          </a:p>
          <a:p>
            <a:pPr lvl="0" rtl="0">
              <a:spcBef>
                <a:spcPts val="0"/>
              </a:spcBef>
              <a:buNone/>
            </a:pPr>
            <a:endParaRPr/>
          </a:p>
          <a:p>
            <a:pPr marL="457200" lvl="0" indent="-317500">
              <a:spcBef>
                <a:spcPts val="0"/>
              </a:spcBef>
              <a:buSzPct val="70000"/>
              <a:buChar char="●"/>
            </a:pPr>
            <a:r>
              <a:rPr lang="en-US" b="1"/>
              <a:t>Aggregate demand (AD) curve</a:t>
            </a:r>
            <a:r>
              <a:rPr lang="en-US"/>
              <a:t> - shows the total spending on domestic goods and services at each price level.</a:t>
            </a:r>
          </a:p>
        </p:txBody>
      </p:sp>
      <p:sp>
        <p:nvSpPr>
          <p:cNvPr id="2" name="Footer Placeholder 1"/>
          <p:cNvSpPr>
            <a:spLocks noGrp="1"/>
          </p:cNvSpPr>
          <p:nvPr>
            <p:ph type="ftr" idx="11"/>
          </p:nvPr>
        </p:nvSpPr>
        <p:spPr>
          <a:xfrm>
            <a:off x="-1" y="6227334"/>
            <a:ext cx="9039069" cy="342639"/>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Aggregate Demand Curve, Continued</a:t>
            </a:r>
          </a:p>
        </p:txBody>
      </p:sp>
      <p:pic>
        <p:nvPicPr>
          <p:cNvPr id="147" name="Shape 147" descr="The graph shows a downward sloping aggregate demand curve."/>
          <p:cNvPicPr preferRelativeResize="0">
            <a:picLocks noGrp="1"/>
          </p:cNvPicPr>
          <p:nvPr>
            <p:ph type="pic" idx="2"/>
          </p:nvPr>
        </p:nvPicPr>
        <p:blipFill rotWithShape="1">
          <a:blip r:embed="rId3">
            <a:alphaModFix/>
          </a:blip>
          <a:srcRect/>
          <a:stretch/>
        </p:blipFill>
        <p:spPr>
          <a:xfrm>
            <a:off x="1367403" y="1122386"/>
            <a:ext cx="6242504" cy="3500071"/>
          </a:xfrm>
          <a:prstGeom prst="rect">
            <a:avLst/>
          </a:prstGeom>
          <a:noFill/>
          <a:ln>
            <a:noFill/>
          </a:ln>
        </p:spPr>
      </p:pic>
      <p:sp>
        <p:nvSpPr>
          <p:cNvPr id="148" name="Shape 148"/>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Aggregate demand (AD) slopes down, showing that, as the price level rises, the amount of total spending on domestic goods and services declines.</a:t>
            </a:r>
          </a:p>
        </p:txBody>
      </p:sp>
      <p:sp>
        <p:nvSpPr>
          <p:cNvPr id="2" name="Footer Placeholder 1"/>
          <p:cNvSpPr>
            <a:spLocks noGrp="1"/>
          </p:cNvSpPr>
          <p:nvPr>
            <p:ph type="ftr" idx="11"/>
          </p:nvPr>
        </p:nvSpPr>
        <p:spPr>
          <a:xfrm>
            <a:off x="-1" y="6211006"/>
            <a:ext cx="9039069" cy="342639"/>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Combining the Aggregate Supply and Aggregate Demand Curves</a:t>
            </a:r>
          </a:p>
        </p:txBody>
      </p:sp>
      <p:sp>
        <p:nvSpPr>
          <p:cNvPr id="155" name="Shape 155"/>
          <p:cNvSpPr txBox="1">
            <a:spLocks noGrp="1"/>
          </p:cNvSpPr>
          <p:nvPr>
            <p:ph type="body" idx="1"/>
          </p:nvPr>
        </p:nvSpPr>
        <p:spPr>
          <a:xfrm>
            <a:off x="457200" y="4376455"/>
            <a:ext cx="8062800" cy="1463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The intersection of the aggregate supply and aggregate demand curves shows the equilibrium level of real GDP and the equilibrium price level in the economy</a:t>
            </a:r>
            <a:r>
              <a:rPr lang="en-US" dirty="0" smtClean="0"/>
              <a:t>.</a:t>
            </a:r>
            <a:endParaRPr dirty="0"/>
          </a:p>
          <a:p>
            <a:pPr marL="457200" marR="0" lvl="0" indent="-317500" algn="l" rtl="0">
              <a:spcBef>
                <a:spcPts val="0"/>
              </a:spcBef>
              <a:spcAft>
                <a:spcPts val="0"/>
              </a:spcAft>
              <a:buSzPct val="70000"/>
              <a:buChar char="●"/>
            </a:pPr>
            <a:r>
              <a:rPr lang="en-US" dirty="0"/>
              <a:t>The equilibrium, where aggregate supply (AS) equals aggregate demand (AD), occurs at a price level of 90 and an output level of 8,800.</a:t>
            </a:r>
          </a:p>
        </p:txBody>
      </p:sp>
      <p:pic>
        <p:nvPicPr>
          <p:cNvPr id="156" name="Shape 156" descr="The graph shows a downward sloping aggregate demand curve that intersects with an upward sloping aggregate supply curve at the point (8,800, 90)."/>
          <p:cNvPicPr preferRelativeResize="0">
            <a:picLocks noGrp="1"/>
          </p:cNvPicPr>
          <p:nvPr>
            <p:ph type="pic" idx="2"/>
          </p:nvPr>
        </p:nvPicPr>
        <p:blipFill rotWithShape="1">
          <a:blip r:embed="rId3">
            <a:alphaModFix/>
          </a:blip>
          <a:srcRect/>
          <a:stretch/>
        </p:blipFill>
        <p:spPr>
          <a:xfrm>
            <a:off x="1357532" y="897308"/>
            <a:ext cx="6262200" cy="35004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7411"/>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Interpreting the AD/AS Model</a:t>
            </a:r>
          </a:p>
        </p:txBody>
      </p:sp>
      <p:pic>
        <p:nvPicPr>
          <p:cNvPr id="163" name="Shape 163" descr="The figure shows a downward sloping aggregate demand line intersecting with an aggregate supply curve at approximately (680, 130)."/>
          <p:cNvPicPr preferRelativeResize="0">
            <a:picLocks noGrp="1"/>
          </p:cNvPicPr>
          <p:nvPr>
            <p:ph type="pic" idx="2"/>
          </p:nvPr>
        </p:nvPicPr>
        <p:blipFill rotWithShape="1">
          <a:blip r:embed="rId3">
            <a:alphaModFix/>
          </a:blip>
          <a:srcRect/>
          <a:stretch/>
        </p:blipFill>
        <p:spPr>
          <a:xfrm>
            <a:off x="2236135" y="931001"/>
            <a:ext cx="4505041" cy="3500070"/>
          </a:xfrm>
          <a:prstGeom prst="rect">
            <a:avLst/>
          </a:prstGeom>
          <a:noFill/>
          <a:ln>
            <a:noFill/>
          </a:ln>
        </p:spPr>
      </p:pic>
      <p:sp>
        <p:nvSpPr>
          <p:cNvPr id="164" name="Shape 164"/>
          <p:cNvSpPr txBox="1">
            <a:spLocks noGrp="1"/>
          </p:cNvSpPr>
          <p:nvPr>
            <p:ph type="body" idx="1"/>
          </p:nvPr>
        </p:nvSpPr>
        <p:spPr>
          <a:xfrm>
            <a:off x="457200" y="4503731"/>
            <a:ext cx="8062800" cy="1800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Using a hypothetical equilibrium, with price level at 130 and real GDP at $680, what information can we infer about the state of this country’s economy?  </a:t>
            </a:r>
          </a:p>
          <a:p>
            <a:pPr marL="457200" marR="0" lvl="0" indent="-317500" algn="l" rtl="0">
              <a:spcBef>
                <a:spcPts val="0"/>
              </a:spcBef>
              <a:spcAft>
                <a:spcPts val="0"/>
              </a:spcAft>
              <a:buSzPct val="70000"/>
              <a:buChar char="●"/>
            </a:pPr>
            <a:r>
              <a:rPr lang="en-US" dirty="0"/>
              <a:t>Is this country risking inflationary pressures or facing high unemployment? How can you tell?</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Defining SRAS and LRAS</a:t>
            </a:r>
          </a:p>
        </p:txBody>
      </p:sp>
      <p:sp>
        <p:nvSpPr>
          <p:cNvPr id="171" name="Shape 171"/>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Short run aggregate supply (SRAS) curve</a:t>
            </a:r>
            <a:r>
              <a:rPr lang="en-US"/>
              <a:t> - positive short run relationship between the price level for output and real GDP, holding the prices of inputs fixed</a:t>
            </a:r>
          </a:p>
          <a:p>
            <a:pPr lvl="0" rtl="0">
              <a:spcBef>
                <a:spcPts val="0"/>
              </a:spcBef>
              <a:buNone/>
            </a:pPr>
            <a:endParaRPr/>
          </a:p>
          <a:p>
            <a:pPr marL="457200" lvl="0" indent="-317500" rtl="0">
              <a:spcBef>
                <a:spcPts val="0"/>
              </a:spcBef>
              <a:buSzPct val="70000"/>
              <a:buChar char="●"/>
            </a:pPr>
            <a:r>
              <a:rPr lang="en-US" b="1"/>
              <a:t>Long run aggregate supply (LRAS) curve</a:t>
            </a:r>
            <a:r>
              <a:rPr lang="en-US"/>
              <a:t> - vertical line at potential GDP showing no relationship between the price level for output and real GDP in the long run.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11.3 Shifts in Aggregate Supply</a:t>
            </a:r>
          </a:p>
        </p:txBody>
      </p:sp>
      <p:sp>
        <p:nvSpPr>
          <p:cNvPr id="178" name="Shape 178"/>
          <p:cNvSpPr>
            <a:spLocks noGrp="1"/>
          </p:cNvSpPr>
          <p:nvPr>
            <p:ph type="pic" idx="2"/>
          </p:nvPr>
        </p:nvSpPr>
        <p:spPr>
          <a:xfrm>
            <a:off x="457200" y="1122369"/>
            <a:ext cx="8062800" cy="54681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Two of the most important factors that can lead to shifts in the AS curve: </a:t>
            </a:r>
          </a:p>
          <a:p>
            <a:pPr marL="914400" lvl="1" indent="-355600" rtl="0">
              <a:spcBef>
                <a:spcPts val="0"/>
              </a:spcBef>
              <a:spcAft>
                <a:spcPts val="0"/>
              </a:spcAft>
              <a:buSzPct val="100000"/>
            </a:pPr>
            <a:r>
              <a:rPr lang="en-US"/>
              <a:t>productivity growth </a:t>
            </a:r>
          </a:p>
          <a:p>
            <a:pPr marL="914400" lvl="1" indent="-355600" rtl="0">
              <a:spcBef>
                <a:spcPts val="0"/>
              </a:spcBef>
              <a:buSzPct val="100000"/>
            </a:pPr>
            <a:r>
              <a:rPr lang="en-US"/>
              <a:t>changes in input prices</a:t>
            </a:r>
          </a:p>
          <a:p>
            <a:pPr lvl="0" indent="457200" rtl="0">
              <a:spcBef>
                <a:spcPts val="0"/>
              </a:spcBef>
              <a:buNone/>
            </a:pPr>
            <a:endParaRPr/>
          </a:p>
          <a:p>
            <a:pPr marL="457200" lvl="0" indent="-317500" rtl="0">
              <a:spcBef>
                <a:spcPts val="0"/>
              </a:spcBef>
              <a:spcAft>
                <a:spcPts val="0"/>
              </a:spcAft>
              <a:buSzPct val="70000"/>
              <a:buChar char="●"/>
            </a:pPr>
            <a:r>
              <a:rPr lang="en-US"/>
              <a:t>The aggregate supply curve can also shift due to unexpected shocks to input goods or labor.</a:t>
            </a:r>
          </a:p>
          <a:p>
            <a:pPr marL="914400" lvl="1" indent="-355600" rtl="0">
              <a:spcBef>
                <a:spcPts val="0"/>
              </a:spcBef>
              <a:buSzPct val="100000"/>
            </a:pPr>
            <a:r>
              <a:rPr lang="en-US"/>
              <a:t>Examples: large weather events affecting crops or an overseas war that requires a large number people to fight instead of work.  </a:t>
            </a:r>
          </a:p>
          <a:p>
            <a:pPr lvl="0" indent="457200" rtl="0">
              <a:spcBef>
                <a:spcPts val="0"/>
              </a:spcBef>
              <a:buNone/>
            </a:pPr>
            <a:endParaRPr/>
          </a:p>
          <a:p>
            <a:pPr marL="457200" lvl="0" indent="-317500" rtl="0">
              <a:spcBef>
                <a:spcPts val="0"/>
              </a:spcBef>
              <a:buSzPct val="70000"/>
              <a:buChar char="●"/>
            </a:pPr>
            <a:r>
              <a:rPr lang="en-US" b="1"/>
              <a:t>Stagflation</a:t>
            </a:r>
            <a:r>
              <a:rPr lang="en-US"/>
              <a:t> - an economy experiences stagnant growth and high inflation at the same time.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77649"/>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Illustrated: Shifts in Aggregate Supply</a:t>
            </a:r>
          </a:p>
        </p:txBody>
      </p:sp>
      <p:sp>
        <p:nvSpPr>
          <p:cNvPr id="185" name="Shape 185"/>
          <p:cNvSpPr txBox="1">
            <a:spLocks noGrp="1"/>
          </p:cNvSpPr>
          <p:nvPr>
            <p:ph type="body" idx="1"/>
          </p:nvPr>
        </p:nvSpPr>
        <p:spPr>
          <a:xfrm>
            <a:off x="0" y="4218765"/>
            <a:ext cx="9039068" cy="20532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rgbClr val="6CB255"/>
              </a:buClr>
              <a:buSzPct val="77777"/>
              <a:buFont typeface="Arial"/>
              <a:buChar char="●"/>
            </a:pPr>
            <a:r>
              <a:rPr lang="en-US" sz="1800" dirty="0"/>
              <a:t>For graph (a): The rise in productivity causes the SRAS curve to shift to the right. The original equilibrium E</a:t>
            </a:r>
            <a:r>
              <a:rPr lang="en-US" sz="1800" baseline="-25000" dirty="0"/>
              <a:t>0</a:t>
            </a:r>
            <a:r>
              <a:rPr lang="en-US" sz="1800" dirty="0"/>
              <a:t> is at the intersection of AD and SRAS</a:t>
            </a:r>
            <a:r>
              <a:rPr lang="en-US" sz="1800" baseline="-25000" dirty="0"/>
              <a:t>0</a:t>
            </a:r>
            <a:r>
              <a:rPr lang="en-US" sz="1800" dirty="0"/>
              <a:t>.</a:t>
            </a:r>
          </a:p>
          <a:p>
            <a:pPr marL="342900" marR="0" lvl="0" indent="-342900" algn="l" rtl="0">
              <a:spcBef>
                <a:spcPts val="0"/>
              </a:spcBef>
              <a:spcAft>
                <a:spcPts val="0"/>
              </a:spcAft>
              <a:buClr>
                <a:srgbClr val="6CB255"/>
              </a:buClr>
              <a:buSzPct val="77777"/>
              <a:buFont typeface="Arial"/>
              <a:buChar char="●"/>
            </a:pPr>
            <a:r>
              <a:rPr lang="en-US" sz="1800" dirty="0"/>
              <a:t>When SRAS shifts right, then the new equilibrium E</a:t>
            </a:r>
            <a:r>
              <a:rPr lang="en-US" sz="1800" baseline="-25000" dirty="0"/>
              <a:t>1</a:t>
            </a:r>
            <a:r>
              <a:rPr lang="en-US" sz="1800" dirty="0"/>
              <a:t> is at the intersection of AD and SRAS</a:t>
            </a:r>
            <a:r>
              <a:rPr lang="en-US" sz="1800" baseline="-25000" dirty="0"/>
              <a:t>1</a:t>
            </a:r>
            <a:r>
              <a:rPr lang="en-US" sz="1800" dirty="0"/>
              <a:t>, and then yet another equilibrium, E</a:t>
            </a:r>
            <a:r>
              <a:rPr lang="en-US" sz="1800" baseline="-25000" dirty="0"/>
              <a:t>2</a:t>
            </a:r>
            <a:r>
              <a:rPr lang="en-US" sz="1800" dirty="0"/>
              <a:t>, is at the intersection of AD and SRAS</a:t>
            </a:r>
            <a:r>
              <a:rPr lang="en-US" sz="1800" baseline="-25000" dirty="0"/>
              <a:t>2</a:t>
            </a:r>
            <a:r>
              <a:rPr lang="en-US" sz="1800" dirty="0"/>
              <a:t>.</a:t>
            </a:r>
          </a:p>
          <a:p>
            <a:pPr marL="342900" marR="0" lvl="0" indent="-342900" algn="l" rtl="0">
              <a:spcBef>
                <a:spcPts val="0"/>
              </a:spcBef>
              <a:spcAft>
                <a:spcPts val="0"/>
              </a:spcAft>
              <a:buClr>
                <a:srgbClr val="6CB255"/>
              </a:buClr>
              <a:buSzPct val="77777"/>
              <a:buFont typeface="Arial"/>
              <a:buChar char="●"/>
            </a:pPr>
            <a:r>
              <a:rPr lang="en-US" sz="1800" dirty="0"/>
              <a:t>Shifts in SRAS to the right, lead to a greater level of output and to downward pressure on the price level. </a:t>
            </a:r>
          </a:p>
        </p:txBody>
      </p:sp>
      <p:pic>
        <p:nvPicPr>
          <p:cNvPr id="186" name="Shape 186" descr="The two graphs show how aggregate supply can shift and how these shifts affect points of equilibrium. The graph on the left shows how productivity increases will shift aggregate supply to the right. The graph on the right shows how higher prices for key inputs will shift aggregate supply to the left."/>
          <p:cNvPicPr preferRelativeResize="0">
            <a:picLocks noGrp="1"/>
          </p:cNvPicPr>
          <p:nvPr>
            <p:ph type="pic" idx="2"/>
          </p:nvPr>
        </p:nvPicPr>
        <p:blipFill rotWithShape="1">
          <a:blip r:embed="rId3">
            <a:alphaModFix/>
          </a:blip>
          <a:srcRect l="3544" r="3544"/>
          <a:stretch/>
        </p:blipFill>
        <p:spPr>
          <a:xfrm>
            <a:off x="1552575" y="654533"/>
            <a:ext cx="5872200" cy="35004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41325"/>
            <a:ext cx="8062800" cy="74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Illustrated:  Shifts in Aggregate Supply, Continued</a:t>
            </a:r>
          </a:p>
        </p:txBody>
      </p:sp>
      <p:sp>
        <p:nvSpPr>
          <p:cNvPr id="193" name="Shape 193"/>
          <p:cNvSpPr txBox="1">
            <a:spLocks noGrp="1"/>
          </p:cNvSpPr>
          <p:nvPr>
            <p:ph type="body" idx="1"/>
          </p:nvPr>
        </p:nvSpPr>
        <p:spPr>
          <a:xfrm>
            <a:off x="457200" y="4622800"/>
            <a:ext cx="8289600" cy="19626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rgbClr val="6CB255"/>
              </a:buClr>
              <a:buSzPct val="77777"/>
              <a:buFont typeface="Arial"/>
              <a:buChar char="●"/>
            </a:pPr>
            <a:r>
              <a:rPr lang="en-US" sz="1800"/>
              <a:t>For graph (b): A higher price for inputs means that at any given price level for outputs, a lower real GDP will be produced so aggregate supply will shift to the left from SRAS</a:t>
            </a:r>
            <a:r>
              <a:rPr lang="en-US" sz="1800" baseline="-25000"/>
              <a:t>0</a:t>
            </a:r>
            <a:r>
              <a:rPr lang="en-US" sz="1800"/>
              <a:t> to SRAS</a:t>
            </a:r>
            <a:r>
              <a:rPr lang="en-US" sz="1800" baseline="-25000"/>
              <a:t>1</a:t>
            </a:r>
            <a:r>
              <a:rPr lang="en-US" sz="1800"/>
              <a:t>. </a:t>
            </a:r>
          </a:p>
          <a:p>
            <a:pPr marL="342900" marR="0" lvl="0" indent="-342900" algn="l" rtl="0">
              <a:spcBef>
                <a:spcPts val="0"/>
              </a:spcBef>
              <a:spcAft>
                <a:spcPts val="0"/>
              </a:spcAft>
              <a:buClr>
                <a:srgbClr val="6CB255"/>
              </a:buClr>
              <a:buSzPct val="77777"/>
              <a:buFont typeface="Arial"/>
              <a:buChar char="●"/>
            </a:pPr>
            <a:r>
              <a:rPr lang="en-US" sz="1800"/>
              <a:t>The new equilibrium, E</a:t>
            </a:r>
            <a:r>
              <a:rPr lang="en-US" sz="1800" baseline="-25000"/>
              <a:t>1</a:t>
            </a:r>
            <a:r>
              <a:rPr lang="en-US" sz="1800"/>
              <a:t>, has a reduced quantity of output and a higher price level than the original equilibrium (E</a:t>
            </a:r>
            <a:r>
              <a:rPr lang="en-US" sz="1800" baseline="-25000"/>
              <a:t>0</a:t>
            </a:r>
            <a:r>
              <a:rPr lang="en-US" sz="1800"/>
              <a:t>).</a:t>
            </a:r>
          </a:p>
        </p:txBody>
      </p:sp>
      <p:pic>
        <p:nvPicPr>
          <p:cNvPr id="194" name="Shape 194" descr="The two graphs show how aggregate supply can shift and how these shifts affect points of equilibrium. The graph on the left shows how productivity increases will shift aggregate supply to the right. The graph on the right shows how higher prices for key inputs will shift aggregate supply to the left."/>
          <p:cNvPicPr preferRelativeResize="0">
            <a:picLocks noGrp="1"/>
          </p:cNvPicPr>
          <p:nvPr>
            <p:ph type="pic" idx="2"/>
          </p:nvPr>
        </p:nvPicPr>
        <p:blipFill rotWithShape="1">
          <a:blip r:embed="rId3">
            <a:alphaModFix/>
          </a:blip>
          <a:srcRect l="3549" r="3539"/>
          <a:stretch/>
        </p:blipFill>
        <p:spPr>
          <a:xfrm>
            <a:off x="1552575" y="1122363"/>
            <a:ext cx="5872200" cy="35004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11.4 Shifts in Aggregate Demand</a:t>
            </a:r>
          </a:p>
        </p:txBody>
      </p:sp>
      <p:sp>
        <p:nvSpPr>
          <p:cNvPr id="201" name="Shape 201"/>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Remember that the components of aggregate demand are:</a:t>
            </a:r>
          </a:p>
          <a:p>
            <a:pPr marL="914400" lvl="1" indent="-355600" rtl="0">
              <a:spcBef>
                <a:spcPts val="0"/>
              </a:spcBef>
              <a:spcAft>
                <a:spcPts val="0"/>
              </a:spcAft>
              <a:buSzPct val="100000"/>
            </a:pPr>
            <a:r>
              <a:rPr lang="en-US"/>
              <a:t>consumption spending </a:t>
            </a:r>
          </a:p>
          <a:p>
            <a:pPr marL="914400" lvl="1" indent="-355600" rtl="0">
              <a:spcBef>
                <a:spcPts val="0"/>
              </a:spcBef>
              <a:spcAft>
                <a:spcPts val="0"/>
              </a:spcAft>
              <a:buSzPct val="100000"/>
            </a:pPr>
            <a:r>
              <a:rPr lang="en-US"/>
              <a:t>investment spending</a:t>
            </a:r>
          </a:p>
          <a:p>
            <a:pPr marL="914400" lvl="1" indent="-355600" rtl="0">
              <a:spcBef>
                <a:spcPts val="0"/>
              </a:spcBef>
              <a:spcAft>
                <a:spcPts val="0"/>
              </a:spcAft>
              <a:buSzPct val="100000"/>
            </a:pPr>
            <a:r>
              <a:rPr lang="en-US"/>
              <a:t>government spending </a:t>
            </a:r>
          </a:p>
          <a:p>
            <a:pPr marL="914400" lvl="1" indent="-355600" rtl="0">
              <a:spcBef>
                <a:spcPts val="0"/>
              </a:spcBef>
              <a:buSzPct val="100000"/>
            </a:pPr>
            <a:r>
              <a:rPr lang="en-US"/>
              <a:t>spending on exports minus imports.</a:t>
            </a:r>
          </a:p>
          <a:p>
            <a:pPr lvl="0" rtl="0">
              <a:spcBef>
                <a:spcPts val="0"/>
              </a:spcBef>
              <a:buNone/>
            </a:pPr>
            <a:endParaRPr/>
          </a:p>
          <a:p>
            <a:pPr marL="457200" lvl="0" indent="-317500" rtl="0">
              <a:spcBef>
                <a:spcPts val="0"/>
              </a:spcBef>
              <a:buSzPct val="70000"/>
              <a:buChar char="●"/>
            </a:pPr>
            <a:r>
              <a:rPr lang="en-US"/>
              <a:t>A shift of the AD curve to the right means that at least one of these components increased so that a greater amount of total spending would occur at every price level.</a:t>
            </a:r>
          </a:p>
          <a:p>
            <a:pPr lvl="0" rtl="0">
              <a:spcBef>
                <a:spcPts val="0"/>
              </a:spcBef>
              <a:buNone/>
            </a:pPr>
            <a:endParaRPr/>
          </a:p>
          <a:p>
            <a:pPr marL="457200" lvl="0" indent="-317500">
              <a:spcBef>
                <a:spcPts val="0"/>
              </a:spcBef>
              <a:buSzPct val="70000"/>
              <a:buChar char="●"/>
            </a:pPr>
            <a:r>
              <a:rPr lang="en-US"/>
              <a:t>A shift of the AD curve to the left means that at least one of these components decreased so that a lesser amount of total spending would occur at every price level.</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241325"/>
            <a:ext cx="8062800" cy="785700"/>
          </a:xfrm>
          <a:prstGeom prst="rect">
            <a:avLst/>
          </a:prstGeom>
        </p:spPr>
        <p:txBody>
          <a:bodyPr wrap="square" lIns="91425" tIns="91425" rIns="91425" bIns="91425" anchor="b" anchorCtr="0">
            <a:noAutofit/>
          </a:bodyPr>
          <a:lstStyle/>
          <a:p>
            <a:pPr lvl="0">
              <a:spcBef>
                <a:spcPts val="0"/>
              </a:spcBef>
              <a:buNone/>
            </a:pPr>
            <a:r>
              <a:rPr lang="en-US"/>
              <a:t>How Changes by Consumers and Firms </a:t>
            </a:r>
          </a:p>
          <a:p>
            <a:pPr lvl="0">
              <a:spcBef>
                <a:spcPts val="0"/>
              </a:spcBef>
              <a:buNone/>
            </a:pPr>
            <a:r>
              <a:rPr lang="en-US"/>
              <a:t>Can Affect AD</a:t>
            </a:r>
          </a:p>
        </p:txBody>
      </p:sp>
      <p:sp>
        <p:nvSpPr>
          <p:cNvPr id="208" name="Shape 208"/>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When consumers feel more confident about the future of the economy, they tend to consume more. </a:t>
            </a:r>
          </a:p>
          <a:p>
            <a:pPr lvl="0" rtl="0">
              <a:spcBef>
                <a:spcPts val="0"/>
              </a:spcBef>
              <a:buNone/>
            </a:pPr>
            <a:endParaRPr/>
          </a:p>
          <a:p>
            <a:pPr marL="457200" lvl="0" indent="-317500" rtl="0">
              <a:spcBef>
                <a:spcPts val="0"/>
              </a:spcBef>
              <a:buSzPct val="70000"/>
              <a:buChar char="●"/>
            </a:pPr>
            <a:r>
              <a:rPr lang="en-US"/>
              <a:t>If business confidence is high, then firms tend to spend more on investment, believing that the future payoff will be substantial. </a:t>
            </a:r>
          </a:p>
          <a:p>
            <a:pPr lvl="0" rtl="0">
              <a:spcBef>
                <a:spcPts val="0"/>
              </a:spcBef>
              <a:buNone/>
            </a:pPr>
            <a:endParaRPr/>
          </a:p>
          <a:p>
            <a:pPr marL="457200" lvl="0" indent="-317500">
              <a:spcBef>
                <a:spcPts val="0"/>
              </a:spcBef>
              <a:buSzPct val="70000"/>
              <a:buChar char="●"/>
            </a:pPr>
            <a:r>
              <a:rPr lang="en-US"/>
              <a:t>Conversely, if consumer or business confidence drops, then consumption and investment spending declines.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CH.11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spcAft>
                <a:spcPts val="0"/>
              </a:spcAft>
              <a:buNone/>
            </a:pPr>
            <a:r>
              <a:rPr lang="en-US" sz="2800"/>
              <a:t>11.1: Macroeconomic Perspectives on Demand </a:t>
            </a:r>
          </a:p>
          <a:p>
            <a:pPr marL="457200" lvl="0" indent="0" rtl="0">
              <a:lnSpc>
                <a:spcPct val="115000"/>
              </a:lnSpc>
              <a:spcBef>
                <a:spcPts val="0"/>
              </a:spcBef>
              <a:buNone/>
            </a:pPr>
            <a:r>
              <a:rPr lang="en-US" sz="2800"/>
              <a:t>    and Supply</a:t>
            </a:r>
          </a:p>
          <a:p>
            <a:pPr lvl="0" rtl="0">
              <a:lnSpc>
                <a:spcPct val="115000"/>
              </a:lnSpc>
              <a:spcBef>
                <a:spcPts val="0"/>
              </a:spcBef>
              <a:spcAft>
                <a:spcPts val="0"/>
              </a:spcAft>
              <a:buNone/>
            </a:pPr>
            <a:r>
              <a:rPr lang="en-US" sz="2800"/>
              <a:t>11.2: Building a Model of Aggregate Demand and </a:t>
            </a:r>
          </a:p>
          <a:p>
            <a:pPr lvl="0" indent="457200" rtl="0">
              <a:lnSpc>
                <a:spcPct val="115000"/>
              </a:lnSpc>
              <a:spcBef>
                <a:spcPts val="0"/>
              </a:spcBef>
              <a:buNone/>
            </a:pPr>
            <a:r>
              <a:rPr lang="en-US" sz="2800"/>
              <a:t>    Aggregate Supply</a:t>
            </a:r>
          </a:p>
          <a:p>
            <a:pPr lvl="0" rtl="0">
              <a:lnSpc>
                <a:spcPct val="115000"/>
              </a:lnSpc>
              <a:spcBef>
                <a:spcPts val="0"/>
              </a:spcBef>
              <a:buNone/>
            </a:pPr>
            <a:r>
              <a:rPr lang="en-US" sz="2800"/>
              <a:t>11.3: Shifts in Aggregate Supply</a:t>
            </a:r>
          </a:p>
          <a:p>
            <a:pPr lvl="0" rtl="0">
              <a:lnSpc>
                <a:spcPct val="115000"/>
              </a:lnSpc>
              <a:spcBef>
                <a:spcPts val="0"/>
              </a:spcBef>
              <a:buNone/>
            </a:pPr>
            <a:r>
              <a:rPr lang="en-US" sz="2800"/>
              <a:t>11.4: Shifts in Aggregate Demand</a:t>
            </a:r>
          </a:p>
          <a:p>
            <a:pPr lvl="0" rtl="0">
              <a:lnSpc>
                <a:spcPct val="115000"/>
              </a:lnSpc>
              <a:spcBef>
                <a:spcPts val="0"/>
              </a:spcBef>
              <a:spcAft>
                <a:spcPts val="0"/>
              </a:spcAft>
              <a:buNone/>
            </a:pPr>
            <a:r>
              <a:rPr lang="en-US" sz="2800"/>
              <a:t>11.5: How the AD/AS Model Incorporates Growth, </a:t>
            </a:r>
          </a:p>
          <a:p>
            <a:pPr marL="457200" lvl="0" indent="0" rtl="0">
              <a:lnSpc>
                <a:spcPct val="115000"/>
              </a:lnSpc>
              <a:spcBef>
                <a:spcPts val="0"/>
              </a:spcBef>
              <a:buNone/>
            </a:pPr>
            <a:r>
              <a:rPr lang="en-US" sz="2800"/>
              <a:t>    Unemployment, and Inflation</a:t>
            </a:r>
          </a:p>
          <a:p>
            <a:pPr lvl="0" rtl="0">
              <a:lnSpc>
                <a:spcPct val="115000"/>
              </a:lnSpc>
              <a:spcBef>
                <a:spcPts val="0"/>
              </a:spcBef>
              <a:spcAft>
                <a:spcPts val="0"/>
              </a:spcAft>
              <a:buNone/>
            </a:pPr>
            <a:r>
              <a:rPr lang="en-US" sz="2800"/>
              <a:t>11.6: Keynes’ Law and Say’s Law in the AD/AS </a:t>
            </a:r>
          </a:p>
          <a:p>
            <a:pPr lvl="0" indent="457200" rtl="0">
              <a:lnSpc>
                <a:spcPct val="115000"/>
              </a:lnSpc>
              <a:spcBef>
                <a:spcPts val="0"/>
              </a:spcBef>
              <a:buNone/>
            </a:pPr>
            <a:r>
              <a:rPr lang="en-US" sz="2800"/>
              <a:t>    Model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35119"/>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Illustrated: Shifts in Aggregate Demand</a:t>
            </a:r>
          </a:p>
        </p:txBody>
      </p:sp>
      <p:sp>
        <p:nvSpPr>
          <p:cNvPr id="215" name="Shape 215"/>
          <p:cNvSpPr txBox="1">
            <a:spLocks noGrp="1"/>
          </p:cNvSpPr>
          <p:nvPr>
            <p:ph type="body" idx="1"/>
          </p:nvPr>
        </p:nvSpPr>
        <p:spPr>
          <a:xfrm>
            <a:off x="-1" y="3956108"/>
            <a:ext cx="9039069" cy="2339100"/>
          </a:xfrm>
          <a:prstGeom prst="rect">
            <a:avLst/>
          </a:prstGeom>
          <a:noFill/>
          <a:ln>
            <a:noFill/>
          </a:ln>
        </p:spPr>
        <p:txBody>
          <a:bodyPr wrap="square" lIns="91425" tIns="45700" rIns="91425" bIns="45700" anchor="t" anchorCtr="0">
            <a:noAutofit/>
          </a:bodyPr>
          <a:lstStyle/>
          <a:p>
            <a:pPr marL="228600" marR="0" lvl="0" indent="-241300" algn="l" rtl="0">
              <a:spcBef>
                <a:spcPts val="0"/>
              </a:spcBef>
              <a:spcAft>
                <a:spcPts val="0"/>
              </a:spcAft>
              <a:buClr>
                <a:srgbClr val="6CB255"/>
              </a:buClr>
              <a:buSzPct val="77777"/>
              <a:buFont typeface="Arial"/>
              <a:buChar char="●"/>
            </a:pPr>
            <a:r>
              <a:rPr lang="en-US" sz="1800"/>
              <a:t>For graph (a) :An increase in consumer confidence or business confidence can shift AD to the right, from AD</a:t>
            </a:r>
            <a:r>
              <a:rPr lang="en-US" sz="1800" baseline="-25000"/>
              <a:t>0</a:t>
            </a:r>
            <a:r>
              <a:rPr lang="en-US" sz="1800"/>
              <a:t> to AD</a:t>
            </a:r>
            <a:r>
              <a:rPr lang="en-US" sz="1800" baseline="-25000"/>
              <a:t>1</a:t>
            </a:r>
            <a:r>
              <a:rPr lang="en-US" sz="1800"/>
              <a:t>. </a:t>
            </a:r>
          </a:p>
          <a:p>
            <a:pPr marL="228600" marR="0" lvl="0" indent="-241300" algn="l" rtl="0">
              <a:spcBef>
                <a:spcPts val="0"/>
              </a:spcBef>
              <a:spcAft>
                <a:spcPts val="0"/>
              </a:spcAft>
              <a:buClr>
                <a:srgbClr val="6CB255"/>
              </a:buClr>
              <a:buSzPct val="77777"/>
              <a:buFont typeface="Arial"/>
              <a:buChar char="●"/>
            </a:pPr>
            <a:r>
              <a:rPr lang="en-US" sz="1800" dirty="0"/>
              <a:t>When AD shifts to the right, the new equilibrium (E</a:t>
            </a:r>
            <a:r>
              <a:rPr lang="en-US" sz="1800" baseline="-25000" dirty="0"/>
              <a:t>1</a:t>
            </a:r>
            <a:r>
              <a:rPr lang="en-US" sz="1800" dirty="0"/>
              <a:t>) will have a higher quantity of output and also a higher price level compared with the original equilibrium (E</a:t>
            </a:r>
            <a:r>
              <a:rPr lang="en-US" sz="1800" baseline="-25000" dirty="0"/>
              <a:t>0</a:t>
            </a:r>
            <a:r>
              <a:rPr lang="en-US" sz="1800" dirty="0"/>
              <a:t>). </a:t>
            </a:r>
          </a:p>
          <a:p>
            <a:pPr marL="228600" marR="0" lvl="0" indent="-241300" algn="l" rtl="0">
              <a:spcBef>
                <a:spcPts val="0"/>
              </a:spcBef>
              <a:spcAft>
                <a:spcPts val="0"/>
              </a:spcAft>
              <a:buClr>
                <a:srgbClr val="6CB255"/>
              </a:buClr>
              <a:buSzPct val="77777"/>
              <a:buFont typeface="Arial"/>
              <a:buChar char="●"/>
            </a:pPr>
            <a:r>
              <a:rPr lang="en-US" sz="1800" dirty="0"/>
              <a:t>In this example, the new equilibrium (E</a:t>
            </a:r>
            <a:r>
              <a:rPr lang="en-US" sz="1800" baseline="-25000" dirty="0"/>
              <a:t>1</a:t>
            </a:r>
            <a:r>
              <a:rPr lang="en-US" sz="1800" dirty="0"/>
              <a:t>) is also closer to potential GDP. </a:t>
            </a:r>
          </a:p>
          <a:p>
            <a:pPr marL="228600" marR="0" lvl="0" indent="-241300" algn="l" rtl="0">
              <a:spcBef>
                <a:spcPts val="0"/>
              </a:spcBef>
              <a:spcAft>
                <a:spcPts val="0"/>
              </a:spcAft>
              <a:buClr>
                <a:srgbClr val="6CB255"/>
              </a:buClr>
              <a:buSzPct val="77777"/>
              <a:buFont typeface="Arial"/>
              <a:buChar char="●"/>
            </a:pPr>
            <a:r>
              <a:rPr lang="en-US" sz="1800" dirty="0"/>
              <a:t>An increase in government spending or a cut in taxes that leads to a rise in consumer spending can also shift AD to the right. </a:t>
            </a:r>
          </a:p>
        </p:txBody>
      </p:sp>
      <p:pic>
        <p:nvPicPr>
          <p:cNvPr id="216" name="Shape 216" descr="The two graphs show how aggregate demand shifts. The graph on the left shows aggregate demand shifting to the right toward the vertical potential GDP line. The graph on the right shows aggregate demand shifting to the left away from the vertical GDP line."/>
          <p:cNvPicPr preferRelativeResize="0">
            <a:picLocks noGrp="1"/>
          </p:cNvPicPr>
          <p:nvPr>
            <p:ph type="pic" idx="2"/>
          </p:nvPr>
        </p:nvPicPr>
        <p:blipFill rotWithShape="1">
          <a:blip r:embed="rId3">
            <a:alphaModFix/>
          </a:blip>
          <a:srcRect/>
          <a:stretch/>
        </p:blipFill>
        <p:spPr>
          <a:xfrm>
            <a:off x="1318660" y="569945"/>
            <a:ext cx="5872200" cy="32373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41325"/>
            <a:ext cx="8062800" cy="7752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Illustrated: Shifts in Aggregate Demand, Continued</a:t>
            </a:r>
          </a:p>
        </p:txBody>
      </p:sp>
      <p:sp>
        <p:nvSpPr>
          <p:cNvPr id="223" name="Shape 223"/>
          <p:cNvSpPr txBox="1">
            <a:spLocks noGrp="1"/>
          </p:cNvSpPr>
          <p:nvPr>
            <p:ph type="body" idx="1"/>
          </p:nvPr>
        </p:nvSpPr>
        <p:spPr>
          <a:xfrm>
            <a:off x="0" y="4232553"/>
            <a:ext cx="9144000" cy="2339100"/>
          </a:xfrm>
          <a:prstGeom prst="rect">
            <a:avLst/>
          </a:prstGeom>
          <a:noFill/>
          <a:ln>
            <a:noFill/>
          </a:ln>
        </p:spPr>
        <p:txBody>
          <a:bodyPr wrap="square" lIns="91425" tIns="45700" rIns="91425" bIns="45700" anchor="t" anchorCtr="0">
            <a:noAutofit/>
          </a:bodyPr>
          <a:lstStyle/>
          <a:p>
            <a:pPr marL="228600" marR="0" lvl="0" indent="-241300" algn="l" rtl="0">
              <a:spcBef>
                <a:spcPts val="0"/>
              </a:spcBef>
              <a:spcAft>
                <a:spcPts val="0"/>
              </a:spcAft>
              <a:buClr>
                <a:srgbClr val="6CB255"/>
              </a:buClr>
              <a:buSzPct val="77777"/>
              <a:buFont typeface="Arial"/>
              <a:buChar char="●"/>
            </a:pPr>
            <a:r>
              <a:rPr lang="en-US" sz="1800"/>
              <a:t>For graph (b): A decrease in consumer confidence or business confidence can shift AD to the left, from AD</a:t>
            </a:r>
            <a:r>
              <a:rPr lang="en-US" sz="1800" baseline="-25000"/>
              <a:t>0</a:t>
            </a:r>
            <a:r>
              <a:rPr lang="en-US" sz="1800"/>
              <a:t> to AD</a:t>
            </a:r>
            <a:r>
              <a:rPr lang="en-US" sz="1800" baseline="-25000"/>
              <a:t>1</a:t>
            </a:r>
            <a:r>
              <a:rPr lang="en-US" sz="1800"/>
              <a:t>. </a:t>
            </a:r>
          </a:p>
          <a:p>
            <a:pPr marL="228600" marR="0" lvl="0" indent="-241300" algn="l" rtl="0">
              <a:spcBef>
                <a:spcPts val="0"/>
              </a:spcBef>
              <a:spcAft>
                <a:spcPts val="0"/>
              </a:spcAft>
              <a:buClr>
                <a:srgbClr val="6CB255"/>
              </a:buClr>
              <a:buSzPct val="77777"/>
              <a:buFont typeface="Arial"/>
              <a:buChar char="●"/>
            </a:pPr>
            <a:r>
              <a:rPr lang="en-US" sz="1800" dirty="0"/>
              <a:t>When AD shifts to the left, the new equilibrium (E</a:t>
            </a:r>
            <a:r>
              <a:rPr lang="en-US" sz="1800" baseline="-25000" dirty="0"/>
              <a:t>1</a:t>
            </a:r>
            <a:r>
              <a:rPr lang="en-US" sz="1800" dirty="0"/>
              <a:t>) will have a lower quantity of output and also a lower price level compared with the original equilibrium (E</a:t>
            </a:r>
            <a:r>
              <a:rPr lang="en-US" sz="1800" baseline="-25000" dirty="0"/>
              <a:t>0</a:t>
            </a:r>
            <a:r>
              <a:rPr lang="en-US" sz="1800" dirty="0"/>
              <a:t>). </a:t>
            </a:r>
          </a:p>
          <a:p>
            <a:pPr marL="228600" marR="0" lvl="0" indent="-241300" algn="l" rtl="0">
              <a:spcBef>
                <a:spcPts val="0"/>
              </a:spcBef>
              <a:spcAft>
                <a:spcPts val="0"/>
              </a:spcAft>
              <a:buClr>
                <a:srgbClr val="6CB255"/>
              </a:buClr>
              <a:buSzPct val="77777"/>
              <a:buFont typeface="Arial"/>
              <a:buChar char="●"/>
            </a:pPr>
            <a:r>
              <a:rPr lang="en-US" sz="1800" dirty="0"/>
              <a:t>In this example, the new equilibrium (E</a:t>
            </a:r>
            <a:r>
              <a:rPr lang="en-US" sz="1800" baseline="-25000" dirty="0"/>
              <a:t>1</a:t>
            </a:r>
            <a:r>
              <a:rPr lang="en-US" sz="1800" dirty="0"/>
              <a:t>) is also farther below potential GDP. </a:t>
            </a:r>
          </a:p>
          <a:p>
            <a:pPr marL="228600" marR="0" lvl="0" indent="-241300" algn="l" rtl="0">
              <a:spcBef>
                <a:spcPts val="0"/>
              </a:spcBef>
              <a:spcAft>
                <a:spcPts val="0"/>
              </a:spcAft>
              <a:buClr>
                <a:srgbClr val="6CB255"/>
              </a:buClr>
              <a:buSzPct val="77777"/>
              <a:buFont typeface="Arial"/>
              <a:buChar char="●"/>
            </a:pPr>
            <a:r>
              <a:rPr lang="en-US" sz="1800" dirty="0"/>
              <a:t>A decrease in government spending or higher taxes that leads to a fall in consumer spending can also shift AD to the left.</a:t>
            </a:r>
          </a:p>
        </p:txBody>
      </p:sp>
      <p:pic>
        <p:nvPicPr>
          <p:cNvPr id="224" name="Shape 224" descr="The two graphs show how aggregate demand shifts. The graph on the left shows aggregate demand shifting to the right toward the vertical potential GDP line. The graph on the right shows aggregate demand shifting to the left away from the vertical GDP line."/>
          <p:cNvPicPr preferRelativeResize="0">
            <a:picLocks noGrp="1"/>
          </p:cNvPicPr>
          <p:nvPr>
            <p:ph type="pic" idx="2"/>
          </p:nvPr>
        </p:nvPicPr>
        <p:blipFill rotWithShape="1">
          <a:blip r:embed="rId3">
            <a:alphaModFix/>
          </a:blip>
          <a:srcRect/>
          <a:stretch/>
        </p:blipFill>
        <p:spPr>
          <a:xfrm>
            <a:off x="1552575" y="952717"/>
            <a:ext cx="5872200" cy="32373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457200" y="241325"/>
            <a:ext cx="8062800" cy="753600"/>
          </a:xfrm>
          <a:prstGeom prst="rect">
            <a:avLst/>
          </a:prstGeom>
        </p:spPr>
        <p:txBody>
          <a:bodyPr wrap="square" lIns="91425" tIns="91425" rIns="91425" bIns="91425" anchor="b" anchorCtr="0">
            <a:noAutofit/>
          </a:bodyPr>
          <a:lstStyle/>
          <a:p>
            <a:pPr lvl="0">
              <a:spcBef>
                <a:spcPts val="0"/>
              </a:spcBef>
              <a:buNone/>
            </a:pPr>
            <a:r>
              <a:rPr lang="en-US"/>
              <a:t>How Government Macroeconomic Policy Choices Can Shift AD</a:t>
            </a:r>
          </a:p>
        </p:txBody>
      </p:sp>
      <p:sp>
        <p:nvSpPr>
          <p:cNvPr id="231" name="Shape 231"/>
          <p:cNvSpPr>
            <a:spLocks noGrp="1"/>
          </p:cNvSpPr>
          <p:nvPr>
            <p:ph type="pic" idx="2"/>
          </p:nvPr>
        </p:nvSpPr>
        <p:spPr>
          <a:xfrm>
            <a:off x="457200" y="1122369"/>
            <a:ext cx="8062800" cy="5265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Higher government spending will cause AD to shift to the right, while lower government spending will cause AD to shift to the left.</a:t>
            </a:r>
          </a:p>
          <a:p>
            <a:pPr lvl="0" rtl="0">
              <a:spcBef>
                <a:spcPts val="0"/>
              </a:spcBef>
              <a:buNone/>
            </a:pPr>
            <a:endParaRPr/>
          </a:p>
          <a:p>
            <a:pPr marL="457200" lvl="0" indent="-317500" rtl="0">
              <a:spcBef>
                <a:spcPts val="0"/>
              </a:spcBef>
              <a:buSzPct val="70000"/>
              <a:buChar char="●"/>
            </a:pPr>
            <a:r>
              <a:rPr lang="en-US"/>
              <a:t>Tax cuts for individuals will tend to increase consumption demand, while tax increases will tend to diminish it. </a:t>
            </a:r>
          </a:p>
          <a:p>
            <a:pPr lvl="0" rtl="0">
              <a:spcBef>
                <a:spcPts val="0"/>
              </a:spcBef>
              <a:buNone/>
            </a:pPr>
            <a:endParaRPr/>
          </a:p>
          <a:p>
            <a:pPr marL="457200" lvl="0" indent="-317500" rtl="0">
              <a:spcBef>
                <a:spcPts val="0"/>
              </a:spcBef>
              <a:buSzPct val="70000"/>
              <a:buChar char="●"/>
            </a:pPr>
            <a:r>
              <a:rPr lang="en-US"/>
              <a:t>Tax policy can also pump up investment demand by offering lower tax rates for corporations or tax reductions that benefit specific kinds of investment.</a:t>
            </a:r>
          </a:p>
          <a:p>
            <a:pPr lvl="0" rtl="0">
              <a:spcBef>
                <a:spcPts val="0"/>
              </a:spcBef>
              <a:buNone/>
            </a:pPr>
            <a:endParaRPr/>
          </a:p>
          <a:p>
            <a:pPr marL="457200" lvl="0" indent="-317500" rtl="0">
              <a:spcBef>
                <a:spcPts val="0"/>
              </a:spcBef>
              <a:buSzPct val="70000"/>
              <a:buChar char="●"/>
            </a:pPr>
            <a:r>
              <a:rPr lang="en-US"/>
              <a:t>During a recession, when unemployment is high and many businesses are suffering low profits or even losses, the U.S. often passes tax cuts.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Recession and Full Employment in the </a:t>
            </a:r>
          </a:p>
          <a:p>
            <a:pPr marL="0" marR="0" lvl="0" indent="0" algn="l" rtl="0">
              <a:spcBef>
                <a:spcPts val="0"/>
              </a:spcBef>
              <a:buClr>
                <a:srgbClr val="6CB255"/>
              </a:buClr>
              <a:buSzPct val="25000"/>
              <a:buFont typeface="Arial Black"/>
              <a:buNone/>
            </a:pPr>
            <a:r>
              <a:rPr lang="en-US"/>
              <a:t>AD/AS Model</a:t>
            </a:r>
          </a:p>
        </p:txBody>
      </p:sp>
      <p:sp>
        <p:nvSpPr>
          <p:cNvPr id="238" name="Shape 238"/>
          <p:cNvSpPr txBox="1">
            <a:spLocks noGrp="1"/>
          </p:cNvSpPr>
          <p:nvPr>
            <p:ph type="body" idx="1"/>
          </p:nvPr>
        </p:nvSpPr>
        <p:spPr>
          <a:xfrm>
            <a:off x="4606925" y="1107626"/>
            <a:ext cx="3913200" cy="5376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a:t>W</a:t>
            </a:r>
            <a:r>
              <a:rPr lang="en-US" sz="1800">
                <a:solidFill>
                  <a:schemeClr val="dk1"/>
                </a:solidFill>
              </a:rPr>
              <a:t>hether the economy is in a recession is illustrated in the AD/AS model by how close the equilibrium is to the potential GDP line as indicated by the vertical LRAS line. </a:t>
            </a:r>
          </a:p>
          <a:p>
            <a:pPr marL="457200" marR="0" lvl="0" indent="-317500" algn="l" rtl="0">
              <a:spcBef>
                <a:spcPts val="0"/>
              </a:spcBef>
              <a:spcAft>
                <a:spcPts val="0"/>
              </a:spcAft>
              <a:buClr>
                <a:schemeClr val="dk1"/>
              </a:buClr>
              <a:buSzPct val="77777"/>
              <a:buChar char="●"/>
            </a:pPr>
            <a:r>
              <a:rPr lang="en-US" sz="1800">
                <a:solidFill>
                  <a:schemeClr val="dk1"/>
                </a:solidFill>
              </a:rPr>
              <a:t>In this example, the level of output Y</a:t>
            </a:r>
            <a:r>
              <a:rPr lang="en-US" sz="1800" baseline="-25000">
                <a:solidFill>
                  <a:schemeClr val="dk1"/>
                </a:solidFill>
              </a:rPr>
              <a:t>0</a:t>
            </a:r>
            <a:r>
              <a:rPr lang="en-US" sz="1800">
                <a:solidFill>
                  <a:schemeClr val="dk1"/>
                </a:solidFill>
              </a:rPr>
              <a:t> at the equilibrium E</a:t>
            </a:r>
            <a:r>
              <a:rPr lang="en-US" sz="1800" baseline="-25000">
                <a:solidFill>
                  <a:schemeClr val="dk1"/>
                </a:solidFill>
              </a:rPr>
              <a:t>0</a:t>
            </a:r>
            <a:r>
              <a:rPr lang="en-US" sz="1800">
                <a:solidFill>
                  <a:schemeClr val="dk1"/>
                </a:solidFill>
              </a:rPr>
              <a:t> is relatively far from the potential GDP line, so it can represent an economy in recession, well below the full employment level of GDP. </a:t>
            </a:r>
          </a:p>
          <a:p>
            <a:pPr marL="457200" marR="0" lvl="0" indent="-317500" algn="l" rtl="0">
              <a:spcBef>
                <a:spcPts val="0"/>
              </a:spcBef>
              <a:spcAft>
                <a:spcPts val="0"/>
              </a:spcAft>
              <a:buClr>
                <a:schemeClr val="dk1"/>
              </a:buClr>
              <a:buSzPct val="77777"/>
              <a:buChar char="●"/>
            </a:pPr>
            <a:r>
              <a:rPr lang="en-US" sz="1800">
                <a:solidFill>
                  <a:schemeClr val="dk1"/>
                </a:solidFill>
              </a:rPr>
              <a:t>In contrast, the level of output Y</a:t>
            </a:r>
            <a:r>
              <a:rPr lang="en-US" sz="1800" baseline="-25000">
                <a:solidFill>
                  <a:schemeClr val="dk1"/>
                </a:solidFill>
              </a:rPr>
              <a:t>1</a:t>
            </a:r>
            <a:r>
              <a:rPr lang="en-US" sz="1800">
                <a:solidFill>
                  <a:schemeClr val="dk1"/>
                </a:solidFill>
              </a:rPr>
              <a:t> at the equilibrium E</a:t>
            </a:r>
            <a:r>
              <a:rPr lang="en-US" sz="1800" baseline="-25000">
                <a:solidFill>
                  <a:schemeClr val="dk1"/>
                </a:solidFill>
              </a:rPr>
              <a:t>1</a:t>
            </a:r>
            <a:r>
              <a:rPr lang="en-US" sz="1800">
                <a:solidFill>
                  <a:schemeClr val="dk1"/>
                </a:solidFill>
              </a:rPr>
              <a:t> is relatively close to potential GDP, and so it would represent an economy with a lower unemployment rate.</a:t>
            </a:r>
          </a:p>
        </p:txBody>
      </p:sp>
      <p:pic>
        <p:nvPicPr>
          <p:cNvPr id="239" name="Shape 239" descr="The graph shows an example of an aggregate demand shift. The higher of the two aggregate demand curves is closer to the vertical potential GDP line and hence represents an economy with a low unemployment. In contrast, the lower aggregate demand curve is much further from the potential GDP line and hence represents an economy that may be struggling with a recession."/>
          <p:cNvPicPr preferRelativeResize="0">
            <a:picLocks noGrp="1"/>
          </p:cNvPicPr>
          <p:nvPr>
            <p:ph type="pic" idx="2"/>
          </p:nvPr>
        </p:nvPicPr>
        <p:blipFill rotWithShape="1">
          <a:blip r:embed="rId3">
            <a:alphaModFix/>
          </a:blip>
          <a:srcRect l="5051" r="5060"/>
          <a:stretch/>
        </p:blipFill>
        <p:spPr>
          <a:xfrm>
            <a:off x="457199" y="1107618"/>
            <a:ext cx="4031700" cy="4607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57200" y="241325"/>
            <a:ext cx="8062800" cy="785700"/>
          </a:xfrm>
          <a:prstGeom prst="rect">
            <a:avLst/>
          </a:prstGeom>
        </p:spPr>
        <p:txBody>
          <a:bodyPr wrap="square" lIns="91425" tIns="91425" rIns="91425" bIns="91425" anchor="b" anchorCtr="0">
            <a:noAutofit/>
          </a:bodyPr>
          <a:lstStyle/>
          <a:p>
            <a:pPr lvl="0">
              <a:spcBef>
                <a:spcPts val="0"/>
              </a:spcBef>
              <a:buNone/>
            </a:pPr>
            <a:r>
              <a:rPr lang="en-US"/>
              <a:t>11.5 How the AD/AS Model Incorporates Growth, Unemployment, and Inflation</a:t>
            </a:r>
          </a:p>
        </p:txBody>
      </p:sp>
      <p:sp>
        <p:nvSpPr>
          <p:cNvPr id="246" name="Shape 246"/>
          <p:cNvSpPr>
            <a:spLocks noGrp="1"/>
          </p:cNvSpPr>
          <p:nvPr>
            <p:ph type="pic" idx="2"/>
          </p:nvPr>
        </p:nvSpPr>
        <p:spPr>
          <a:xfrm>
            <a:off x="457200" y="1122369"/>
            <a:ext cx="8062800" cy="5478900"/>
          </a:xfrm>
          <a:prstGeom prst="rect">
            <a:avLst/>
          </a:prstGeom>
        </p:spPr>
        <p:txBody>
          <a:bodyPr wrap="square" lIns="91425" tIns="91425" rIns="91425" bIns="91425" anchor="t" anchorCtr="0">
            <a:noAutofit/>
          </a:bodyPr>
          <a:lstStyle/>
          <a:p>
            <a:pPr lvl="0" rtl="0">
              <a:spcBef>
                <a:spcPts val="0"/>
              </a:spcBef>
              <a:buNone/>
            </a:pPr>
            <a:r>
              <a:rPr lang="en-US"/>
              <a:t>      </a:t>
            </a:r>
            <a:r>
              <a:rPr lang="en-US" u="sng"/>
              <a:t>Growth and Recession in the AD/AS Diagram:</a:t>
            </a:r>
          </a:p>
          <a:p>
            <a:pPr marL="457200" lvl="0" indent="-317500" rtl="0">
              <a:spcBef>
                <a:spcPts val="0"/>
              </a:spcBef>
              <a:buSzPct val="70000"/>
              <a:buChar char="●"/>
            </a:pPr>
            <a:r>
              <a:rPr lang="en-US"/>
              <a:t>In the AD/AS diagram, long-run economic growth due to productivity increases over time will be represented by a gradual shift to the </a:t>
            </a:r>
            <a:r>
              <a:rPr lang="en-US" i="1"/>
              <a:t>right</a:t>
            </a:r>
            <a:r>
              <a:rPr lang="en-US"/>
              <a:t> of </a:t>
            </a:r>
            <a:r>
              <a:rPr lang="en-US" u="sng"/>
              <a:t>aggregate supply</a:t>
            </a:r>
            <a:r>
              <a:rPr lang="en-US"/>
              <a:t>. </a:t>
            </a:r>
          </a:p>
          <a:p>
            <a:pPr lvl="0" rtl="0">
              <a:spcBef>
                <a:spcPts val="0"/>
              </a:spcBef>
              <a:buNone/>
            </a:pPr>
            <a:endParaRPr/>
          </a:p>
          <a:p>
            <a:pPr marL="457200" lvl="0" indent="-317500" rtl="0">
              <a:spcBef>
                <a:spcPts val="0"/>
              </a:spcBef>
              <a:buSzPct val="70000"/>
              <a:buChar char="●"/>
            </a:pPr>
            <a:r>
              <a:rPr lang="en-US"/>
              <a:t>The vertical line representing potential GDP (or the “full employment level of GDP”) will gradually shift to the </a:t>
            </a:r>
            <a:r>
              <a:rPr lang="en-US" i="1"/>
              <a:t>right</a:t>
            </a:r>
            <a:r>
              <a:rPr lang="en-US"/>
              <a:t> over time as well.</a:t>
            </a:r>
          </a:p>
          <a:p>
            <a:pPr lvl="0" rtl="0">
              <a:spcBef>
                <a:spcPts val="0"/>
              </a:spcBef>
              <a:buNone/>
            </a:pPr>
            <a:endParaRPr/>
          </a:p>
          <a:p>
            <a:pPr marL="457200" lvl="0" indent="-317500" rtl="0">
              <a:spcBef>
                <a:spcPts val="0"/>
              </a:spcBef>
              <a:buSzPct val="70000"/>
              <a:buChar char="●"/>
            </a:pPr>
            <a:r>
              <a:rPr lang="en-US"/>
              <a:t>The AD/AS diagram illustrates recessions when the equilibrium level of real GDP is substantially below potential GDP.</a:t>
            </a:r>
          </a:p>
          <a:p>
            <a:pPr lvl="0" rtl="0">
              <a:spcBef>
                <a:spcPts val="0"/>
              </a:spcBef>
              <a:buNone/>
            </a:pPr>
            <a:endParaRPr/>
          </a:p>
          <a:p>
            <a:pPr marL="457200" lvl="0" indent="-317500">
              <a:spcBef>
                <a:spcPts val="0"/>
              </a:spcBef>
              <a:buSzPct val="70000"/>
              <a:buChar char="●"/>
            </a:pPr>
            <a:r>
              <a:rPr lang="en-US"/>
              <a:t>In years of resurgent economic growth the equilibrium will typically be close to potential GDP.</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Unemployment in the AD/AS Diagram</a:t>
            </a:r>
          </a:p>
        </p:txBody>
      </p:sp>
      <p:sp>
        <p:nvSpPr>
          <p:cNvPr id="253" name="Shape 253"/>
          <p:cNvSpPr>
            <a:spLocks noGrp="1"/>
          </p:cNvSpPr>
          <p:nvPr>
            <p:ph type="pic" idx="2"/>
          </p:nvPr>
        </p:nvSpPr>
        <p:spPr>
          <a:xfrm>
            <a:off x="457200" y="1122370"/>
            <a:ext cx="8062800" cy="51900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Remember, there are two types of unemployment: </a:t>
            </a:r>
          </a:p>
          <a:p>
            <a:pPr marL="914400" lvl="1" indent="-355600" rtl="0">
              <a:spcBef>
                <a:spcPts val="0"/>
              </a:spcBef>
              <a:spcAft>
                <a:spcPts val="0"/>
              </a:spcAft>
              <a:buSzPct val="100000"/>
            </a:pPr>
            <a:r>
              <a:rPr lang="en-US"/>
              <a:t>Short run variations in unemployment (cyclical unemployment) caused by the business cycle as economy expands and contracts. </a:t>
            </a:r>
          </a:p>
          <a:p>
            <a:pPr marL="914400" lvl="1" indent="-355600" rtl="0">
              <a:spcBef>
                <a:spcPts val="0"/>
              </a:spcBef>
              <a:buSzPct val="100000"/>
            </a:pPr>
            <a:r>
              <a:rPr lang="en-US"/>
              <a:t>Long run unemployment rate (typically hovers around 5% in U.S.) when the economy is healthy.</a:t>
            </a:r>
          </a:p>
          <a:p>
            <a:pPr lvl="0" indent="457200" rtl="0">
              <a:spcBef>
                <a:spcPts val="0"/>
              </a:spcBef>
              <a:buNone/>
            </a:pPr>
            <a:endParaRPr/>
          </a:p>
          <a:p>
            <a:pPr marL="457200" lvl="0" indent="-317500" rtl="0">
              <a:spcBef>
                <a:spcPts val="0"/>
              </a:spcBef>
              <a:spcAft>
                <a:spcPts val="0"/>
              </a:spcAft>
              <a:buSzPct val="70000"/>
              <a:buChar char="●"/>
            </a:pPr>
            <a:r>
              <a:rPr lang="en-US"/>
              <a:t>The AD/AS diagram shows cyclical unemployment by how close the economy is to the potential or full GDP employment level.</a:t>
            </a:r>
          </a:p>
          <a:p>
            <a:pPr marL="914400" lvl="1" indent="-355600" rtl="0">
              <a:spcBef>
                <a:spcPts val="0"/>
              </a:spcBef>
              <a:spcAft>
                <a:spcPts val="0"/>
              </a:spcAft>
              <a:buSzPct val="100000"/>
            </a:pPr>
            <a:r>
              <a:rPr lang="en-US"/>
              <a:t>Low cyclical unemployment for an economy occurs when the level of output is close to potential GDP.</a:t>
            </a:r>
          </a:p>
          <a:p>
            <a:pPr marL="914400" lvl="1" indent="-355600" rtl="0">
              <a:spcBef>
                <a:spcPts val="0"/>
              </a:spcBef>
              <a:buSzPct val="100000"/>
            </a:pPr>
            <a:r>
              <a:rPr lang="en-US"/>
              <a:t>High cyclical unemployment arises when the output is substantially to the left of potential GDP.</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241325"/>
            <a:ext cx="8062800" cy="764400"/>
          </a:xfrm>
          <a:prstGeom prst="rect">
            <a:avLst/>
          </a:prstGeom>
        </p:spPr>
        <p:txBody>
          <a:bodyPr wrap="square" lIns="91425" tIns="91425" rIns="91425" bIns="91425" anchor="b" anchorCtr="0">
            <a:noAutofit/>
          </a:bodyPr>
          <a:lstStyle/>
          <a:p>
            <a:pPr lvl="0">
              <a:spcBef>
                <a:spcPts val="0"/>
              </a:spcBef>
              <a:buNone/>
            </a:pPr>
            <a:r>
              <a:rPr lang="en-US"/>
              <a:t>Inflationary Pressures in the </a:t>
            </a:r>
          </a:p>
          <a:p>
            <a:pPr lvl="0">
              <a:spcBef>
                <a:spcPts val="0"/>
              </a:spcBef>
              <a:buNone/>
            </a:pPr>
            <a:r>
              <a:rPr lang="en-US"/>
              <a:t>AD/AS Diagram</a:t>
            </a:r>
          </a:p>
        </p:txBody>
      </p:sp>
      <p:sp>
        <p:nvSpPr>
          <p:cNvPr id="260" name="Shape 260"/>
          <p:cNvSpPr>
            <a:spLocks noGrp="1"/>
          </p:cNvSpPr>
          <p:nvPr>
            <p:ph type="pic" idx="2"/>
          </p:nvPr>
        </p:nvSpPr>
        <p:spPr>
          <a:xfrm>
            <a:off x="457200" y="1611419"/>
            <a:ext cx="8062800" cy="5509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Inflation fluctuates in the short </a:t>
            </a:r>
            <a:r>
              <a:rPr lang="en-US"/>
              <a:t>run</a:t>
            </a:r>
            <a:r>
              <a:rPr lang="en-US" smtClean="0"/>
              <a:t>.</a:t>
            </a:r>
            <a:endParaRPr lang="en-US" dirty="0"/>
          </a:p>
          <a:p>
            <a:pPr marL="457200" lvl="0" indent="-317500" rtl="0">
              <a:spcBef>
                <a:spcPts val="0"/>
              </a:spcBef>
              <a:buSzPct val="70000"/>
              <a:buChar char="●"/>
            </a:pPr>
            <a:r>
              <a:rPr lang="en-US" dirty="0"/>
              <a:t>Higher inflation rates have typically occurred either during or just after economic booms</a:t>
            </a:r>
            <a:r>
              <a:rPr lang="en-US" dirty="0" smtClean="0"/>
              <a:t>.</a:t>
            </a:r>
            <a:endParaRPr dirty="0"/>
          </a:p>
          <a:p>
            <a:pPr marL="457200" lvl="0" indent="-317500" rtl="0">
              <a:spcBef>
                <a:spcPts val="0"/>
              </a:spcBef>
              <a:buSzPct val="70000"/>
              <a:buChar char="●"/>
            </a:pPr>
            <a:r>
              <a:rPr lang="en-US" dirty="0"/>
              <a:t>Rates of inflation generally decline during recessions</a:t>
            </a:r>
            <a:r>
              <a:rPr lang="en-US" dirty="0" smtClean="0"/>
              <a:t>.</a:t>
            </a:r>
            <a:endParaRPr dirty="0"/>
          </a:p>
          <a:p>
            <a:pPr marL="457200" lvl="0" indent="-317500" rtl="0">
              <a:spcBef>
                <a:spcPts val="0"/>
              </a:spcBef>
              <a:spcAft>
                <a:spcPts val="0"/>
              </a:spcAft>
              <a:buSzPct val="70000"/>
              <a:buChar char="●"/>
            </a:pPr>
            <a:r>
              <a:rPr lang="en-US" dirty="0"/>
              <a:t>The AD/AS framework implies two ways that inflationary pressures may arise:</a:t>
            </a:r>
          </a:p>
          <a:p>
            <a:pPr marL="914400" lvl="1" indent="-355600" rtl="0">
              <a:spcBef>
                <a:spcPts val="0"/>
              </a:spcBef>
              <a:spcAft>
                <a:spcPts val="0"/>
              </a:spcAft>
              <a:buSzPct val="100000"/>
            </a:pPr>
            <a:r>
              <a:rPr lang="en-US" dirty="0"/>
              <a:t>If the aggregate demand continues to shift to the </a:t>
            </a:r>
            <a:r>
              <a:rPr lang="en-US" i="1" dirty="0"/>
              <a:t>right</a:t>
            </a:r>
            <a:r>
              <a:rPr lang="en-US" dirty="0"/>
              <a:t> when the economy is already at or near potential GDP and full employment, thus pushing the equilibrium into the AS curve's steep portion.</a:t>
            </a:r>
          </a:p>
          <a:p>
            <a:pPr marL="914400" lvl="1" indent="-355600" rtl="0">
              <a:spcBef>
                <a:spcPts val="0"/>
              </a:spcBef>
              <a:buSzPct val="100000"/>
            </a:pPr>
            <a:r>
              <a:rPr lang="en-US" dirty="0"/>
              <a:t>A rise in input prices that affects many or most firms across the economy (e.g. oil or labor) and causes the aggregate supply curve to shift back to the left.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Sources of Inflationary Pressure in the </a:t>
            </a:r>
          </a:p>
          <a:p>
            <a:pPr marL="0" marR="0" lvl="0" indent="0" algn="l" rtl="0">
              <a:spcBef>
                <a:spcPts val="0"/>
              </a:spcBef>
              <a:buClr>
                <a:srgbClr val="6CB255"/>
              </a:buClr>
              <a:buSzPct val="25000"/>
              <a:buFont typeface="Arial Black"/>
              <a:buNone/>
            </a:pPr>
            <a:r>
              <a:rPr lang="en-US"/>
              <a:t>AD/AS Model</a:t>
            </a:r>
          </a:p>
        </p:txBody>
      </p:sp>
      <p:pic>
        <p:nvPicPr>
          <p:cNvPr id="267" name="Shape 267" descr="The two graphs show how a shift in aggregate demand or supply can cause inflationary pressure. The graph on the left shows two aggregate demand curves to represent a shift to the right. The graph on the right shows two aggregate supply curves to represent a shift to the left."/>
          <p:cNvPicPr preferRelativeResize="0">
            <a:picLocks noGrp="1"/>
          </p:cNvPicPr>
          <p:nvPr>
            <p:ph type="pic" idx="2"/>
          </p:nvPr>
        </p:nvPicPr>
        <p:blipFill rotWithShape="1">
          <a:blip r:embed="rId3">
            <a:alphaModFix/>
          </a:blip>
          <a:srcRect/>
          <a:stretch/>
        </p:blipFill>
        <p:spPr>
          <a:xfrm>
            <a:off x="1495174" y="1172833"/>
            <a:ext cx="5987100" cy="3246900"/>
          </a:xfrm>
          <a:prstGeom prst="rect">
            <a:avLst/>
          </a:prstGeom>
          <a:noFill/>
          <a:ln>
            <a:noFill/>
          </a:ln>
        </p:spPr>
      </p:pic>
      <p:sp>
        <p:nvSpPr>
          <p:cNvPr id="268" name="Shape 268"/>
          <p:cNvSpPr txBox="1">
            <a:spLocks noGrp="1"/>
          </p:cNvSpPr>
          <p:nvPr>
            <p:ph type="body" idx="1"/>
          </p:nvPr>
        </p:nvSpPr>
        <p:spPr>
          <a:xfrm>
            <a:off x="484900" y="4419725"/>
            <a:ext cx="8062800" cy="2286000"/>
          </a:xfrm>
          <a:prstGeom prst="rect">
            <a:avLst/>
          </a:prstGeom>
          <a:noFill/>
          <a:ln>
            <a:noFill/>
          </a:ln>
        </p:spPr>
        <p:txBody>
          <a:bodyPr wrap="square" lIns="91425" tIns="45700" rIns="91425" bIns="45700" anchor="t" anchorCtr="0">
            <a:noAutofit/>
          </a:bodyPr>
          <a:lstStyle/>
          <a:p>
            <a:pPr marR="0" lvl="0" algn="l" rtl="0">
              <a:spcBef>
                <a:spcPts val="0"/>
              </a:spcBef>
              <a:spcAft>
                <a:spcPts val="0"/>
              </a:spcAft>
              <a:buNone/>
            </a:pPr>
            <a:r>
              <a:rPr lang="en-US" sz="1800"/>
              <a:t>In graph (a): </a:t>
            </a:r>
          </a:p>
          <a:p>
            <a:pPr marL="228600" marR="0" lvl="0" indent="-215900" algn="l" rtl="0">
              <a:spcBef>
                <a:spcPts val="0"/>
              </a:spcBef>
              <a:spcAft>
                <a:spcPts val="0"/>
              </a:spcAft>
              <a:buClr>
                <a:srgbClr val="6CB255"/>
              </a:buClr>
              <a:buSzPct val="77777"/>
              <a:buFont typeface="Arial"/>
              <a:buChar char="●"/>
            </a:pPr>
            <a:r>
              <a:rPr lang="en-US" sz="1800" b="0" i="0" u="none" strike="noStrike" cap="none">
                <a:solidFill>
                  <a:srgbClr val="000000"/>
                </a:solidFill>
                <a:latin typeface="Arial"/>
                <a:ea typeface="Arial"/>
                <a:cs typeface="Arial"/>
                <a:sym typeface="Arial"/>
              </a:rPr>
              <a:t>A shift in aggregate demand, from AD</a:t>
            </a:r>
            <a:r>
              <a:rPr lang="en-US" sz="1800" b="0" i="0" u="none" strike="noStrike" cap="none" baseline="-25000">
                <a:solidFill>
                  <a:srgbClr val="000000"/>
                </a:solidFill>
                <a:latin typeface="Arial"/>
                <a:ea typeface="Arial"/>
                <a:cs typeface="Arial"/>
                <a:sym typeface="Arial"/>
              </a:rPr>
              <a:t>0</a:t>
            </a:r>
            <a:r>
              <a:rPr lang="en-US" sz="1800" b="0" i="0" u="none" strike="noStrike" cap="none">
                <a:solidFill>
                  <a:srgbClr val="000000"/>
                </a:solidFill>
                <a:latin typeface="Arial"/>
                <a:ea typeface="Arial"/>
                <a:cs typeface="Arial"/>
                <a:sym typeface="Arial"/>
              </a:rPr>
              <a:t> to AD</a:t>
            </a:r>
            <a:r>
              <a:rPr lang="en-US" sz="1800" b="0" i="0" u="none" strike="noStrike" cap="none" baseline="-25000">
                <a:solidFill>
                  <a:srgbClr val="000000"/>
                </a:solidFill>
                <a:latin typeface="Arial"/>
                <a:ea typeface="Arial"/>
                <a:cs typeface="Arial"/>
                <a:sym typeface="Arial"/>
              </a:rPr>
              <a:t>1</a:t>
            </a:r>
            <a:r>
              <a:rPr lang="en-US" sz="1800" b="0" i="0" u="none" strike="noStrike" cap="none">
                <a:solidFill>
                  <a:srgbClr val="000000"/>
                </a:solidFill>
                <a:latin typeface="Arial"/>
                <a:ea typeface="Arial"/>
                <a:cs typeface="Arial"/>
                <a:sym typeface="Arial"/>
              </a:rPr>
              <a:t>, when it happens in the area of the </a:t>
            </a:r>
            <a:r>
              <a:rPr lang="en-US" sz="1800"/>
              <a:t>SRAS curve that is near potential GDP,</a:t>
            </a:r>
            <a:r>
              <a:rPr lang="en-US" sz="1800" b="0" i="0" u="none" strike="noStrike" cap="none">
                <a:solidFill>
                  <a:srgbClr val="000000"/>
                </a:solidFill>
                <a:latin typeface="Arial"/>
                <a:ea typeface="Arial"/>
                <a:cs typeface="Arial"/>
                <a:sym typeface="Arial"/>
              </a:rPr>
              <a:t> will lead to a higher price level</a:t>
            </a:r>
            <a:r>
              <a:rPr lang="en-US" sz="1800"/>
              <a:t>, leading to i</a:t>
            </a:r>
            <a:r>
              <a:rPr lang="en-US" sz="1800" b="0" i="0" u="none" strike="noStrike" cap="none">
                <a:solidFill>
                  <a:srgbClr val="000000"/>
                </a:solidFill>
                <a:latin typeface="Arial"/>
                <a:ea typeface="Arial"/>
                <a:cs typeface="Arial"/>
                <a:sym typeface="Arial"/>
              </a:rPr>
              <a:t>nflation. </a:t>
            </a:r>
          </a:p>
          <a:p>
            <a:pPr marR="0" lvl="0" algn="l" rtl="0">
              <a:spcBef>
                <a:spcPts val="0"/>
              </a:spcBef>
              <a:spcAft>
                <a:spcPts val="0"/>
              </a:spcAft>
              <a:buNone/>
            </a:pPr>
            <a:endParaRPr sz="1800"/>
          </a:p>
          <a:p>
            <a:pPr marL="228600" marR="0" lvl="0" indent="-215900" algn="l" rtl="0">
              <a:spcBef>
                <a:spcPts val="0"/>
              </a:spcBef>
              <a:spcAft>
                <a:spcPts val="0"/>
              </a:spcAft>
              <a:buClr>
                <a:srgbClr val="6CB255"/>
              </a:buClr>
              <a:buSzPct val="77777"/>
              <a:buFont typeface="Arial"/>
              <a:buChar char="●"/>
            </a:pPr>
            <a:r>
              <a:rPr lang="en-US" sz="1800" b="0" i="0" u="none" strike="noStrike" cap="none">
                <a:solidFill>
                  <a:srgbClr val="000000"/>
                </a:solidFill>
                <a:latin typeface="Arial"/>
                <a:ea typeface="Arial"/>
                <a:cs typeface="Arial"/>
                <a:sym typeface="Arial"/>
              </a:rPr>
              <a:t>The new equilibrium (E</a:t>
            </a:r>
            <a:r>
              <a:rPr lang="en-US" sz="1800" b="0" i="0" u="none" strike="noStrike" cap="none" baseline="-25000">
                <a:solidFill>
                  <a:srgbClr val="000000"/>
                </a:solidFill>
                <a:latin typeface="Arial"/>
                <a:ea typeface="Arial"/>
                <a:cs typeface="Arial"/>
                <a:sym typeface="Arial"/>
              </a:rPr>
              <a:t>1</a:t>
            </a:r>
            <a:r>
              <a:rPr lang="en-US" sz="1800" b="0" i="0" u="none" strike="noStrike" cap="none">
                <a:solidFill>
                  <a:srgbClr val="000000"/>
                </a:solidFill>
                <a:latin typeface="Arial"/>
                <a:ea typeface="Arial"/>
                <a:cs typeface="Arial"/>
                <a:sym typeface="Arial"/>
              </a:rPr>
              <a:t>) is at a higher price level (P</a:t>
            </a:r>
            <a:r>
              <a:rPr lang="en-US" sz="1800" b="0" i="0" u="none" strike="noStrike" cap="none" baseline="-25000">
                <a:solidFill>
                  <a:srgbClr val="000000"/>
                </a:solidFill>
                <a:latin typeface="Arial"/>
                <a:ea typeface="Arial"/>
                <a:cs typeface="Arial"/>
                <a:sym typeface="Arial"/>
              </a:rPr>
              <a:t>1</a:t>
            </a:r>
            <a:r>
              <a:rPr lang="en-US" sz="1800" b="0" i="0" u="none" strike="noStrike" cap="none">
                <a:solidFill>
                  <a:srgbClr val="000000"/>
                </a:solidFill>
                <a:latin typeface="Arial"/>
                <a:ea typeface="Arial"/>
                <a:cs typeface="Arial"/>
                <a:sym typeface="Arial"/>
              </a:rPr>
              <a:t>) than the original equilibrium.</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Sources of Inflationary Pressure in the </a:t>
            </a:r>
          </a:p>
          <a:p>
            <a:pPr marL="0" marR="0" lvl="0" indent="0" algn="l" rtl="0">
              <a:spcBef>
                <a:spcPts val="0"/>
              </a:spcBef>
              <a:buClr>
                <a:srgbClr val="6CB255"/>
              </a:buClr>
              <a:buSzPct val="25000"/>
              <a:buFont typeface="Arial Black"/>
              <a:buNone/>
            </a:pPr>
            <a:r>
              <a:rPr lang="en-US"/>
              <a:t>AD/AS Model, Continued</a:t>
            </a:r>
          </a:p>
        </p:txBody>
      </p:sp>
      <p:pic>
        <p:nvPicPr>
          <p:cNvPr id="275" name="Shape 275" descr="The two graphs show how a shift in aggregate demand or supply can cause inflationary pressure. The graph on the left shows two aggregate demand curves to represent a shift to the right. The graph on the right shows two aggregate supply curves to represent a shift to the left."/>
          <p:cNvPicPr preferRelativeResize="0">
            <a:picLocks noGrp="1"/>
          </p:cNvPicPr>
          <p:nvPr>
            <p:ph type="pic" idx="2"/>
          </p:nvPr>
        </p:nvPicPr>
        <p:blipFill rotWithShape="1">
          <a:blip r:embed="rId3">
            <a:alphaModFix/>
          </a:blip>
          <a:srcRect/>
          <a:stretch/>
        </p:blipFill>
        <p:spPr>
          <a:xfrm>
            <a:off x="1495174" y="1172833"/>
            <a:ext cx="5987100" cy="3246900"/>
          </a:xfrm>
          <a:prstGeom prst="rect">
            <a:avLst/>
          </a:prstGeom>
          <a:noFill/>
          <a:ln>
            <a:noFill/>
          </a:ln>
        </p:spPr>
      </p:pic>
      <p:sp>
        <p:nvSpPr>
          <p:cNvPr id="276" name="Shape 276"/>
          <p:cNvSpPr txBox="1">
            <a:spLocks noGrp="1"/>
          </p:cNvSpPr>
          <p:nvPr>
            <p:ph type="body" idx="1"/>
          </p:nvPr>
        </p:nvSpPr>
        <p:spPr>
          <a:xfrm>
            <a:off x="484900" y="4419725"/>
            <a:ext cx="8062800" cy="2286000"/>
          </a:xfrm>
          <a:prstGeom prst="rect">
            <a:avLst/>
          </a:prstGeom>
          <a:noFill/>
          <a:ln>
            <a:noFill/>
          </a:ln>
        </p:spPr>
        <p:txBody>
          <a:bodyPr wrap="square" lIns="91425" tIns="45700" rIns="91425" bIns="45700" anchor="t" anchorCtr="0">
            <a:noAutofit/>
          </a:bodyPr>
          <a:lstStyle/>
          <a:p>
            <a:pPr marR="0" lvl="0" algn="l" rtl="0">
              <a:spcBef>
                <a:spcPts val="920"/>
              </a:spcBef>
              <a:spcAft>
                <a:spcPts val="0"/>
              </a:spcAft>
              <a:buNone/>
            </a:pPr>
            <a:r>
              <a:rPr lang="en-US" sz="1800">
                <a:solidFill>
                  <a:schemeClr val="dk1"/>
                </a:solidFill>
              </a:rPr>
              <a:t>In graph (b): </a:t>
            </a:r>
          </a:p>
          <a:p>
            <a:pPr marL="228600" marR="0" lvl="0" indent="-215900" algn="l" rtl="0">
              <a:spcBef>
                <a:spcPts val="0"/>
              </a:spcBef>
              <a:spcAft>
                <a:spcPts val="0"/>
              </a:spcAft>
              <a:buClr>
                <a:srgbClr val="6CB255"/>
              </a:buClr>
              <a:buSzPct val="77777"/>
              <a:buFont typeface="Arial"/>
              <a:buChar char="●"/>
            </a:pPr>
            <a:r>
              <a:rPr lang="en-US" sz="1800" b="0" i="0" u="none" strike="noStrike" cap="none">
                <a:solidFill>
                  <a:srgbClr val="000000"/>
                </a:solidFill>
                <a:latin typeface="Arial"/>
                <a:ea typeface="Arial"/>
                <a:cs typeface="Arial"/>
                <a:sym typeface="Arial"/>
              </a:rPr>
              <a:t>A shift in aggregate supply, from </a:t>
            </a:r>
            <a:r>
              <a:rPr lang="en-US" sz="1800"/>
              <a:t>SRAS</a:t>
            </a:r>
            <a:r>
              <a:rPr lang="en-US" sz="1800" baseline="-25000"/>
              <a:t>0</a:t>
            </a:r>
            <a:r>
              <a:rPr lang="en-US" sz="1800"/>
              <a:t> to SRAS</a:t>
            </a:r>
            <a:r>
              <a:rPr lang="en-US" sz="1800" baseline="-25000"/>
              <a:t>1</a:t>
            </a:r>
            <a:r>
              <a:rPr lang="en-US" sz="1800" b="0" i="0" u="none" strike="noStrike" cap="none">
                <a:solidFill>
                  <a:srgbClr val="000000"/>
                </a:solidFill>
                <a:latin typeface="Arial"/>
                <a:ea typeface="Arial"/>
                <a:cs typeface="Arial"/>
                <a:sym typeface="Arial"/>
              </a:rPr>
              <a:t>, will lead to a lower real GDP and to pressure for a higher price level and inflation. </a:t>
            </a:r>
          </a:p>
          <a:p>
            <a:pPr marR="0" lvl="0" algn="l" rtl="0">
              <a:spcBef>
                <a:spcPts val="0"/>
              </a:spcBef>
              <a:spcAft>
                <a:spcPts val="0"/>
              </a:spcAft>
              <a:buNone/>
            </a:pPr>
            <a:endParaRPr sz="1800"/>
          </a:p>
          <a:p>
            <a:pPr marL="228600" marR="0" lvl="0" indent="-215900" algn="l" rtl="0">
              <a:spcBef>
                <a:spcPts val="0"/>
              </a:spcBef>
              <a:spcAft>
                <a:spcPts val="0"/>
              </a:spcAft>
              <a:buClr>
                <a:srgbClr val="6CB255"/>
              </a:buClr>
              <a:buSzPct val="77777"/>
              <a:buFont typeface="Arial"/>
              <a:buChar char="●"/>
            </a:pPr>
            <a:r>
              <a:rPr lang="en-US" sz="1800" b="0" i="0" u="none" strike="noStrike" cap="none">
                <a:solidFill>
                  <a:srgbClr val="000000"/>
                </a:solidFill>
                <a:latin typeface="Arial"/>
                <a:ea typeface="Arial"/>
                <a:cs typeface="Arial"/>
                <a:sym typeface="Arial"/>
              </a:rPr>
              <a:t>The new equilibrium (E</a:t>
            </a:r>
            <a:r>
              <a:rPr lang="en-US" sz="1800" b="0" i="0" u="none" strike="noStrike" cap="none" baseline="-25000">
                <a:solidFill>
                  <a:srgbClr val="000000"/>
                </a:solidFill>
                <a:latin typeface="Arial"/>
                <a:ea typeface="Arial"/>
                <a:cs typeface="Arial"/>
                <a:sym typeface="Arial"/>
              </a:rPr>
              <a:t>1</a:t>
            </a:r>
            <a:r>
              <a:rPr lang="en-US" sz="1800" b="0" i="0" u="none" strike="noStrike" cap="none">
                <a:solidFill>
                  <a:srgbClr val="000000"/>
                </a:solidFill>
                <a:latin typeface="Arial"/>
                <a:ea typeface="Arial"/>
                <a:cs typeface="Arial"/>
                <a:sym typeface="Arial"/>
              </a:rPr>
              <a:t>) is at a higher price level (P</a:t>
            </a:r>
            <a:r>
              <a:rPr lang="en-US" sz="1800" b="0" i="0" u="none" strike="noStrike" cap="none" baseline="-25000">
                <a:solidFill>
                  <a:srgbClr val="000000"/>
                </a:solidFill>
                <a:latin typeface="Arial"/>
                <a:ea typeface="Arial"/>
                <a:cs typeface="Arial"/>
                <a:sym typeface="Arial"/>
              </a:rPr>
              <a:t>1</a:t>
            </a:r>
            <a:r>
              <a:rPr lang="en-US" sz="1800" b="0" i="0" u="none" strike="noStrike" cap="none">
                <a:solidFill>
                  <a:srgbClr val="000000"/>
                </a:solidFill>
                <a:latin typeface="Arial"/>
                <a:ea typeface="Arial"/>
                <a:cs typeface="Arial"/>
                <a:sym typeface="Arial"/>
              </a:rPr>
              <a:t>), while the original equilibrium (E</a:t>
            </a:r>
            <a:r>
              <a:rPr lang="en-US" sz="1800" b="0" i="0" u="none" strike="noStrike" cap="none" baseline="-25000">
                <a:solidFill>
                  <a:srgbClr val="000000"/>
                </a:solidFill>
                <a:latin typeface="Arial"/>
                <a:ea typeface="Arial"/>
                <a:cs typeface="Arial"/>
                <a:sym typeface="Arial"/>
              </a:rPr>
              <a:t>0</a:t>
            </a:r>
            <a:r>
              <a:rPr lang="en-US" sz="1800" b="0" i="0" u="none" strike="noStrike" cap="none">
                <a:solidFill>
                  <a:srgbClr val="000000"/>
                </a:solidFill>
                <a:latin typeface="Arial"/>
                <a:ea typeface="Arial"/>
                <a:cs typeface="Arial"/>
                <a:sym typeface="Arial"/>
              </a:rPr>
              <a:t>) is at the lower price level (P</a:t>
            </a:r>
            <a:r>
              <a:rPr lang="en-US" sz="1800" b="0" i="0" u="none" strike="noStrike" cap="none" baseline="-25000">
                <a:solidFill>
                  <a:srgbClr val="000000"/>
                </a:solidFill>
                <a:latin typeface="Arial"/>
                <a:ea typeface="Arial"/>
                <a:cs typeface="Arial"/>
                <a:sym typeface="Arial"/>
              </a:rPr>
              <a:t>0</a:t>
            </a:r>
            <a:r>
              <a:rPr lang="en-US" sz="1800" b="0" i="0" u="none" strike="noStrike" cap="none">
                <a:solidFill>
                  <a:srgbClr val="000000"/>
                </a:solidFill>
                <a:latin typeface="Arial"/>
                <a:ea typeface="Arial"/>
                <a:cs typeface="Arial"/>
                <a:sym typeface="Arial"/>
              </a:rPr>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11.6 Keynes’ Law and Say’s Law in the </a:t>
            </a:r>
          </a:p>
          <a:p>
            <a:pPr lvl="0" rtl="0">
              <a:spcBef>
                <a:spcPts val="0"/>
              </a:spcBef>
              <a:buClr>
                <a:schemeClr val="dk1"/>
              </a:buClr>
              <a:buSzPct val="45833"/>
              <a:buFont typeface="Arial"/>
              <a:buNone/>
            </a:pPr>
            <a:r>
              <a:rPr lang="en-US"/>
              <a:t>AD/AS Model</a:t>
            </a:r>
          </a:p>
        </p:txBody>
      </p:sp>
      <p:sp>
        <p:nvSpPr>
          <p:cNvPr id="283" name="Shape 283"/>
          <p:cNvSpPr txBox="1">
            <a:spLocks noGrp="1"/>
          </p:cNvSpPr>
          <p:nvPr>
            <p:ph type="body" idx="1"/>
          </p:nvPr>
        </p:nvSpPr>
        <p:spPr>
          <a:xfrm>
            <a:off x="457200" y="4843982"/>
            <a:ext cx="8132618" cy="1806200"/>
          </a:xfrm>
          <a:prstGeom prst="rect">
            <a:avLst/>
          </a:prstGeom>
          <a:noFill/>
          <a:ln>
            <a:noFill/>
          </a:ln>
        </p:spPr>
        <p:txBody>
          <a:bodyPr wrap="square" lIns="91425" tIns="45700" rIns="91425" bIns="45700" anchor="t" anchorCtr="0">
            <a:noAutofit/>
          </a:bodyPr>
          <a:lstStyle/>
          <a:p>
            <a:pPr marL="457200" lvl="0" indent="-317500" rtl="0">
              <a:spcBef>
                <a:spcPts val="0"/>
              </a:spcBef>
              <a:spcAft>
                <a:spcPts val="0"/>
              </a:spcAft>
              <a:buSzPct val="70000"/>
              <a:buChar char="●"/>
            </a:pPr>
            <a:r>
              <a:rPr lang="en-US">
                <a:solidFill>
                  <a:schemeClr val="dk1"/>
                </a:solidFill>
              </a:rPr>
              <a:t>We can use the AD/AS model to illustrate both Say’s law and Keynes’ law.</a:t>
            </a:r>
          </a:p>
          <a:p>
            <a:pPr marL="457200" lvl="0" indent="-317500" rtl="0">
              <a:spcBef>
                <a:spcPts val="0"/>
              </a:spcBef>
              <a:buSzPct val="70000"/>
              <a:buChar char="●"/>
            </a:pPr>
            <a:r>
              <a:rPr lang="en-US">
                <a:solidFill>
                  <a:schemeClr val="dk1"/>
                </a:solidFill>
              </a:rPr>
              <a:t>This approach of dividing the SRAS curve into different zones works as a diagnostic test that we can apply to an economy.</a:t>
            </a:r>
          </a:p>
        </p:txBody>
      </p:sp>
      <p:pic>
        <p:nvPicPr>
          <p:cNvPr id="284" name="Shape 284" descr="Graph showing how the price level increases marginally and GDP increases markedly when the Ag Demand curve shifts right due to short run Ag Supply curve being upward sloping - Keynes zone.  &#10;As the short run and long run ag supply curves begin to get closer together, as short run ag supply get steeper, the impact of ag demand shifting right has less impact on GDP but more impact on price level" title="Graph Keynes' and Say's Laws"/>
          <p:cNvPicPr preferRelativeResize="0">
            <a:picLocks noGrp="1"/>
          </p:cNvPicPr>
          <p:nvPr>
            <p:ph type="pic" idx="2"/>
          </p:nvPr>
        </p:nvPicPr>
        <p:blipFill rotWithShape="1">
          <a:blip r:embed="rId3">
            <a:alphaModFix/>
          </a:blip>
          <a:srcRect t="8" b="7"/>
          <a:stretch/>
        </p:blipFill>
        <p:spPr>
          <a:xfrm>
            <a:off x="1828800" y="1122363"/>
            <a:ext cx="5319713" cy="3500437"/>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New Home Construction</a:t>
            </a:r>
          </a:p>
        </p:txBody>
      </p:sp>
      <p:pic>
        <p:nvPicPr>
          <p:cNvPr id="88" name="Shape 88" descr="A picture of a house under construction.  "/>
          <p:cNvPicPr preferRelativeResize="0">
            <a:picLocks noGrp="1"/>
          </p:cNvPicPr>
          <p:nvPr>
            <p:ph type="pic" idx="2"/>
          </p:nvPr>
        </p:nvPicPr>
        <p:blipFill rotWithShape="1">
          <a:blip r:embed="rId3">
            <a:alphaModFix/>
          </a:blip>
          <a:srcRect/>
          <a:stretch/>
        </p:blipFill>
        <p:spPr>
          <a:xfrm>
            <a:off x="1463328" y="1122386"/>
            <a:ext cx="6050654" cy="3500071"/>
          </a:xfrm>
          <a:prstGeom prst="rect">
            <a:avLst/>
          </a:prstGeom>
          <a:noFill/>
          <a:ln>
            <a:noFill/>
          </a:ln>
        </p:spPr>
      </p:pic>
      <p:sp>
        <p:nvSpPr>
          <p:cNvPr id="89" name="Shape 89"/>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a:t>At the peak of the housing bubble, many people across the country were able to secure the loans necessary to build new houses. </a:t>
            </a:r>
            <a:r>
              <a:rPr lang="en-US" sz="1800"/>
              <a:t>(Credit: modification of work by Tim Pierce/Flickr Creative Commons)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457200" y="241325"/>
            <a:ext cx="8062800" cy="603900"/>
          </a:xfrm>
          <a:prstGeom prst="rect">
            <a:avLst/>
          </a:prstGeom>
        </p:spPr>
        <p:txBody>
          <a:bodyPr wrap="square" lIns="91425" tIns="91425" rIns="91425" bIns="91425" anchor="b" anchorCtr="0">
            <a:noAutofit/>
          </a:bodyPr>
          <a:lstStyle/>
          <a:p>
            <a:pPr lvl="0">
              <a:spcBef>
                <a:spcPts val="0"/>
              </a:spcBef>
              <a:buNone/>
            </a:pPr>
            <a:r>
              <a:rPr lang="en-US"/>
              <a:t>The Keynesian Zone</a:t>
            </a:r>
          </a:p>
        </p:txBody>
      </p:sp>
      <p:sp>
        <p:nvSpPr>
          <p:cNvPr id="291" name="Shape 291"/>
          <p:cNvSpPr>
            <a:spLocks noGrp="1"/>
          </p:cNvSpPr>
          <p:nvPr>
            <p:ph type="pic" idx="2"/>
          </p:nvPr>
        </p:nvSpPr>
        <p:spPr>
          <a:xfrm>
            <a:off x="457200" y="1122369"/>
            <a:ext cx="8062800" cy="52863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Keynesian zone</a:t>
            </a:r>
            <a:r>
              <a:rPr lang="en-US"/>
              <a:t> - portion of the SRAS curve where GDP is far below potential and the SRAS curve is flat</a:t>
            </a:r>
          </a:p>
          <a:p>
            <a:pPr lvl="0" rtl="0">
              <a:spcBef>
                <a:spcPts val="0"/>
              </a:spcBef>
              <a:buNone/>
            </a:pPr>
            <a:endParaRPr/>
          </a:p>
          <a:p>
            <a:pPr marL="457200" lvl="0" indent="-317500" rtl="0">
              <a:spcBef>
                <a:spcPts val="0"/>
              </a:spcBef>
              <a:spcAft>
                <a:spcPts val="0"/>
              </a:spcAft>
              <a:buSzPct val="70000"/>
              <a:buChar char="●"/>
            </a:pPr>
            <a:r>
              <a:rPr lang="en-US"/>
              <a:t>If the AD curve crosses a portion of the SRAS curve in the Keynesian zone, the equilibrium level of real GDP is far below potential GDP, so:</a:t>
            </a:r>
          </a:p>
          <a:p>
            <a:pPr marL="914400" marR="0" lvl="1" indent="-355600" algn="l" rtl="0">
              <a:lnSpc>
                <a:spcPct val="100000"/>
              </a:lnSpc>
              <a:spcBef>
                <a:spcPts val="0"/>
              </a:spcBef>
              <a:spcAft>
                <a:spcPts val="0"/>
              </a:spcAft>
              <a:buClr>
                <a:srgbClr val="6CB255"/>
              </a:buClr>
              <a:buSzPct val="100000"/>
              <a:buFont typeface="Arial"/>
            </a:pPr>
            <a:r>
              <a:rPr lang="en-US"/>
              <a:t>the economy is in recession,</a:t>
            </a:r>
          </a:p>
          <a:p>
            <a:pPr marL="914400" marR="0" lvl="1" indent="-355600" algn="l" rtl="0">
              <a:lnSpc>
                <a:spcPct val="100000"/>
              </a:lnSpc>
              <a:spcBef>
                <a:spcPts val="0"/>
              </a:spcBef>
              <a:spcAft>
                <a:spcPts val="0"/>
              </a:spcAft>
              <a:buClr>
                <a:srgbClr val="6CB255"/>
              </a:buClr>
              <a:buSzPct val="100000"/>
              <a:buFont typeface="Arial"/>
            </a:pPr>
            <a:r>
              <a:rPr lang="en-US"/>
              <a:t>cyclical unemployment is high,</a:t>
            </a:r>
          </a:p>
          <a:p>
            <a:pPr marL="914400" marR="0" lvl="1" indent="-355600" algn="l" rtl="0">
              <a:lnSpc>
                <a:spcPct val="100000"/>
              </a:lnSpc>
              <a:spcBef>
                <a:spcPts val="0"/>
              </a:spcBef>
              <a:spcAft>
                <a:spcPts val="0"/>
              </a:spcAft>
              <a:buSzPct val="100000"/>
            </a:pPr>
            <a:r>
              <a:rPr lang="en-US"/>
              <a:t>inflationary price pressure is not much of a worry</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Neoclassical Zone</a:t>
            </a:r>
          </a:p>
        </p:txBody>
      </p:sp>
      <p:sp>
        <p:nvSpPr>
          <p:cNvPr id="298" name="Shape 298"/>
          <p:cNvSpPr>
            <a:spLocks noGrp="1"/>
          </p:cNvSpPr>
          <p:nvPr>
            <p:ph type="pic" idx="2"/>
          </p:nvPr>
        </p:nvSpPr>
        <p:spPr>
          <a:xfrm>
            <a:off x="457200" y="1122370"/>
            <a:ext cx="8062800" cy="50295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Neoclassical zone</a:t>
            </a:r>
            <a:r>
              <a:rPr lang="en-US"/>
              <a:t> - portion of the SRAS curve where GDP is at or near potential output where the SRAS curve is steep.</a:t>
            </a:r>
          </a:p>
          <a:p>
            <a:pPr lvl="0" rtl="0">
              <a:spcBef>
                <a:spcPts val="0"/>
              </a:spcBef>
              <a:buNone/>
            </a:pPr>
            <a:endParaRPr/>
          </a:p>
          <a:p>
            <a:pPr marL="457200" lvl="0" indent="-317500" rtl="0">
              <a:spcBef>
                <a:spcPts val="0"/>
              </a:spcBef>
              <a:spcAft>
                <a:spcPts val="0"/>
              </a:spcAft>
              <a:buSzPct val="70000"/>
              <a:buChar char="●"/>
            </a:pPr>
            <a:r>
              <a:rPr lang="en-US"/>
              <a:t>If the AD curve crosses a portion of the SRAS curve in the neoclassical zone, the equilibrium is near potential GDP, so:</a:t>
            </a:r>
          </a:p>
          <a:p>
            <a:pPr marL="914400" lvl="1" indent="-355600" rtl="0">
              <a:spcBef>
                <a:spcPts val="0"/>
              </a:spcBef>
              <a:spcAft>
                <a:spcPts val="0"/>
              </a:spcAft>
              <a:buSzPct val="100000"/>
            </a:pPr>
            <a:r>
              <a:rPr lang="en-US"/>
              <a:t>cyclical unemployment is low (structural unemployment may remain an issue),</a:t>
            </a:r>
          </a:p>
          <a:p>
            <a:pPr marL="914400" lvl="1" indent="-355600" rtl="0">
              <a:spcBef>
                <a:spcPts val="0"/>
              </a:spcBef>
              <a:spcAft>
                <a:spcPts val="0"/>
              </a:spcAft>
              <a:buSzPct val="100000"/>
            </a:pPr>
            <a:r>
              <a:rPr lang="en-US"/>
              <a:t>the only way to increase the size of the real GDP is for AS to shift to the right,</a:t>
            </a:r>
          </a:p>
          <a:p>
            <a:pPr marL="914400" lvl="1" indent="-355600" rtl="0">
              <a:spcBef>
                <a:spcPts val="0"/>
              </a:spcBef>
              <a:buSzPct val="100000"/>
            </a:pPr>
            <a:r>
              <a:rPr lang="en-US"/>
              <a:t>shifts in AD will create pressures to change the price level.</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Intermediate Zone</a:t>
            </a:r>
          </a:p>
        </p:txBody>
      </p:sp>
      <p:sp>
        <p:nvSpPr>
          <p:cNvPr id="305" name="Shape 305"/>
          <p:cNvSpPr>
            <a:spLocks noGrp="1"/>
          </p:cNvSpPr>
          <p:nvPr>
            <p:ph type="pic" idx="2"/>
          </p:nvPr>
        </p:nvSpPr>
        <p:spPr>
          <a:xfrm>
            <a:off x="457200" y="1122370"/>
            <a:ext cx="8062800" cy="5115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Intermediate zone</a:t>
            </a:r>
            <a:r>
              <a:rPr lang="en-US"/>
              <a:t> - portion of the SRAS curve where GDP is below potential but not so far below as in the Keynesian zone; the SRAS curve is upward-sloping, but not vertical in the intermediate zone.</a:t>
            </a:r>
          </a:p>
          <a:p>
            <a:pPr lvl="0" rtl="0">
              <a:spcBef>
                <a:spcPts val="0"/>
              </a:spcBef>
              <a:buNone/>
            </a:pPr>
            <a:endParaRPr/>
          </a:p>
          <a:p>
            <a:pPr marL="457200" lvl="0" indent="-317500" rtl="0">
              <a:spcBef>
                <a:spcPts val="0"/>
              </a:spcBef>
              <a:spcAft>
                <a:spcPts val="0"/>
              </a:spcAft>
              <a:buSzPct val="70000"/>
              <a:buChar char="●"/>
            </a:pPr>
            <a:r>
              <a:rPr lang="en-US"/>
              <a:t>If the AD curve crosses a portion of the SRAS curve in the intermediate zone, we expect unemployment and inflation to move in opposing directions.</a:t>
            </a:r>
          </a:p>
          <a:p>
            <a:pPr marL="914400" lvl="1" indent="-355600" rtl="0">
              <a:spcBef>
                <a:spcPts val="0"/>
              </a:spcBef>
              <a:spcAft>
                <a:spcPts val="0"/>
              </a:spcAft>
              <a:buSzPct val="100000"/>
            </a:pPr>
            <a:r>
              <a:rPr lang="en-US"/>
              <a:t>A shift of AD to the </a:t>
            </a:r>
            <a:r>
              <a:rPr lang="en-US" i="1"/>
              <a:t>right </a:t>
            </a:r>
            <a:r>
              <a:rPr lang="en-US"/>
              <a:t>will move output closer to potential GDP:</a:t>
            </a:r>
          </a:p>
          <a:p>
            <a:pPr marL="1371600" lvl="2" indent="-317500" rtl="0">
              <a:spcBef>
                <a:spcPts val="0"/>
              </a:spcBef>
              <a:spcAft>
                <a:spcPts val="0"/>
              </a:spcAft>
              <a:buSzPct val="70000"/>
            </a:pPr>
            <a:r>
              <a:rPr lang="en-US" sz="2000"/>
              <a:t>Reduce unemployment</a:t>
            </a:r>
          </a:p>
          <a:p>
            <a:pPr marL="1371600" lvl="2" indent="-317500" rtl="0">
              <a:spcBef>
                <a:spcPts val="0"/>
              </a:spcBef>
              <a:spcAft>
                <a:spcPts val="0"/>
              </a:spcAft>
              <a:buSzPct val="70000"/>
            </a:pPr>
            <a:r>
              <a:rPr lang="en-US" sz="2000"/>
              <a:t>Higher price level and upward pressure on inflation.</a:t>
            </a:r>
          </a:p>
          <a:p>
            <a:pPr marL="914400" lvl="1" indent="-355600" rtl="0">
              <a:spcBef>
                <a:spcPts val="0"/>
              </a:spcBef>
              <a:spcAft>
                <a:spcPts val="0"/>
              </a:spcAft>
              <a:buSzPct val="100000"/>
            </a:pPr>
            <a:r>
              <a:rPr lang="en-US"/>
              <a:t>A shift of AD to the </a:t>
            </a:r>
            <a:r>
              <a:rPr lang="en-US" i="1"/>
              <a:t>left</a:t>
            </a:r>
            <a:r>
              <a:rPr lang="en-US"/>
              <a:t> will move output further from potential GDP:</a:t>
            </a:r>
          </a:p>
          <a:p>
            <a:pPr marL="1371600" lvl="2" indent="-317500" rtl="0">
              <a:spcBef>
                <a:spcPts val="0"/>
              </a:spcBef>
              <a:spcAft>
                <a:spcPts val="0"/>
              </a:spcAft>
              <a:buSzPct val="70000"/>
            </a:pPr>
            <a:r>
              <a:rPr lang="en-US" sz="2000"/>
              <a:t>Raise unemployment </a:t>
            </a:r>
          </a:p>
          <a:p>
            <a:pPr marL="1371600" lvl="2" indent="-317500" rtl="0">
              <a:spcBef>
                <a:spcPts val="0"/>
              </a:spcBef>
              <a:buSzPct val="70000"/>
            </a:pPr>
            <a:r>
              <a:rPr lang="en-US" sz="2000"/>
              <a:t>Lower price level and downward pressure on inflation.</a:t>
            </a: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312" name="Shape 312"/>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78037"/>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New Single Family Houses Sold</a:t>
            </a:r>
          </a:p>
        </p:txBody>
      </p:sp>
      <p:sp>
        <p:nvSpPr>
          <p:cNvPr id="96" name="Shape 96"/>
          <p:cNvSpPr txBox="1">
            <a:spLocks noGrp="1"/>
          </p:cNvSpPr>
          <p:nvPr>
            <p:ph type="body" idx="1"/>
          </p:nvPr>
        </p:nvSpPr>
        <p:spPr>
          <a:xfrm>
            <a:off x="0" y="4328534"/>
            <a:ext cx="9039068" cy="20322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From the early 1990s up through 2005, the number of new single family houses sold rose steadily. </a:t>
            </a:r>
          </a:p>
          <a:p>
            <a:pPr marL="457200" marR="0" lvl="0" indent="-317500" algn="l" rtl="0">
              <a:spcBef>
                <a:spcPts val="0"/>
              </a:spcBef>
              <a:spcAft>
                <a:spcPts val="0"/>
              </a:spcAft>
              <a:buSzPct val="70000"/>
              <a:buChar char="●"/>
            </a:pPr>
            <a:r>
              <a:rPr lang="en-US" dirty="0"/>
              <a:t>In 2006, the number dropped dramatically and this dramatic decline continued through 2011. </a:t>
            </a:r>
          </a:p>
          <a:p>
            <a:pPr marL="457200" marR="0" lvl="0" indent="-317500" algn="l" rtl="0">
              <a:spcBef>
                <a:spcPts val="0"/>
              </a:spcBef>
              <a:spcAft>
                <a:spcPts val="0"/>
              </a:spcAft>
              <a:buSzPct val="77777"/>
              <a:buChar char="●"/>
            </a:pPr>
            <a:r>
              <a:rPr lang="en-US" dirty="0"/>
              <a:t>By 2014, the number of new houses sold had begun to climb back up, but the levels are still lower than those of 1990. </a:t>
            </a:r>
            <a:r>
              <a:rPr lang="en-US" sz="1400" dirty="0"/>
              <a:t>(Source: U.S. Census Bureau)</a:t>
            </a:r>
          </a:p>
        </p:txBody>
      </p:sp>
      <p:pic>
        <p:nvPicPr>
          <p:cNvPr id="97" name="Shape 97" descr="The figure shows that single family house sales were highest in 2005 (to over 12,000 thousand) before plummeting drastically. In 2014, housing sales were over 400 thousand."/>
          <p:cNvPicPr preferRelativeResize="0">
            <a:picLocks noGrp="1"/>
          </p:cNvPicPr>
          <p:nvPr>
            <p:ph type="pic" idx="2"/>
          </p:nvPr>
        </p:nvPicPr>
        <p:blipFill rotWithShape="1">
          <a:blip r:embed="rId3">
            <a:alphaModFix/>
          </a:blip>
          <a:srcRect l="-23034" r="-23034"/>
          <a:stretch/>
        </p:blipFill>
        <p:spPr>
          <a:xfrm>
            <a:off x="457199" y="795812"/>
            <a:ext cx="8062913" cy="3500071"/>
          </a:xfrm>
          <a:prstGeom prst="rect">
            <a:avLst/>
          </a:prstGeom>
          <a:noFill/>
          <a:ln>
            <a:noFill/>
          </a:ln>
        </p:spPr>
      </p:pic>
      <p:sp>
        <p:nvSpPr>
          <p:cNvPr id="2" name="Footer Placeholder 1"/>
          <p:cNvSpPr>
            <a:spLocks noGrp="1"/>
          </p:cNvSpPr>
          <p:nvPr>
            <p:ph type="ftr" idx="11"/>
          </p:nvPr>
        </p:nvSpPr>
        <p:spPr>
          <a:xfrm>
            <a:off x="-1" y="6243662"/>
            <a:ext cx="9039069" cy="342639"/>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785700"/>
          </a:xfrm>
          <a:prstGeom prst="rect">
            <a:avLst/>
          </a:prstGeom>
        </p:spPr>
        <p:txBody>
          <a:bodyPr wrap="square" lIns="91425" tIns="91425" rIns="91425" bIns="91425" anchor="b" anchorCtr="0">
            <a:noAutofit/>
          </a:bodyPr>
          <a:lstStyle/>
          <a:p>
            <a:pPr lvl="0">
              <a:spcBef>
                <a:spcPts val="0"/>
              </a:spcBef>
              <a:buNone/>
            </a:pPr>
            <a:r>
              <a:rPr lang="en-US"/>
              <a:t>11.1 Macroeconomic Perspectives on </a:t>
            </a:r>
          </a:p>
          <a:p>
            <a:pPr lvl="0">
              <a:spcBef>
                <a:spcPts val="0"/>
              </a:spcBef>
              <a:buNone/>
            </a:pPr>
            <a:r>
              <a:rPr lang="en-US"/>
              <a:t>Demand and Supply</a:t>
            </a:r>
          </a:p>
        </p:txBody>
      </p:sp>
      <p:sp>
        <p:nvSpPr>
          <p:cNvPr id="104" name="Shape 104"/>
          <p:cNvSpPr>
            <a:spLocks noGrp="1"/>
          </p:cNvSpPr>
          <p:nvPr>
            <p:ph type="pic" idx="2"/>
          </p:nvPr>
        </p:nvSpPr>
        <p:spPr>
          <a:xfrm>
            <a:off x="457200" y="1122370"/>
            <a:ext cx="8062800" cy="49545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Macroeconomists are sometimes divided into two groups: </a:t>
            </a:r>
          </a:p>
          <a:p>
            <a:pPr lvl="0" rtl="0">
              <a:spcBef>
                <a:spcPts val="0"/>
              </a:spcBef>
              <a:buNone/>
            </a:pPr>
            <a:endParaRPr/>
          </a:p>
          <a:p>
            <a:pPr marL="914400" lvl="1" indent="-355600" rtl="0">
              <a:spcBef>
                <a:spcPts val="0"/>
              </a:spcBef>
              <a:buSzPct val="100000"/>
            </a:pPr>
            <a:r>
              <a:rPr lang="en-US"/>
              <a:t>Supply is the most important determinant of the size of the macroeconomy while demand just tags along.</a:t>
            </a:r>
          </a:p>
          <a:p>
            <a:pPr marL="2743200" lvl="0" indent="457200" algn="l" rtl="0">
              <a:spcBef>
                <a:spcPts val="0"/>
              </a:spcBef>
              <a:buNone/>
            </a:pPr>
            <a:r>
              <a:rPr lang="en-US"/>
              <a:t>-or-</a:t>
            </a:r>
          </a:p>
          <a:p>
            <a:pPr marL="914400" lvl="1" indent="-355600" rtl="0">
              <a:spcBef>
                <a:spcPts val="0"/>
              </a:spcBef>
              <a:buSzPct val="100000"/>
            </a:pPr>
            <a:r>
              <a:rPr lang="en-US"/>
              <a:t>Demand is the most important factor in the size of the macroeconomy while supply just tags along.</a:t>
            </a:r>
          </a:p>
          <a:p>
            <a:pPr lvl="0" indent="457200" rtl="0">
              <a:spcBef>
                <a:spcPts val="0"/>
              </a:spcBef>
              <a:buNone/>
            </a:pPr>
            <a:endParaRPr/>
          </a:p>
          <a:p>
            <a:pPr marL="457200" lvl="0" indent="-317500" rtl="0">
              <a:spcBef>
                <a:spcPts val="0"/>
              </a:spcBef>
              <a:buSzPct val="70000"/>
              <a:buChar char="●"/>
            </a:pPr>
            <a:r>
              <a:rPr lang="en-US"/>
              <a:t>A successful economic approach needs to take into account both supply and demand.</a:t>
            </a:r>
          </a:p>
          <a:p>
            <a:pPr lvl="0">
              <a:spcBef>
                <a:spcPts val="0"/>
              </a:spcBef>
              <a:buNone/>
            </a:pPr>
            <a:endParaRPr/>
          </a:p>
        </p:txBody>
      </p:sp>
      <p:sp>
        <p:nvSpPr>
          <p:cNvPr id="2" name="Footer Placeholder 1"/>
          <p:cNvSpPr>
            <a:spLocks noGrp="1"/>
          </p:cNvSpPr>
          <p:nvPr>
            <p:ph type="ftr" idx="11"/>
          </p:nvPr>
        </p:nvSpPr>
        <p:spPr>
          <a:xfrm>
            <a:off x="-1" y="6211006"/>
            <a:ext cx="9039069" cy="342639"/>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41325"/>
            <a:ext cx="8062800" cy="721500"/>
          </a:xfrm>
          <a:prstGeom prst="rect">
            <a:avLst/>
          </a:prstGeom>
        </p:spPr>
        <p:txBody>
          <a:bodyPr wrap="square" lIns="91425" tIns="91425" rIns="91425" bIns="91425" anchor="b" anchorCtr="0">
            <a:noAutofit/>
          </a:bodyPr>
          <a:lstStyle/>
          <a:p>
            <a:pPr lvl="0">
              <a:spcBef>
                <a:spcPts val="0"/>
              </a:spcBef>
              <a:buNone/>
            </a:pPr>
            <a:r>
              <a:rPr lang="en-US"/>
              <a:t>Say’s Law and the Macroeconomics </a:t>
            </a:r>
          </a:p>
          <a:p>
            <a:pPr lvl="0" rtl="0">
              <a:spcBef>
                <a:spcPts val="0"/>
              </a:spcBef>
              <a:buNone/>
            </a:pPr>
            <a:r>
              <a:rPr lang="en-US"/>
              <a:t>of Supply</a:t>
            </a:r>
          </a:p>
        </p:txBody>
      </p:sp>
      <p:sp>
        <p:nvSpPr>
          <p:cNvPr id="111" name="Shape 111"/>
          <p:cNvSpPr>
            <a:spLocks noGrp="1"/>
          </p:cNvSpPr>
          <p:nvPr>
            <p:ph type="pic" idx="2"/>
          </p:nvPr>
        </p:nvSpPr>
        <p:spPr>
          <a:xfrm>
            <a:off x="457200" y="1335082"/>
            <a:ext cx="8062800" cy="5756100"/>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b="1" dirty="0"/>
              <a:t>Say’s law</a:t>
            </a:r>
            <a:r>
              <a:rPr lang="en-US" sz="1800" dirty="0"/>
              <a:t> is: “Supply creates its own demand</a:t>
            </a:r>
            <a:r>
              <a:rPr lang="en-US" sz="1800" dirty="0" smtClean="0"/>
              <a:t>.”</a:t>
            </a:r>
            <a:endParaRPr sz="1800" dirty="0"/>
          </a:p>
          <a:p>
            <a:pPr marL="457200" lvl="0" indent="-317500" rtl="0">
              <a:spcBef>
                <a:spcPts val="0"/>
              </a:spcBef>
              <a:buSzPct val="77777"/>
              <a:buChar char="●"/>
            </a:pPr>
            <a:r>
              <a:rPr lang="en-US" sz="1800" dirty="0"/>
              <a:t>Each time a good or service is produced and sold, it represents income to someone</a:t>
            </a:r>
            <a:r>
              <a:rPr lang="en-US" sz="1800" dirty="0" smtClean="0"/>
              <a:t>.</a:t>
            </a:r>
            <a:endParaRPr sz="1800" dirty="0"/>
          </a:p>
          <a:p>
            <a:pPr marL="457200" lvl="0" indent="-317500" rtl="0">
              <a:spcBef>
                <a:spcPts val="0"/>
              </a:spcBef>
              <a:buSzPct val="77777"/>
              <a:buChar char="●"/>
            </a:pPr>
            <a:r>
              <a:rPr lang="en-US" sz="1800" b="1" dirty="0"/>
              <a:t>Neoclassical economists</a:t>
            </a:r>
            <a:r>
              <a:rPr lang="en-US" sz="1800" dirty="0"/>
              <a:t> - economists who generally emphasize the importance of aggregate supply in determining the size of the </a:t>
            </a:r>
            <a:r>
              <a:rPr lang="en-US" sz="1800" dirty="0" err="1"/>
              <a:t>macroeconomy</a:t>
            </a:r>
            <a:r>
              <a:rPr lang="en-US" sz="1800" dirty="0"/>
              <a:t> over the long run</a:t>
            </a:r>
            <a:r>
              <a:rPr lang="en-US" sz="1800" dirty="0" smtClean="0"/>
              <a:t>.</a:t>
            </a:r>
            <a:endParaRPr sz="1800" dirty="0"/>
          </a:p>
          <a:p>
            <a:pPr marL="457200" lvl="0" indent="-317500" rtl="0">
              <a:spcBef>
                <a:spcPts val="0"/>
              </a:spcBef>
              <a:spcAft>
                <a:spcPts val="0"/>
              </a:spcAft>
              <a:buSzPct val="77777"/>
              <a:buChar char="●"/>
            </a:pPr>
            <a:r>
              <a:rPr lang="en-US" sz="1800" dirty="0"/>
              <a:t>Say’s law that supply creates its own demand does seem a good approximation for the </a:t>
            </a:r>
            <a:r>
              <a:rPr lang="en-US" sz="1800" u="sng" dirty="0"/>
              <a:t>long run</a:t>
            </a:r>
            <a:r>
              <a:rPr lang="en-US" sz="1800" dirty="0"/>
              <a:t>. </a:t>
            </a:r>
          </a:p>
          <a:p>
            <a:pPr marL="914400" lvl="1" indent="-342900" rtl="0">
              <a:spcBef>
                <a:spcPts val="0"/>
              </a:spcBef>
              <a:buSzPct val="100000"/>
            </a:pPr>
            <a:r>
              <a:rPr lang="en-US" sz="1800" dirty="0"/>
              <a:t>Over periods of years or decades, as the productive power of an economy to supply goods and services increases, total demand in the economy grows at roughly the same pace</a:t>
            </a:r>
            <a:r>
              <a:rPr lang="en-US" sz="1800" dirty="0" smtClean="0"/>
              <a:t>.</a:t>
            </a:r>
            <a:endParaRPr sz="1800" dirty="0"/>
          </a:p>
          <a:p>
            <a:pPr marL="457200" lvl="0" indent="-317500" rtl="0">
              <a:spcBef>
                <a:spcPts val="0"/>
              </a:spcBef>
              <a:buSzPct val="77777"/>
              <a:buChar char="●"/>
            </a:pPr>
            <a:r>
              <a:rPr lang="en-US" sz="1800" dirty="0"/>
              <a:t>However, over </a:t>
            </a:r>
            <a:r>
              <a:rPr lang="en-US" sz="1800" u="sng" dirty="0"/>
              <a:t>shorter</a:t>
            </a:r>
            <a:r>
              <a:rPr lang="en-US" sz="1800" dirty="0"/>
              <a:t> time horizons of a few months or years, recessions or depressions can occur in which firms, as a group, seem to face a lack of demand for their products.</a:t>
            </a:r>
          </a:p>
        </p:txBody>
      </p:sp>
      <p:sp>
        <p:nvSpPr>
          <p:cNvPr id="2" name="Footer Placeholder 1"/>
          <p:cNvSpPr>
            <a:spLocks noGrp="1"/>
          </p:cNvSpPr>
          <p:nvPr>
            <p:ph type="ftr" idx="11"/>
          </p:nvPr>
        </p:nvSpPr>
        <p:spPr>
          <a:xfrm>
            <a:off x="-1" y="6211006"/>
            <a:ext cx="9039069" cy="342639"/>
          </a:xfrm>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41325"/>
            <a:ext cx="8062800" cy="785700"/>
          </a:xfrm>
          <a:prstGeom prst="rect">
            <a:avLst/>
          </a:prstGeom>
        </p:spPr>
        <p:txBody>
          <a:bodyPr wrap="square" lIns="91425" tIns="91425" rIns="91425" bIns="91425" anchor="b" anchorCtr="0">
            <a:noAutofit/>
          </a:bodyPr>
          <a:lstStyle/>
          <a:p>
            <a:pPr lvl="0">
              <a:spcBef>
                <a:spcPts val="0"/>
              </a:spcBef>
              <a:buNone/>
            </a:pPr>
            <a:r>
              <a:rPr lang="en-US"/>
              <a:t>Keynes’ Law and the Macroeconomics of Demand</a:t>
            </a:r>
          </a:p>
        </p:txBody>
      </p:sp>
      <p:sp>
        <p:nvSpPr>
          <p:cNvPr id="118" name="Shape 118"/>
          <p:cNvSpPr>
            <a:spLocks noGrp="1"/>
          </p:cNvSpPr>
          <p:nvPr>
            <p:ph type="pic" idx="2"/>
          </p:nvPr>
        </p:nvSpPr>
        <p:spPr>
          <a:xfrm>
            <a:off x="457200" y="1497900"/>
            <a:ext cx="8062800" cy="5360100"/>
          </a:xfrm>
          <a:prstGeom prst="rect">
            <a:avLst/>
          </a:prstGeom>
        </p:spPr>
        <p:txBody>
          <a:bodyPr wrap="square" lIns="91425" tIns="91425" rIns="91425" bIns="91425" anchor="t" anchorCtr="0">
            <a:noAutofit/>
          </a:bodyPr>
          <a:lstStyle/>
          <a:p>
            <a:pPr marL="457200" lvl="0" indent="-317500" rtl="0">
              <a:spcBef>
                <a:spcPts val="0"/>
              </a:spcBef>
              <a:buSzPct val="73684"/>
              <a:buChar char="●"/>
            </a:pPr>
            <a:r>
              <a:rPr lang="en-US" sz="1900" b="1" dirty="0"/>
              <a:t>Keynes’ law</a:t>
            </a:r>
            <a:r>
              <a:rPr lang="en-US" sz="1900" dirty="0"/>
              <a:t>: “Demand creates its own </a:t>
            </a:r>
            <a:r>
              <a:rPr lang="en-US" sz="1900"/>
              <a:t>supply</a:t>
            </a:r>
            <a:r>
              <a:rPr lang="en-US" sz="1900" smtClean="0"/>
              <a:t>.”</a:t>
            </a:r>
            <a:endParaRPr sz="1900" dirty="0"/>
          </a:p>
          <a:p>
            <a:pPr marL="457200" lvl="0" indent="-317500" rtl="0">
              <a:spcBef>
                <a:spcPts val="0"/>
              </a:spcBef>
              <a:buSzPct val="73684"/>
              <a:buChar char="●"/>
            </a:pPr>
            <a:r>
              <a:rPr lang="en-US" sz="1900" dirty="0"/>
              <a:t>The level of GDP in the economy is not primarily determined by the potential of what the economy can supply, but rather by the amount of total demand</a:t>
            </a:r>
            <a:r>
              <a:rPr lang="en-US" sz="1900" dirty="0" smtClean="0"/>
              <a:t>.</a:t>
            </a:r>
            <a:endParaRPr sz="1900" dirty="0"/>
          </a:p>
          <a:p>
            <a:pPr marL="457200" lvl="0" indent="-317500" rtl="0">
              <a:spcBef>
                <a:spcPts val="0"/>
              </a:spcBef>
              <a:buSzPct val="73684"/>
              <a:buChar char="●"/>
            </a:pPr>
            <a:r>
              <a:rPr lang="en-US" sz="1900" dirty="0"/>
              <a:t>Keynes’ law can apply well in the </a:t>
            </a:r>
            <a:r>
              <a:rPr lang="en-US" sz="1900" u="sng" dirty="0"/>
              <a:t>short run</a:t>
            </a:r>
            <a:r>
              <a:rPr lang="en-US" sz="1900" dirty="0"/>
              <a:t> of months to years, when many firms experience either a drop in demand for their output during a recession, or so much demand that they have trouble producing enough during an economic boom</a:t>
            </a:r>
            <a:r>
              <a:rPr lang="en-US" sz="1900" dirty="0" smtClean="0"/>
              <a:t>.</a:t>
            </a:r>
            <a:endParaRPr sz="1900" dirty="0"/>
          </a:p>
          <a:p>
            <a:pPr marL="457200" lvl="0" indent="-317500" rtl="0">
              <a:spcBef>
                <a:spcPts val="0"/>
              </a:spcBef>
              <a:buSzPct val="73684"/>
              <a:buChar char="●"/>
            </a:pPr>
            <a:r>
              <a:rPr lang="en-US" sz="1900" dirty="0"/>
              <a:t>However, if demand was all that mattered, then government could make the economy larger through increases in government spending or large tax cuts to push up consumption</a:t>
            </a:r>
            <a:r>
              <a:rPr lang="en-US" sz="1900" dirty="0" smtClean="0"/>
              <a:t>.</a:t>
            </a:r>
            <a:endParaRPr sz="1900" dirty="0"/>
          </a:p>
          <a:p>
            <a:pPr marL="457200" lvl="0" indent="-317500" rtl="0">
              <a:spcBef>
                <a:spcPts val="0"/>
              </a:spcBef>
              <a:buSzPct val="73684"/>
              <a:buChar char="●"/>
            </a:pPr>
            <a:r>
              <a:rPr lang="en-US" sz="1900" dirty="0"/>
              <a:t>Economies do face genuine limits to how much they can produce.</a:t>
            </a:r>
          </a:p>
          <a:p>
            <a:pPr lvl="0">
              <a:spcBef>
                <a:spcPts val="0"/>
              </a:spcBef>
              <a:buNone/>
            </a:pPr>
            <a:endParaRPr dirty="0"/>
          </a:p>
        </p:txBody>
      </p:sp>
      <p:sp>
        <p:nvSpPr>
          <p:cNvPr id="2" name="Footer Placeholder 1"/>
          <p:cNvSpPr>
            <a:spLocks noGrp="1"/>
          </p:cNvSpPr>
          <p:nvPr>
            <p:ph type="ftr" idx="11"/>
          </p:nvPr>
        </p:nvSpPr>
        <p:spPr>
          <a:xfrm>
            <a:off x="-1" y="6211005"/>
            <a:ext cx="9039069" cy="342639"/>
          </a:xfrm>
        </p:spPr>
        <p:txBody>
          <a:bodyPr/>
          <a:lstStyle/>
          <a:p>
            <a:r>
              <a:rPr lang="en-US" dirty="0"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11.2 Building a Model of Aggregate </a:t>
            </a:r>
          </a:p>
          <a:p>
            <a:pPr lvl="0">
              <a:spcBef>
                <a:spcPts val="0"/>
              </a:spcBef>
              <a:buNone/>
            </a:pPr>
            <a:r>
              <a:rPr lang="en-US"/>
              <a:t>Demand and Aggregate Supply</a:t>
            </a:r>
          </a:p>
        </p:txBody>
      </p:sp>
      <p:sp>
        <p:nvSpPr>
          <p:cNvPr id="125" name="Shape 125"/>
          <p:cNvSpPr>
            <a:spLocks noGrp="1"/>
          </p:cNvSpPr>
          <p:nvPr>
            <p:ph type="pic" idx="2"/>
          </p:nvPr>
        </p:nvSpPr>
        <p:spPr>
          <a:xfrm>
            <a:off x="457200" y="1550171"/>
            <a:ext cx="8062800" cy="5616900"/>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b="1" dirty="0"/>
              <a:t>Aggregate demand/aggregate supply model</a:t>
            </a:r>
            <a:r>
              <a:rPr lang="en-US" sz="1800" dirty="0"/>
              <a:t> - a model that shows what determines total supply or total demand for the economy, and how total demand and total supply interact at the macroeconomic level</a:t>
            </a:r>
            <a:r>
              <a:rPr lang="en-US" sz="1800" dirty="0" smtClean="0"/>
              <a:t>.</a:t>
            </a:r>
            <a:endParaRPr lang="en-US" sz="1800" dirty="0"/>
          </a:p>
          <a:p>
            <a:pPr marL="457200" lvl="0" indent="-317500" rtl="0">
              <a:spcBef>
                <a:spcPts val="0"/>
              </a:spcBef>
              <a:buSzPct val="77777"/>
              <a:buChar char="●"/>
            </a:pPr>
            <a:r>
              <a:rPr lang="en-US" sz="1800" b="1" dirty="0"/>
              <a:t>Aggregate supply (AS)</a:t>
            </a:r>
            <a:r>
              <a:rPr lang="en-US" sz="1800" dirty="0"/>
              <a:t> - the total quantity of output (i.e. real GDP) firms will produce and sell</a:t>
            </a:r>
            <a:r>
              <a:rPr lang="en-US" sz="1800" dirty="0" smtClean="0"/>
              <a:t>.</a:t>
            </a:r>
            <a:endParaRPr sz="1800" dirty="0"/>
          </a:p>
          <a:p>
            <a:pPr marL="457200" lvl="0" indent="-317500" rtl="0">
              <a:spcBef>
                <a:spcPts val="0"/>
              </a:spcBef>
              <a:buSzPct val="77777"/>
              <a:buChar char="●"/>
            </a:pPr>
            <a:r>
              <a:rPr lang="en-US" sz="1800" b="1" dirty="0"/>
              <a:t>Aggregate supply (AS) curve</a:t>
            </a:r>
            <a:r>
              <a:rPr lang="en-US" sz="1800" dirty="0"/>
              <a:t> - shows the total quantity of output (i.e. real GDP) that firms will produce and sell at each price level</a:t>
            </a:r>
            <a:r>
              <a:rPr lang="en-US" sz="1800" dirty="0" smtClean="0"/>
              <a:t>.</a:t>
            </a:r>
            <a:endParaRPr sz="1800" dirty="0"/>
          </a:p>
          <a:p>
            <a:pPr marL="457200" lvl="0" indent="-317500" rtl="0">
              <a:spcBef>
                <a:spcPts val="0"/>
              </a:spcBef>
              <a:buSzPct val="77777"/>
              <a:buChar char="●"/>
            </a:pPr>
            <a:r>
              <a:rPr lang="en-US" sz="1800" b="1" dirty="0"/>
              <a:t>Potential GDP</a:t>
            </a:r>
            <a:r>
              <a:rPr lang="en-US" sz="1800" dirty="0"/>
              <a:t> - the maximum quantity that an economy can produce given full employment of its existing levels of labor, physical capital, technology, and institutions</a:t>
            </a:r>
            <a:r>
              <a:rPr lang="en-US" sz="1800" dirty="0" smtClean="0"/>
              <a:t>.</a:t>
            </a:r>
            <a:endParaRPr sz="1800" dirty="0"/>
          </a:p>
          <a:p>
            <a:pPr marL="457200" lvl="0" indent="-317500" rtl="0">
              <a:spcBef>
                <a:spcPts val="0"/>
              </a:spcBef>
              <a:buSzPct val="77777"/>
              <a:buChar char="●"/>
            </a:pPr>
            <a:r>
              <a:rPr lang="en-US" sz="1800" b="1" dirty="0"/>
              <a:t>Full-employment GDP </a:t>
            </a:r>
            <a:r>
              <a:rPr lang="en-US" sz="1800" dirty="0"/>
              <a:t>- another name for potential GDP, when the economy is producing at its potential and unemployment is at the natural rate of unemployment.</a:t>
            </a:r>
          </a:p>
          <a:p>
            <a:pPr lvl="0">
              <a:spcBef>
                <a:spcPts val="0"/>
              </a:spcBef>
              <a:buNone/>
            </a:pPr>
            <a:endParaRPr dirty="0"/>
          </a:p>
        </p:txBody>
      </p:sp>
      <p:sp>
        <p:nvSpPr>
          <p:cNvPr id="2" name="Footer Placeholder 1"/>
          <p:cNvSpPr>
            <a:spLocks noGrp="1"/>
          </p:cNvSpPr>
          <p:nvPr>
            <p:ph type="ftr" idx="11"/>
          </p:nvPr>
        </p:nvSpPr>
        <p:spPr>
          <a:xfrm>
            <a:off x="-1" y="6243661"/>
            <a:ext cx="9039069" cy="342639"/>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Aggregate Supply Curve</a:t>
            </a:r>
          </a:p>
        </p:txBody>
      </p:sp>
      <p:sp>
        <p:nvSpPr>
          <p:cNvPr id="132" name="Shape 132"/>
          <p:cNvSpPr txBox="1">
            <a:spLocks noGrp="1"/>
          </p:cNvSpPr>
          <p:nvPr>
            <p:ph type="body" idx="1"/>
          </p:nvPr>
        </p:nvSpPr>
        <p:spPr>
          <a:xfrm>
            <a:off x="457200" y="4374047"/>
            <a:ext cx="8062800" cy="21876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3684"/>
              <a:buChar char="●"/>
            </a:pPr>
            <a:r>
              <a:rPr lang="en-US" sz="1900" dirty="0">
                <a:solidFill>
                  <a:schemeClr val="dk1"/>
                </a:solidFill>
              </a:rPr>
              <a:t>Aggregate supply (AS) slopes up, because as the price level for outputs rises, with the price of inputs remaining fixed, firms have an incentive to produce more to earn higher profits. </a:t>
            </a:r>
          </a:p>
          <a:p>
            <a:pPr marL="457200" marR="0" lvl="0" indent="-317500" algn="l" rtl="0">
              <a:spcBef>
                <a:spcPts val="0"/>
              </a:spcBef>
              <a:spcAft>
                <a:spcPts val="0"/>
              </a:spcAft>
              <a:buClr>
                <a:srgbClr val="6CB255"/>
              </a:buClr>
              <a:buSzPct val="73684"/>
              <a:buChar char="●"/>
            </a:pPr>
            <a:r>
              <a:rPr lang="en-US" sz="1900" dirty="0">
                <a:solidFill>
                  <a:schemeClr val="dk1"/>
                </a:solidFill>
              </a:rPr>
              <a:t>The potential GDP line shows the maximum that the economy can produce with full employment of workers and physical capital</a:t>
            </a:r>
            <a:r>
              <a:rPr lang="en-US" sz="1900" dirty="0" smtClean="0">
                <a:solidFill>
                  <a:schemeClr val="dk1"/>
                </a:solidFill>
              </a:rPr>
              <a:t>.</a:t>
            </a:r>
            <a:endParaRPr sz="1900" dirty="0">
              <a:solidFill>
                <a:schemeClr val="dk1"/>
              </a:solidFill>
            </a:endParaRPr>
          </a:p>
          <a:p>
            <a:pPr marL="457200" marR="0" lvl="0" indent="-317500" algn="l" rtl="0">
              <a:spcBef>
                <a:spcPts val="0"/>
              </a:spcBef>
              <a:spcAft>
                <a:spcPts val="0"/>
              </a:spcAft>
              <a:buClr>
                <a:srgbClr val="6CB255"/>
              </a:buClr>
              <a:buSzPct val="73684"/>
              <a:buChar char="●"/>
            </a:pPr>
            <a:r>
              <a:rPr lang="en-US" sz="1900" u="sng" dirty="0">
                <a:solidFill>
                  <a:schemeClr val="dk1"/>
                </a:solidFill>
              </a:rPr>
              <a:t>Discussion question</a:t>
            </a:r>
            <a:r>
              <a:rPr lang="en-US" sz="1900" dirty="0">
                <a:solidFill>
                  <a:schemeClr val="dk1"/>
                </a:solidFill>
              </a:rPr>
              <a:t>: How can the AS cross Potential GDP?</a:t>
            </a:r>
          </a:p>
        </p:txBody>
      </p:sp>
      <p:pic>
        <p:nvPicPr>
          <p:cNvPr id="133" name="Shape 133" descr="The graph shows an upward sloping aggregate supply curve. The slope is gradual between 6,500 and 9,000 before become steeper, especially between 9,500 and 9,900."/>
          <p:cNvPicPr preferRelativeResize="0">
            <a:picLocks noGrp="1"/>
          </p:cNvPicPr>
          <p:nvPr>
            <p:ph type="pic" idx="2"/>
          </p:nvPr>
        </p:nvPicPr>
        <p:blipFill rotWithShape="1">
          <a:blip r:embed="rId3">
            <a:alphaModFix/>
          </a:blip>
          <a:srcRect/>
          <a:stretch/>
        </p:blipFill>
        <p:spPr>
          <a:xfrm>
            <a:off x="1615800" y="992018"/>
            <a:ext cx="5912400" cy="3365700"/>
          </a:xfrm>
          <a:prstGeom prst="rect">
            <a:avLst/>
          </a:prstGeom>
          <a:noFill/>
          <a:ln>
            <a:noFill/>
          </a:ln>
        </p:spPr>
      </p:pic>
      <p:sp>
        <p:nvSpPr>
          <p:cNvPr id="2" name="Footer Placeholder 1"/>
          <p:cNvSpPr>
            <a:spLocks noGrp="1"/>
          </p:cNvSpPr>
          <p:nvPr>
            <p:ph type="ftr" idx="11"/>
          </p:nvPr>
        </p:nvSpPr>
        <p:spPr>
          <a:xfrm>
            <a:off x="-1" y="6259990"/>
            <a:ext cx="9039069" cy="342639"/>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4514</Words>
  <Application>Microsoft Office PowerPoint</Application>
  <PresentationFormat>On-screen Show (4:3)</PresentationFormat>
  <Paragraphs>226</Paragraphs>
  <Slides>33</Slides>
  <Notes>33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33</vt:i4>
      </vt:variant>
    </vt:vector>
  </HeadingPairs>
  <TitlesOfParts>
    <vt:vector size="37" baseType="lpstr">
      <vt:lpstr>Arial</vt:lpstr>
      <vt:lpstr>Arial Black</vt:lpstr>
      <vt:lpstr>Essential</vt:lpstr>
      <vt:lpstr>Essential</vt:lpstr>
      <vt:lpstr>PowerPoint Presentation</vt:lpstr>
      <vt:lpstr>CH.11 OUTLINE</vt:lpstr>
      <vt:lpstr>New Home Construction</vt:lpstr>
      <vt:lpstr>New Single Family Houses Sold</vt:lpstr>
      <vt:lpstr>11.1 Macroeconomic Perspectives on  Demand and Supply</vt:lpstr>
      <vt:lpstr>Say’s Law and the Macroeconomics  of Supply</vt:lpstr>
      <vt:lpstr>Keynes’ Law and the Macroeconomics of Demand</vt:lpstr>
      <vt:lpstr>11.2 Building a Model of Aggregate  Demand and Aggregate Supply</vt:lpstr>
      <vt:lpstr>The Aggregate Supply Curve</vt:lpstr>
      <vt:lpstr>The Aggregate Demand Curve</vt:lpstr>
      <vt:lpstr>The Aggregate Demand Curve, Continued</vt:lpstr>
      <vt:lpstr>Combining the Aggregate Supply and Aggregate Demand Curves</vt:lpstr>
      <vt:lpstr>Interpreting the AD/AS Model</vt:lpstr>
      <vt:lpstr>Defining SRAS and LRAS</vt:lpstr>
      <vt:lpstr>11.3 Shifts in Aggregate Supply</vt:lpstr>
      <vt:lpstr>Illustrated: Shifts in Aggregate Supply</vt:lpstr>
      <vt:lpstr>Illustrated:  Shifts in Aggregate Supply, Continued</vt:lpstr>
      <vt:lpstr>11.4 Shifts in Aggregate Demand</vt:lpstr>
      <vt:lpstr>How Changes by Consumers and Firms  Can Affect AD</vt:lpstr>
      <vt:lpstr>Illustrated: Shifts in Aggregate Demand</vt:lpstr>
      <vt:lpstr>Illustrated: Shifts in Aggregate Demand, Continued</vt:lpstr>
      <vt:lpstr>How Government Macroeconomic Policy Choices Can Shift AD</vt:lpstr>
      <vt:lpstr>Recession and Full Employment in the  AD/AS Model</vt:lpstr>
      <vt:lpstr>11.5 How the AD/AS Model Incorporates Growth, Unemployment, and Inflation</vt:lpstr>
      <vt:lpstr>Unemployment in the AD/AS Diagram</vt:lpstr>
      <vt:lpstr>Inflationary Pressures in the  AD/AS Diagram</vt:lpstr>
      <vt:lpstr>Sources of Inflationary Pressure in the  AD/AS Model</vt:lpstr>
      <vt:lpstr>Sources of Inflationary Pressure in the  AD/AS Model, Continued</vt:lpstr>
      <vt:lpstr>11.6 Keynes’ Law and Say’s Law in the  AD/AS Model</vt:lpstr>
      <vt:lpstr>The Keynesian Zone</vt:lpstr>
      <vt:lpstr>The Neoclassical Zone</vt:lpstr>
      <vt:lpstr>The Intermediate Zone</vt:lpstr>
      <vt:lpstr>Attribution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Eckhardt, Anthony</cp:lastModifiedBy>
  <cp:revision>7</cp:revision>
  <dcterms:modified xsi:type="dcterms:W3CDTF">2018-01-17T20:11:02Z</dcterms:modified>
</cp:coreProperties>
</file>