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91" d="100"/>
          <a:sy n="9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73700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6298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7834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8766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3037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5643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82834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7986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0361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3672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043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6944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14301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49052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804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3049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3609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5935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2149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6130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0494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6657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3664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/>
          <p:nvPr/>
        </p:nvSpPr>
        <p:spPr>
          <a:xfrm>
            <a:off x="0" y="789677"/>
            <a:ext cx="9144000" cy="70915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sz="35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rPr>
              <a:t>COLLEGE PHYSICS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 Black"/>
              <a:buNone/>
            </a:pPr>
            <a:endParaRPr sz="1800" b="0" i="0" u="none" strike="noStrike" cap="none">
              <a:solidFill>
                <a:srgbClr val="EAF1D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212F62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Chapter # Chapter Title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PowerPoint Image Slideshow</a:t>
            </a:r>
          </a:p>
        </p:txBody>
      </p:sp>
      <p:pic>
        <p:nvPicPr>
          <p:cNvPr id="15" name="Shape 15" descr="medium_covers_Page_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62758" y="2517424"/>
            <a:ext cx="2010682" cy="2603836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 rot="-5400000">
            <a:off x="8044814" y="683895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SzPct val="58333"/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pic" idx="2"/>
          </p:nvPr>
        </p:nvSpPr>
        <p:spPr>
          <a:xfrm>
            <a:off x="457199" y="1122386"/>
            <a:ext cx="8062800" cy="350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35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843982"/>
            <a:ext cx="8062912" cy="11663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31520" marR="0" lvl="1" indent="-337819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4500" marR="0" lvl="3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1700" marR="0" lvl="4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SzPct val="58333"/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 rot="-5400000">
            <a:off x="8044814" y="683895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>
            <a:spLocks noGrp="1"/>
          </p:cNvSpPr>
          <p:nvPr>
            <p:ph type="pic" idx="2"/>
          </p:nvPr>
        </p:nvSpPr>
        <p:spPr>
          <a:xfrm>
            <a:off x="457199" y="1107618"/>
            <a:ext cx="4031619" cy="460768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35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606925" y="1107618"/>
            <a:ext cx="3913188" cy="46073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None/>
              <a:defRPr sz="2000" b="0" i="0" u="none" strike="noStrike" cap="none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31520" marR="0" lvl="1" indent="-337819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4500" marR="0" lvl="3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1700" marR="0" lvl="4" indent="-2286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600"/>
              </a:spcAft>
              <a:buClr>
                <a:srgbClr val="6CB255"/>
              </a:buClr>
              <a:buSzPct val="4375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8670" marR="0" lvl="1" indent="-344169" algn="l" rtl="0">
              <a:spcBef>
                <a:spcPts val="56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spcBef>
                <a:spcPts val="48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 Black"/>
              <a:buAutoNum type="alphaLcParenR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rgbClr val="6CB255"/>
              </a:buClr>
              <a:buSzPct val="87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buClr>
                <a:srgbClr val="6CB255"/>
              </a:buClr>
              <a:buSzPct val="166666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buClr>
                <a:srgbClr val="6CB255"/>
              </a:buClr>
              <a:buSzPct val="180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buClr>
                <a:srgbClr val="6CB255"/>
              </a:buClr>
              <a:buSzPct val="2000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buClr>
                <a:srgbClr val="6CB255"/>
              </a:buClr>
              <a:buSzPct val="2000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2"/>
              </a:buClr>
              <a:buSzPct val="177777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2"/>
              </a:buClr>
              <a:buSzPct val="177777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2"/>
              </a:buClr>
              <a:buSzPct val="177777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2"/>
              </a:buClr>
              <a:buSzPct val="177777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 rot="-5400000">
            <a:off x="8044814" y="683895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SzPct val="58333"/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6CB255"/>
              </a:buClr>
              <a:buSzPct val="58333"/>
              <a:buFont typeface="Arial Black"/>
              <a:buNone/>
              <a:defRPr sz="2400" b="0" i="0" u="none" strike="noStrike" cap="none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6CB255"/>
              </a:buClr>
              <a:buSzPct val="700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3500" algn="l" rtl="0">
              <a:spcBef>
                <a:spcPts val="400"/>
              </a:spcBef>
              <a:buClr>
                <a:srgbClr val="6CB255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6CB25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 rot="-5400000">
            <a:off x="8044814" y="683895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tax.org/l/FRED/" TargetMode="External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/>
        </p:nvSpPr>
        <p:spPr>
          <a:xfrm>
            <a:off x="0" y="789677"/>
            <a:ext cx="9144000" cy="70915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 Black"/>
              <a:buNone/>
            </a:pPr>
            <a:r>
              <a:rPr lang="en-US" sz="3600" dirty="0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rPr>
              <a:t>PRINCIPLES OF </a:t>
            </a:r>
            <a:r>
              <a:rPr lang="en-US" sz="3600" dirty="0" smtClean="0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rPr>
              <a:t>MACRO</a:t>
            </a:r>
            <a:r>
              <a:rPr lang="en-US" sz="3600" b="0" i="0" u="none" strike="noStrike" cap="none" dirty="0" smtClean="0">
                <a:solidFill>
                  <a:srgbClr val="6CB255"/>
                </a:solidFill>
                <a:latin typeface="Arial Black"/>
                <a:ea typeface="Arial Black"/>
                <a:cs typeface="Arial Black"/>
                <a:sym typeface="Arial Black"/>
              </a:rPr>
              <a:t>ECONOMICS 2e</a:t>
            </a:r>
            <a:endParaRPr lang="en-US" sz="3600" b="0" i="0" u="none" strike="noStrike" cap="none" dirty="0">
              <a:solidFill>
                <a:srgbClr val="6CB255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212F62"/>
              </a:buClr>
              <a:buSzPct val="25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Chapter 1 Welcome to Economics!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PowerPoint Slideshow</a:t>
            </a:r>
          </a:p>
        </p:txBody>
      </p:sp>
      <p:pic>
        <p:nvPicPr>
          <p:cNvPr id="43" name="Shape 43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5662072"/>
            <a:ext cx="1226434" cy="833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92" y="2546251"/>
            <a:ext cx="2071016" cy="267989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5406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Other Economic Terms</a:t>
            </a:r>
          </a:p>
        </p:txBody>
      </p:sp>
      <p:sp>
        <p:nvSpPr>
          <p:cNvPr id="109" name="Shape 109"/>
          <p:cNvSpPr>
            <a:spLocks noGrp="1"/>
          </p:cNvSpPr>
          <p:nvPr>
            <p:ph type="pic" idx="2"/>
          </p:nvPr>
        </p:nvSpPr>
        <p:spPr>
          <a:xfrm>
            <a:off x="457200" y="1122372"/>
            <a:ext cx="8062800" cy="431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b="1"/>
              <a:t>Monetary policy</a:t>
            </a:r>
            <a:r>
              <a:rPr lang="en-US"/>
              <a:t> - policy that involves altering the level of interest rates, the availability of credit in the economy, and the extent of borrowing.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914400" lvl="1" indent="-355600">
              <a:spcBef>
                <a:spcPts val="0"/>
              </a:spcBef>
              <a:buSzPct val="100000"/>
            </a:pPr>
            <a:r>
              <a:rPr lang="en-US"/>
              <a:t>Determined by a nation’s central bank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b="1"/>
              <a:t>Fiscal policy</a:t>
            </a:r>
            <a:r>
              <a:rPr lang="en-US"/>
              <a:t> - economic policies that involve government spending and taxes.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914400" lvl="1" indent="-355600">
              <a:spcBef>
                <a:spcPts val="0"/>
              </a:spcBef>
              <a:buSzPct val="100000"/>
            </a:pPr>
            <a:r>
              <a:rPr lang="en-US"/>
              <a:t>Determined by a nation’s legislative body</a:t>
            </a:r>
          </a:p>
        </p:txBody>
      </p:sp>
      <p:pic>
        <p:nvPicPr>
          <p:cNvPr id="110" name="Shape 110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 descr="CNX_Econ_C01_004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489450" y="1213009"/>
            <a:ext cx="4030663" cy="483679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107617"/>
            <a:ext cx="3913188" cy="52569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77777"/>
              <a:buFont typeface="Arial"/>
              <a:buChar char="●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of the most influential economists in modern times was John Maynard Keynes.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(Credit: Wikimedia Commons)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70000"/>
              <a:buChar char="●"/>
            </a:pPr>
            <a:r>
              <a:rPr lang="en-US">
                <a:solidFill>
                  <a:schemeClr val="dk1"/>
                </a:solidFill>
              </a:rPr>
              <a:t>Keynes thought that economics teaches you how to think, not what to think.</a:t>
            </a:r>
          </a:p>
        </p:txBody>
      </p:sp>
      <p:pic>
        <p:nvPicPr>
          <p:cNvPr id="117" name="Shape 117" descr="OSX-Stacked-TM-RGB-300dpi-201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087" y="227959"/>
            <a:ext cx="1226434" cy="833592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540600" y="241325"/>
            <a:ext cx="8062800" cy="86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/>
              <a:t>1.3 How Economists Use Theories and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/>
              <a:t>Models to Understand Economic Issues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Economic Theories and Models</a:t>
            </a:r>
          </a:p>
        </p:txBody>
      </p:sp>
      <p:sp>
        <p:nvSpPr>
          <p:cNvPr id="124" name="Shape 124"/>
          <p:cNvSpPr>
            <a:spLocks noGrp="1"/>
          </p:cNvSpPr>
          <p:nvPr>
            <p:ph type="pic" idx="2"/>
          </p:nvPr>
        </p:nvSpPr>
        <p:spPr>
          <a:xfrm>
            <a:off x="457199" y="1122386"/>
            <a:ext cx="8062800" cy="3500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A </a:t>
            </a:r>
            <a:r>
              <a:rPr lang="en-US" b="1"/>
              <a:t>theory</a:t>
            </a:r>
            <a:r>
              <a:rPr lang="en-US"/>
              <a:t> is a simplified representation of how two or more variables interact with each other.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-US"/>
              <a:t>A good theory is simple enough to understand, while complex enough to capture the key features of the object or situation you are studying.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>
              <a:spcBef>
                <a:spcPts val="0"/>
              </a:spcBef>
              <a:buSzPct val="70000"/>
              <a:buChar char="●"/>
            </a:pPr>
            <a:r>
              <a:rPr lang="en-US"/>
              <a:t>Economists use </a:t>
            </a:r>
            <a:r>
              <a:rPr lang="en-US" b="1"/>
              <a:t>models</a:t>
            </a:r>
            <a:r>
              <a:rPr lang="en-US"/>
              <a:t> to test theories, but for this course we will use the terms model and theory interchangeably.</a:t>
            </a:r>
          </a:p>
        </p:txBody>
      </p:sp>
      <p:pic>
        <p:nvPicPr>
          <p:cNvPr id="125" name="Shape 125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50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/>
              <a:t>Circular Flow Diagram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3932901"/>
            <a:ext cx="8062800" cy="270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70000"/>
              <a:buFont typeface="Arial"/>
              <a:buChar char="●"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b="1" i="0" strike="noStrike" cap="none">
                <a:solidFill>
                  <a:srgbClr val="000000"/>
                </a:solidFill>
              </a:rPr>
              <a:t>circular flow diagram</a:t>
            </a: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shows how households and firms interact in the goods and services market, and in the labor market. </a:t>
            </a:r>
          </a:p>
          <a:p>
            <a:pPr marL="914400" marR="0" lvl="1" indent="-355600" algn="l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direction of the arrows shows that in the </a:t>
            </a:r>
            <a:r>
              <a:rPr lang="en-US" b="1" i="0" u="none" strike="noStrike" cap="none">
                <a:solidFill>
                  <a:srgbClr val="000000"/>
                </a:solidFill>
              </a:rPr>
              <a:t>goods and services market</a:t>
            </a: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households receive goods and services and pay firms for them. </a:t>
            </a:r>
          </a:p>
          <a:p>
            <a:pPr marL="914400" marR="0" lvl="1" indent="-355600" algn="l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○"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the </a:t>
            </a:r>
            <a:r>
              <a:rPr lang="en-US" b="1" i="0" u="none" strike="noStrike" cap="none">
                <a:solidFill>
                  <a:srgbClr val="000000"/>
                </a:solidFill>
              </a:rPr>
              <a:t>labor market,</a:t>
            </a: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households provide labor and receive payment from firms through wages, salaries, and benefits.</a:t>
            </a:r>
          </a:p>
        </p:txBody>
      </p:sp>
      <p:pic>
        <p:nvPicPr>
          <p:cNvPr id="132" name="Shape 132" descr="CNX_Econ2e_C01_002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305" b="1305"/>
          <a:stretch/>
        </p:blipFill>
        <p:spPr>
          <a:xfrm>
            <a:off x="2417400" y="893775"/>
            <a:ext cx="4309200" cy="289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 descr="OSX-Stacked-TM-RGB-300dpi-201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087" y="227959"/>
            <a:ext cx="1226434" cy="833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881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/>
              <a:t>1.4 How To Organize Economies: An </a:t>
            </a:r>
          </a:p>
          <a:p>
            <a:pPr lv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/>
              <a:t>Overview of Economic Systems</a:t>
            </a:r>
          </a:p>
        </p:txBody>
      </p:sp>
      <p:sp>
        <p:nvSpPr>
          <p:cNvPr id="139" name="Shape 139"/>
          <p:cNvSpPr>
            <a:spLocks noGrp="1"/>
          </p:cNvSpPr>
          <p:nvPr>
            <p:ph type="pic" idx="2"/>
          </p:nvPr>
        </p:nvSpPr>
        <p:spPr>
          <a:xfrm>
            <a:off x="457200" y="1122369"/>
            <a:ext cx="8062800" cy="535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There are at least three ways that societies organize an economy: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b="1"/>
              <a:t>1) Traditional economy</a:t>
            </a:r>
            <a:r>
              <a:rPr lang="en-US"/>
              <a:t> - typically an agricultural economy where things are done the same as they have always been done.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914400" lvl="1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/>
              <a:t>Oldest economic system</a:t>
            </a:r>
          </a:p>
          <a:p>
            <a:pPr marL="914400" lvl="1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/>
              <a:t>Used in parts of Asia, Africa, and South America</a:t>
            </a:r>
          </a:p>
          <a:p>
            <a:pPr marL="914400" lvl="1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/>
              <a:t>Occupations tend to stay in the family</a:t>
            </a:r>
          </a:p>
          <a:p>
            <a:pPr marL="914400" lvl="1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/>
              <a:t>What you produce is what you consume</a:t>
            </a:r>
          </a:p>
          <a:p>
            <a:pPr marL="914400" lvl="1" indent="-3556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/>
              <a:t>Little economic progress or development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0" name="Shape 140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659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An Overview of Economic Systems</a:t>
            </a:r>
          </a:p>
        </p:txBody>
      </p:sp>
      <p:sp>
        <p:nvSpPr>
          <p:cNvPr id="146" name="Shape 146"/>
          <p:cNvSpPr>
            <a:spLocks noGrp="1"/>
          </p:cNvSpPr>
          <p:nvPr>
            <p:ph type="pic" idx="2"/>
          </p:nvPr>
        </p:nvSpPr>
        <p:spPr>
          <a:xfrm>
            <a:off x="457199" y="1122386"/>
            <a:ext cx="8062800" cy="3500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100000"/>
              <a:buChar char="●"/>
            </a:pPr>
            <a:r>
              <a:rPr lang="en-US" b="1"/>
              <a:t>2) Command economy</a:t>
            </a:r>
            <a:r>
              <a:rPr lang="en-US"/>
              <a:t> - an economy where economic decisions are passed down from government authority and where the government owns the resources.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Government decides what goods and services will be produced and what prices it will charge for them.</a:t>
            </a:r>
          </a:p>
          <a:p>
            <a:pPr lvl="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The government decides what methods of production to use and sets wages for workers.</a:t>
            </a:r>
          </a:p>
          <a:p>
            <a:pPr lvl="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The government provides many necessities like healthcare and education for free.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7" name="Shape 147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88400" y="3798330"/>
            <a:ext cx="8062800" cy="407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(Credit: Jay Bergesen/Flickr Creative Commons)</a:t>
            </a:r>
          </a:p>
        </p:txBody>
      </p:sp>
      <p:pic>
        <p:nvPicPr>
          <p:cNvPr id="153" name="Shape 153" descr="CNX_Econ_C01_009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359224" y="964224"/>
            <a:ext cx="4238100" cy="28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 descr="OSX-Stacked-TM-RGB-300dpi-201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087" y="227959"/>
            <a:ext cx="1226434" cy="833592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551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/>
              <a:t>An Overview of Economic Systems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457200" y="4221700"/>
            <a:ext cx="7786800" cy="221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6CB255"/>
              </a:buClr>
              <a:buSzPct val="100000"/>
              <a:buChar char="●"/>
            </a:pPr>
            <a:r>
              <a:rPr lang="en-US" sz="2000"/>
              <a:t>Examples of </a:t>
            </a:r>
            <a:r>
              <a:rPr lang="en-US" sz="2000" u="sng"/>
              <a:t>command economy</a:t>
            </a:r>
            <a:r>
              <a:rPr lang="en-US" sz="2000"/>
              <a:t>: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000"/>
              <a:t>Ancient Egypt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000"/>
              <a:t>Medieval manor life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000"/>
              <a:t>Communism</a:t>
            </a:r>
          </a:p>
          <a:p>
            <a:pPr marL="914400" lvl="1" indent="-355600" rtl="0">
              <a:spcBef>
                <a:spcPts val="0"/>
              </a:spcBef>
              <a:buSzPct val="100000"/>
              <a:buChar char="○"/>
            </a:pPr>
            <a:r>
              <a:rPr lang="en-US" sz="2000"/>
              <a:t>Currently, Cuba and North Korea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/>
              <a:t>An Overview of Economic Systems</a:t>
            </a:r>
          </a:p>
        </p:txBody>
      </p:sp>
      <p:pic>
        <p:nvPicPr>
          <p:cNvPr id="162" name="Shape 162" descr="CNX_Econ_C01_008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77800" y="1167350"/>
            <a:ext cx="3510000" cy="35283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094150" y="1031425"/>
            <a:ext cx="4425900" cy="410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70000"/>
              <a:buChar char="●"/>
            </a:pPr>
            <a:r>
              <a:rPr lang="en-US" b="1">
                <a:solidFill>
                  <a:schemeClr val="dk1"/>
                </a:solidFill>
              </a:rPr>
              <a:t>3) Market economy </a:t>
            </a:r>
            <a:r>
              <a:rPr lang="en-US">
                <a:solidFill>
                  <a:schemeClr val="dk1"/>
                </a:solidFill>
              </a:rPr>
              <a:t>- an economy where economic decisions are decentralized, private individuals own resources, and businesses supply goods and services based on demand.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70000"/>
              <a:buChar char="●"/>
            </a:pPr>
            <a:r>
              <a:rPr lang="en-US" b="1">
                <a:solidFill>
                  <a:schemeClr val="dk1"/>
                </a:solidFill>
              </a:rPr>
              <a:t>Market</a:t>
            </a:r>
            <a:r>
              <a:rPr lang="en-US">
                <a:solidFill>
                  <a:schemeClr val="dk1"/>
                </a:solidFill>
              </a:rPr>
              <a:t> - interaction between potential buyers and sellers; a combination of demand and supply.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Shape 164" descr="OSX-Stacked-TM-RGB-300dpi-201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087" y="227959"/>
            <a:ext cx="1226434" cy="833592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/>
        </p:nvSpPr>
        <p:spPr>
          <a:xfrm>
            <a:off x="604500" y="4763525"/>
            <a:ext cx="7763100" cy="1881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6CB255"/>
              </a:buClr>
              <a:buSzPct val="100000"/>
              <a:buChar char="●"/>
            </a:pPr>
            <a:r>
              <a:rPr lang="en-US" sz="2000" b="1">
                <a:solidFill>
                  <a:schemeClr val="dk1"/>
                </a:solidFill>
              </a:rPr>
              <a:t>Private enterprise</a:t>
            </a:r>
            <a:r>
              <a:rPr lang="en-US" sz="2000">
                <a:solidFill>
                  <a:schemeClr val="dk1"/>
                </a:solidFill>
              </a:rPr>
              <a:t> - system where private individuals or groups of private individuals own and operate the means of production (resources and businesses).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rgbClr val="6CB255"/>
              </a:buClr>
              <a:buSzPct val="2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Nothing says “market” more than The New York Stock Exchange.</a:t>
            </a:r>
            <a:r>
              <a:rPr lang="en-US" sz="1800">
                <a:solidFill>
                  <a:schemeClr val="dk1"/>
                </a:solidFill>
              </a:rPr>
              <a:t> (Credit: Erik Drost/Flickr Creative Commons)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Real World Economies</a:t>
            </a:r>
          </a:p>
        </p:txBody>
      </p:sp>
      <p:sp>
        <p:nvSpPr>
          <p:cNvPr id="171" name="Shape 171"/>
          <p:cNvSpPr>
            <a:spLocks noGrp="1"/>
          </p:cNvSpPr>
          <p:nvPr>
            <p:ph type="pic" idx="2"/>
          </p:nvPr>
        </p:nvSpPr>
        <p:spPr>
          <a:xfrm>
            <a:off x="457199" y="1122386"/>
            <a:ext cx="8062800" cy="3500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Most economies in the real world are </a:t>
            </a:r>
            <a:r>
              <a:rPr lang="en-US" u="sng"/>
              <a:t>mixed</a:t>
            </a:r>
            <a:r>
              <a:rPr lang="en-US"/>
              <a:t>. They combine elements of command, traditional, and market systems.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The U.S. economy is positioned toward the market-oriented end of the spectrum.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Many countries in Europe and Latin America, while primarily market-oriented, have a greater degree of government involvement in economic decisions than the U.S. economy.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>
              <a:spcBef>
                <a:spcPts val="0"/>
              </a:spcBef>
              <a:buSzPct val="70000"/>
              <a:buChar char="●"/>
            </a:pPr>
            <a:r>
              <a:rPr lang="en-US"/>
              <a:t>China and Russia, while they have moved more in the direction of having a market-oriented system, remain closer to the command economy end of the spectrum.</a:t>
            </a:r>
          </a:p>
        </p:txBody>
      </p:sp>
      <p:pic>
        <p:nvPicPr>
          <p:cNvPr id="172" name="Shape 172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Regulations: The Rules of the Game</a:t>
            </a:r>
          </a:p>
        </p:txBody>
      </p:sp>
      <p:sp>
        <p:nvSpPr>
          <p:cNvPr id="178" name="Shape 178"/>
          <p:cNvSpPr>
            <a:spLocks noGrp="1"/>
          </p:cNvSpPr>
          <p:nvPr>
            <p:ph type="pic" idx="2"/>
          </p:nvPr>
        </p:nvSpPr>
        <p:spPr>
          <a:xfrm>
            <a:off x="457200" y="1122370"/>
            <a:ext cx="8062800" cy="5140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There is no such thing as an absolutely free market.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Regulations always define the “rules of the game” in the economy.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>
              <a:spcBef>
                <a:spcPts val="0"/>
              </a:spcBef>
              <a:buSzPct val="70000"/>
              <a:buChar char="●"/>
            </a:pPr>
            <a:r>
              <a:rPr lang="en-US"/>
              <a:t>Economies that are primarily market-oriented have fewer regulations—ideally just enough to maintain an even playing field for participants.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Heavily regulated economies often have </a:t>
            </a:r>
            <a:r>
              <a:rPr lang="en-US" b="1"/>
              <a:t>underground economies</a:t>
            </a:r>
            <a:r>
              <a:rPr lang="en-US"/>
              <a:t> (or black markets), which are markets where the buyers and sellers make transactions without the government’s approval.</a:t>
            </a:r>
          </a:p>
        </p:txBody>
      </p:sp>
      <p:pic>
        <p:nvPicPr>
          <p:cNvPr id="179" name="Shape 179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CH.1 OUTLINE</a:t>
            </a:r>
          </a:p>
        </p:txBody>
      </p:sp>
      <p:sp>
        <p:nvSpPr>
          <p:cNvPr id="49" name="Shape 49"/>
          <p:cNvSpPr>
            <a:spLocks noGrp="1"/>
          </p:cNvSpPr>
          <p:nvPr>
            <p:ph type="pic" idx="2"/>
          </p:nvPr>
        </p:nvSpPr>
        <p:spPr>
          <a:xfrm>
            <a:off x="457200" y="1122376"/>
            <a:ext cx="8062800" cy="5232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/>
              <a:t>1.1: What is Economics, and Why Is It Important?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/>
              <a:t>1.2: Microeconomics and Macroeconomics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/>
              <a:t>1.3: How Economists Use Theories and Models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/>
              <a:t>       to Understand Economic Issues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/>
              <a:t>1.4: How To Organize Economies: An Overview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/>
              <a:t>       of Economic Systems</a:t>
            </a:r>
          </a:p>
        </p:txBody>
      </p:sp>
      <p:pic>
        <p:nvPicPr>
          <p:cNvPr id="50" name="Shape 50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The Rise of Globalization</a:t>
            </a:r>
          </a:p>
        </p:txBody>
      </p:sp>
      <p:sp>
        <p:nvSpPr>
          <p:cNvPr id="185" name="Shape 185"/>
          <p:cNvSpPr>
            <a:spLocks noGrp="1"/>
          </p:cNvSpPr>
          <p:nvPr>
            <p:ph type="pic" idx="2"/>
          </p:nvPr>
        </p:nvSpPr>
        <p:spPr>
          <a:xfrm>
            <a:off x="457200" y="1122369"/>
            <a:ext cx="8062800" cy="5392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>
              <a:spcBef>
                <a:spcPts val="0"/>
              </a:spcBef>
              <a:buSzPct val="70000"/>
              <a:buChar char="●"/>
            </a:pPr>
            <a:r>
              <a:rPr lang="en-US" b="1"/>
              <a:t>Globalization</a:t>
            </a:r>
            <a:r>
              <a:rPr lang="en-US"/>
              <a:t> - the trend in which buying and selling in markets have increasingly crossed national borders.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>
              <a:spcBef>
                <a:spcPts val="0"/>
              </a:spcBef>
              <a:buSzPct val="70000"/>
              <a:buChar char="●"/>
            </a:pPr>
            <a:r>
              <a:rPr lang="en-US" b="1"/>
              <a:t>Exports</a:t>
            </a:r>
            <a:r>
              <a:rPr lang="en-US"/>
              <a:t> - the goods and services that a nation produces domestically and sells abroad.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>
              <a:spcBef>
                <a:spcPts val="0"/>
              </a:spcBef>
              <a:buSzPct val="70000"/>
              <a:buChar char="●"/>
            </a:pPr>
            <a:r>
              <a:rPr lang="en-US" b="1"/>
              <a:t>Imports</a:t>
            </a:r>
            <a:r>
              <a:rPr lang="en-US"/>
              <a:t> - the goods and services that are produced abroad and then sold domestically.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>
              <a:spcBef>
                <a:spcPts val="0"/>
              </a:spcBef>
              <a:buSzPct val="70000"/>
              <a:buChar char="●"/>
            </a:pPr>
            <a:r>
              <a:rPr lang="en-US" b="1"/>
              <a:t>Gross domestic product (GDP)</a:t>
            </a:r>
            <a:r>
              <a:rPr lang="en-US"/>
              <a:t>- measures the size of total production in an economy.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6" name="Shape 186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/>
              <a:t>The Global Economy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4767771"/>
            <a:ext cx="8062800" cy="184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Cargo ships are one mode of transportation for shipping goods in the global economy. 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(Credit: Raul Valdez/Flickr Creative Commons)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endParaRPr sz="16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b="1">
                <a:solidFill>
                  <a:schemeClr val="dk1"/>
                </a:solidFill>
              </a:rPr>
              <a:t>Discussion question: What are examples of products and services in the modern economy?  How has this contributed to globalization?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endParaRPr sz="1600"/>
          </a:p>
        </p:txBody>
      </p:sp>
      <p:pic>
        <p:nvPicPr>
          <p:cNvPr id="193" name="Shape 193" descr="CNX_Econ_C01_009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893660" y="1142425"/>
            <a:ext cx="5189989" cy="3459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 descr="OSX-Stacked-TM-RGB-300dpi-201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087" y="227959"/>
            <a:ext cx="1226434" cy="833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endParaRPr sz="2400" b="0" i="0" u="none" strike="noStrike" cap="none">
              <a:solidFill>
                <a:srgbClr val="6CB25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107617"/>
            <a:ext cx="8062912" cy="52569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rgbClr val="212F62"/>
                </a:solidFill>
                <a:latin typeface="Arial"/>
                <a:ea typeface="Arial"/>
                <a:cs typeface="Arial"/>
                <a:sym typeface="Arial"/>
              </a:rPr>
              <a:t>This OpenStax ancillary resource is © Rice University under a CC-BY 4.0 International license; it may be reproduced or modified but must be attributed to OpenStax, Rice University and any changes must be noted.</a:t>
            </a:r>
          </a:p>
        </p:txBody>
      </p:sp>
      <p:pic>
        <p:nvPicPr>
          <p:cNvPr id="201" name="Shape 201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34" cy="833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41325"/>
            <a:ext cx="8062800" cy="9639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/>
              <a:t>1.1 </a:t>
            </a:r>
            <a:r>
              <a:rPr lang="en-US">
                <a:solidFill>
                  <a:srgbClr val="6CB255"/>
                </a:solidFill>
              </a:rPr>
              <a:t>What is Economics, and Why Is It Important?</a:t>
            </a:r>
          </a:p>
        </p:txBody>
      </p:sp>
      <p:sp>
        <p:nvSpPr>
          <p:cNvPr id="56" name="Shape 56"/>
          <p:cNvSpPr>
            <a:spLocks noGrp="1"/>
          </p:cNvSpPr>
          <p:nvPr>
            <p:ph type="pic" idx="2"/>
          </p:nvPr>
        </p:nvSpPr>
        <p:spPr>
          <a:xfrm>
            <a:off x="457200" y="1122370"/>
            <a:ext cx="8062800" cy="5163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 u="sng"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b="1" u="sng"/>
              <a:t>Economics</a:t>
            </a:r>
            <a:r>
              <a:rPr lang="en-US" b="1"/>
              <a:t> is the study of how humans make decisions in the face of scarcity.</a:t>
            </a:r>
            <a:r>
              <a:rPr lang="en-US"/>
              <a:t> These can be individual decisions, family decisions, business decisions or societal decisions.</a:t>
            </a:r>
          </a:p>
          <a:p>
            <a:pPr lvl="0">
              <a:spcBef>
                <a:spcPts val="0"/>
              </a:spcBef>
              <a:buNone/>
            </a:pPr>
            <a:endParaRPr b="1"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b="1"/>
              <a:t>Scarcity</a:t>
            </a:r>
            <a:r>
              <a:rPr lang="en-US"/>
              <a:t> means that human wants for goods, services and resources exceed what is available.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The </a:t>
            </a:r>
            <a:r>
              <a:rPr lang="en-US" u="sng"/>
              <a:t>FRED</a:t>
            </a:r>
            <a:r>
              <a:rPr lang="en-US"/>
              <a:t> website (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https://openstax.org/l/FRED/</a:t>
            </a:r>
            <a:r>
              <a:rPr lang="en-US"/>
              <a:t>) includes data on nearly 400,000 domestic and international economic and social variables over time, which will be used often in this course. </a:t>
            </a:r>
          </a:p>
        </p:txBody>
      </p:sp>
      <p:pic>
        <p:nvPicPr>
          <p:cNvPr id="57" name="Shape 57" descr="OSX-Stacked-TM-RGB-300dpi-201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150" y="264376"/>
            <a:ext cx="8062800" cy="65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>
                <a:solidFill>
                  <a:srgbClr val="6CB255"/>
                </a:solidFill>
              </a:rPr>
              <a:t>Economics in the social media age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150" y="4821048"/>
            <a:ext cx="8062800" cy="143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Economics is greatly impacted by how well information travels through society. Today, social media giants Twitter, Facebook, and Instagram are major forces on the information </a:t>
            </a:r>
            <a:r>
              <a:rPr lang="en-US"/>
              <a:t>superhighway</a:t>
            </a: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(Credit: modification of work by Johan Larsson/Flickr Creative Commons)</a:t>
            </a:r>
          </a:p>
        </p:txBody>
      </p:sp>
      <p:pic>
        <p:nvPicPr>
          <p:cNvPr id="64" name="Shape 64" descr="CNX_Econv1-2_C01_00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-26788" r="-26787"/>
          <a:stretch/>
        </p:blipFill>
        <p:spPr>
          <a:xfrm>
            <a:off x="457199" y="1122386"/>
            <a:ext cx="8062800" cy="35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 descr="OSX-Stacked-TM-RGB-300dpi-201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087" y="227959"/>
            <a:ext cx="1226434" cy="833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/>
              <a:t>Scarcity</a:t>
            </a:r>
          </a:p>
        </p:txBody>
      </p:sp>
      <p:pic>
        <p:nvPicPr>
          <p:cNvPr id="71" name="Shape 71" descr="CNX_Econ_C01_003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59257" y="1122386"/>
            <a:ext cx="4658797" cy="3500071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4843982"/>
            <a:ext cx="8062912" cy="11663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Homeless people are a stark reminder that scarcity of resources is real. 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(Credit: “daveynin”/Flickr Creative Commons)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b="1"/>
              <a:t>Discussion Question: What are examples of critical goods and services?</a:t>
            </a:r>
          </a:p>
        </p:txBody>
      </p:sp>
      <p:pic>
        <p:nvPicPr>
          <p:cNvPr id="73" name="Shape 73" descr="OSX-Stacked-TM-RGB-300dpi-201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087" y="227959"/>
            <a:ext cx="1226434" cy="833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CB255"/>
              </a:buClr>
              <a:buSzPct val="25000"/>
              <a:buFont typeface="Arial Black"/>
              <a:buNone/>
            </a:pPr>
            <a:r>
              <a:rPr lang="en-US"/>
              <a:t>Comprehensive study of economics</a:t>
            </a:r>
          </a:p>
        </p:txBody>
      </p:sp>
      <p:pic>
        <p:nvPicPr>
          <p:cNvPr id="79" name="Shape 79" descr="CNX_Econ_C01_008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12223" y="1108075"/>
            <a:ext cx="3522204" cy="5256213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606925" y="1107617"/>
            <a:ext cx="3913188" cy="52569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Adam Smith introduced the idea of dividing labor into discrete tasks</a:t>
            </a:r>
            <a:r>
              <a:rPr lang="en-US">
                <a:solidFill>
                  <a:schemeClr val="dk1"/>
                </a:solidFill>
              </a:rPr>
              <a:t>, in his famous 1776 book, titled </a:t>
            </a:r>
            <a:r>
              <a:rPr lang="en-US" i="1">
                <a:solidFill>
                  <a:schemeClr val="dk1"/>
                </a:solidFill>
              </a:rPr>
              <a:t>The Wealth of Nations.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CB255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(Credit: Wikimedia Commons)</a:t>
            </a:r>
          </a:p>
        </p:txBody>
      </p:sp>
      <p:pic>
        <p:nvPicPr>
          <p:cNvPr id="81" name="Shape 81" descr="OSX-Stacked-TM-RGB-300dpi-201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087" y="227959"/>
            <a:ext cx="1226434" cy="833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4706346"/>
            <a:ext cx="8062800" cy="176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000"/>
              <a:buChar char="●"/>
            </a:pPr>
            <a:r>
              <a:rPr lang="en-US" b="1">
                <a:solidFill>
                  <a:schemeClr val="dk1"/>
                </a:solidFill>
              </a:rPr>
              <a:t>Division of labor</a:t>
            </a:r>
            <a:r>
              <a:rPr lang="en-US">
                <a:solidFill>
                  <a:schemeClr val="dk1"/>
                </a:solidFill>
              </a:rPr>
              <a:t> - the way in which different workers divide required tasks to produce a good or service.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11111"/>
              <a:buFont typeface="Arial"/>
              <a:buChar char="○"/>
            </a:pPr>
            <a:r>
              <a:rPr lang="en-US"/>
              <a:t>Workers on an assembly line are an example of the divisions of labor. </a:t>
            </a:r>
            <a:r>
              <a:rPr lang="en-US" sz="1800"/>
              <a:t>(Credit: Nina Hale/Flickr Creative Commons)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Shape 87" descr="CNX_Econ_C01_009.jp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863602" y="1122386"/>
            <a:ext cx="5250106" cy="35000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 descr="OSX-Stacked-TM-RGB-300dpi-201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087" y="227959"/>
            <a:ext cx="1226434" cy="83359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/>
              <a:t>The Division of and Specialization of Labor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540600" y="367500"/>
            <a:ext cx="8062800" cy="881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Why the Division of Labor Increases Production</a:t>
            </a:r>
          </a:p>
        </p:txBody>
      </p:sp>
      <p:sp>
        <p:nvSpPr>
          <p:cNvPr id="95" name="Shape 95"/>
          <p:cNvSpPr>
            <a:spLocks noGrp="1"/>
          </p:cNvSpPr>
          <p:nvPr>
            <p:ph type="pic" idx="2"/>
          </p:nvPr>
        </p:nvSpPr>
        <p:spPr>
          <a:xfrm>
            <a:off x="457200" y="1202645"/>
            <a:ext cx="8062800" cy="5232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/>
              <a:t>Dividing and subdividing the tasks involved with producing a good or service, produces a greater quantity of output.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b="1"/>
              <a:t>Specialization</a:t>
            </a:r>
            <a:r>
              <a:rPr lang="en-US"/>
              <a:t> - when workers or firms focus on particular tasks for which they are well-suited within the overall production process.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-US"/>
              <a:t>Specialization allows businesses to take advantage of </a:t>
            </a:r>
            <a:r>
              <a:rPr lang="en-US" b="1"/>
              <a:t>economies of scale</a:t>
            </a:r>
            <a:r>
              <a:rPr lang="en-US"/>
              <a:t>, which means that for many goods,as the level of production increases, the average cost of producing each individual unit declines.</a:t>
            </a:r>
          </a:p>
        </p:txBody>
      </p:sp>
      <p:pic>
        <p:nvPicPr>
          <p:cNvPr id="96" name="Shape 96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41326"/>
            <a:ext cx="8062800" cy="659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1.2 Microeconomics and Macroeconomics</a:t>
            </a:r>
          </a:p>
        </p:txBody>
      </p:sp>
      <p:sp>
        <p:nvSpPr>
          <p:cNvPr id="102" name="Shape 102"/>
          <p:cNvSpPr>
            <a:spLocks noGrp="1"/>
          </p:cNvSpPr>
          <p:nvPr>
            <p:ph type="pic" idx="2"/>
          </p:nvPr>
        </p:nvSpPr>
        <p:spPr>
          <a:xfrm>
            <a:off x="457199" y="1122386"/>
            <a:ext cx="8062800" cy="3500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>
              <a:spcBef>
                <a:spcPts val="0"/>
              </a:spcBef>
              <a:buSzPct val="70000"/>
              <a:buChar char="●"/>
            </a:pPr>
            <a:r>
              <a:rPr lang="en-US"/>
              <a:t>Economics is concerned with the well-being of all people, including those with jobs and those without jobs, as well as those with high incomes and those with low incomes.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>
              <a:spcBef>
                <a:spcPts val="0"/>
              </a:spcBef>
              <a:buSzPct val="70000"/>
              <a:buChar char="●"/>
            </a:pPr>
            <a:r>
              <a:rPr lang="en-US" b="1"/>
              <a:t>Microeconomics</a:t>
            </a:r>
            <a:r>
              <a:rPr lang="en-US"/>
              <a:t> focuses on the actions of individual agents within the economy, like households, workers, and businesses.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SzPct val="70000"/>
              <a:buChar char="●"/>
            </a:pPr>
            <a:r>
              <a:rPr lang="en-US" b="1"/>
              <a:t>Macroeconomics</a:t>
            </a:r>
            <a:r>
              <a:rPr lang="en-US"/>
              <a:t> is the branch of economics that focuses on broad issues such as growth, unemployment, inflation, and trade balance.</a:t>
            </a:r>
          </a:p>
        </p:txBody>
      </p:sp>
      <p:pic>
        <p:nvPicPr>
          <p:cNvPr id="103" name="Shape 103" descr="OSX-Stacked-TM-RGB-300dpi-20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0087" y="227959"/>
            <a:ext cx="122640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sential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1315</Words>
  <Application>Microsoft Macintosh PowerPoint</Application>
  <PresentationFormat>On-screen Show (4:3)</PresentationFormat>
  <Paragraphs>131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Arial Black</vt:lpstr>
      <vt:lpstr>Essential</vt:lpstr>
      <vt:lpstr>PowerPoint Presentation</vt:lpstr>
      <vt:lpstr>CH.1 OUTLINE</vt:lpstr>
      <vt:lpstr>1.1 What is Economics, and Why Is It Important?</vt:lpstr>
      <vt:lpstr>Economics in the social media age</vt:lpstr>
      <vt:lpstr>Scarcity</vt:lpstr>
      <vt:lpstr>Comprehensive study of economics</vt:lpstr>
      <vt:lpstr>The Division of and Specialization of Labor</vt:lpstr>
      <vt:lpstr>Why the Division of Labor Increases Production</vt:lpstr>
      <vt:lpstr>1.2 Microeconomics and Macroeconomics</vt:lpstr>
      <vt:lpstr>Other Economic Terms</vt:lpstr>
      <vt:lpstr>1.3 How Economists Use Theories and  Models to Understand Economic Issues</vt:lpstr>
      <vt:lpstr>Economic Theories and Models</vt:lpstr>
      <vt:lpstr>Circular Flow Diagram</vt:lpstr>
      <vt:lpstr>1.4 How To Organize Economies: An  Overview of Economic Systems</vt:lpstr>
      <vt:lpstr>An Overview of Economic Systems</vt:lpstr>
      <vt:lpstr>An Overview of Economic Systems</vt:lpstr>
      <vt:lpstr>An Overview of Economic Systems</vt:lpstr>
      <vt:lpstr>Real World Economies</vt:lpstr>
      <vt:lpstr>Regulations: The Rules of the Game</vt:lpstr>
      <vt:lpstr>The Rise of Globalization</vt:lpstr>
      <vt:lpstr>The Global Economy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2017-11-16T01:37:24Z</dcterms:modified>
</cp:coreProperties>
</file>