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10" autoAdjust="0"/>
  </p:normalViewPr>
  <p:slideViewPr>
    <p:cSldViewPr snapToGrid="0" snapToObjects="1">
      <p:cViewPr varScale="1">
        <p:scale>
          <a:sx n="111" d="100"/>
          <a:sy n="111" d="100"/>
        </p:scale>
        <p:origin x="15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5" d="100"/>
          <a:sy n="75" d="100"/>
        </p:scale>
        <p:origin x="14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intz" userId="9214746d8cb2ed14" providerId="LiveId" clId="{F1AF71BF-2395-4531-9EF8-AD836F50189E}"/>
    <pc:docChg chg="delSld modSld">
      <pc:chgData name="Mark Mintz" userId="9214746d8cb2ed14" providerId="LiveId" clId="{F1AF71BF-2395-4531-9EF8-AD836F50189E}" dt="2018-04-16T23:17:23.113" v="76" actId="2696"/>
      <pc:docMkLst>
        <pc:docMk/>
      </pc:docMkLst>
      <pc:sldChg chg="modSp">
        <pc:chgData name="Mark Mintz" userId="9214746d8cb2ed14" providerId="LiveId" clId="{F1AF71BF-2395-4531-9EF8-AD836F50189E}" dt="2018-04-16T23:15:40.603" v="43" actId="962"/>
        <pc:sldMkLst>
          <pc:docMk/>
          <pc:sldMk cId="1686281186" sldId="256"/>
        </pc:sldMkLst>
        <pc:spChg chg="mod">
          <ac:chgData name="Mark Mintz" userId="9214746d8cb2ed14" providerId="LiveId" clId="{F1AF71BF-2395-4531-9EF8-AD836F50189E}" dt="2018-04-16T23:15:32.154" v="33" actId="113"/>
          <ac:spMkLst>
            <pc:docMk/>
            <pc:sldMk cId="1686281186" sldId="256"/>
            <ac:spMk id="8" creationId="{E0352BBB-9B08-401D-B422-7195C73F06EC}"/>
          </ac:spMkLst>
        </pc:spChg>
        <pc:picChg chg="mod">
          <ac:chgData name="Mark Mintz" userId="9214746d8cb2ed14" providerId="LiveId" clId="{F1AF71BF-2395-4531-9EF8-AD836F50189E}" dt="2018-04-16T23:15:40.603" v="43" actId="962"/>
          <ac:picMkLst>
            <pc:docMk/>
            <pc:sldMk cId="1686281186" sldId="256"/>
            <ac:picMk id="9" creationId="{CE9AB873-3B6C-42DF-953C-FA3B3CCBF780}"/>
          </ac:picMkLst>
        </pc:picChg>
      </pc:sldChg>
      <pc:sldChg chg="modSp">
        <pc:chgData name="Mark Mintz" userId="9214746d8cb2ed14" providerId="LiveId" clId="{F1AF71BF-2395-4531-9EF8-AD836F50189E}" dt="2018-04-16T23:15:54.710" v="66" actId="962"/>
        <pc:sldMkLst>
          <pc:docMk/>
          <pc:sldMk cId="403028258" sldId="257"/>
        </pc:sldMkLst>
        <pc:picChg chg="mod">
          <ac:chgData name="Mark Mintz" userId="9214746d8cb2ed14" providerId="LiveId" clId="{F1AF71BF-2395-4531-9EF8-AD836F50189E}" dt="2018-04-16T23:15:54.710" v="66" actId="962"/>
          <ac:picMkLst>
            <pc:docMk/>
            <pc:sldMk cId="403028258" sldId="257"/>
            <ac:picMk id="10" creationId="{45FA6DA1-9221-4178-8CCE-BBDF958CC2FA}"/>
          </ac:picMkLst>
        </pc:picChg>
      </pc:sldChg>
      <pc:sldChg chg="modSp">
        <pc:chgData name="Mark Mintz" userId="9214746d8cb2ed14" providerId="LiveId" clId="{F1AF71BF-2395-4531-9EF8-AD836F50189E}" dt="2018-04-16T23:16:03.693" v="67" actId="962"/>
        <pc:sldMkLst>
          <pc:docMk/>
          <pc:sldMk cId="4170740012" sldId="258"/>
        </pc:sldMkLst>
        <pc:picChg chg="mod">
          <ac:chgData name="Mark Mintz" userId="9214746d8cb2ed14" providerId="LiveId" clId="{F1AF71BF-2395-4531-9EF8-AD836F50189E}" dt="2018-04-16T23:16:03.693" v="67" actId="962"/>
          <ac:picMkLst>
            <pc:docMk/>
            <pc:sldMk cId="4170740012" sldId="258"/>
            <ac:picMk id="7" creationId="{82DD9FF6-CA6C-4512-8C78-A4415F7DAD19}"/>
          </ac:picMkLst>
        </pc:picChg>
      </pc:sldChg>
      <pc:sldChg chg="modSp">
        <pc:chgData name="Mark Mintz" userId="9214746d8cb2ed14" providerId="LiveId" clId="{F1AF71BF-2395-4531-9EF8-AD836F50189E}" dt="2018-04-16T23:16:11.181" v="68" actId="962"/>
        <pc:sldMkLst>
          <pc:docMk/>
          <pc:sldMk cId="1253036030" sldId="259"/>
        </pc:sldMkLst>
        <pc:picChg chg="mod">
          <ac:chgData name="Mark Mintz" userId="9214746d8cb2ed14" providerId="LiveId" clId="{F1AF71BF-2395-4531-9EF8-AD836F50189E}" dt="2018-04-16T23:16:11.181" v="68" actId="962"/>
          <ac:picMkLst>
            <pc:docMk/>
            <pc:sldMk cId="1253036030" sldId="259"/>
            <ac:picMk id="7" creationId="{FF4649D1-5F03-43EC-8659-D0BA37E00814}"/>
          </ac:picMkLst>
        </pc:picChg>
      </pc:sldChg>
      <pc:sldChg chg="modSp">
        <pc:chgData name="Mark Mintz" userId="9214746d8cb2ed14" providerId="LiveId" clId="{F1AF71BF-2395-4531-9EF8-AD836F50189E}" dt="2018-04-16T23:16:19.570" v="69" actId="962"/>
        <pc:sldMkLst>
          <pc:docMk/>
          <pc:sldMk cId="958402392" sldId="260"/>
        </pc:sldMkLst>
        <pc:picChg chg="mod">
          <ac:chgData name="Mark Mintz" userId="9214746d8cb2ed14" providerId="LiveId" clId="{F1AF71BF-2395-4531-9EF8-AD836F50189E}" dt="2018-04-16T23:16:19.570" v="69" actId="962"/>
          <ac:picMkLst>
            <pc:docMk/>
            <pc:sldMk cId="958402392" sldId="260"/>
            <ac:picMk id="7" creationId="{455F1026-613A-4389-A761-C778973383FC}"/>
          </ac:picMkLst>
        </pc:picChg>
      </pc:sldChg>
      <pc:sldChg chg="modSp">
        <pc:chgData name="Mark Mintz" userId="9214746d8cb2ed14" providerId="LiveId" clId="{F1AF71BF-2395-4531-9EF8-AD836F50189E}" dt="2018-04-16T23:16:29.719" v="70" actId="962"/>
        <pc:sldMkLst>
          <pc:docMk/>
          <pc:sldMk cId="1653940701" sldId="261"/>
        </pc:sldMkLst>
        <pc:picChg chg="mod">
          <ac:chgData name="Mark Mintz" userId="9214746d8cb2ed14" providerId="LiveId" clId="{F1AF71BF-2395-4531-9EF8-AD836F50189E}" dt="2018-04-16T23:16:29.719" v="70" actId="962"/>
          <ac:picMkLst>
            <pc:docMk/>
            <pc:sldMk cId="1653940701" sldId="261"/>
            <ac:picMk id="6" creationId="{F27CA99B-6BF8-45BC-909F-2AE40A71A498}"/>
          </ac:picMkLst>
        </pc:picChg>
      </pc:sldChg>
      <pc:sldChg chg="modSp">
        <pc:chgData name="Mark Mintz" userId="9214746d8cb2ed14" providerId="LiveId" clId="{F1AF71BF-2395-4531-9EF8-AD836F50189E}" dt="2018-04-16T23:16:39.190" v="71" actId="962"/>
        <pc:sldMkLst>
          <pc:docMk/>
          <pc:sldMk cId="215892011" sldId="262"/>
        </pc:sldMkLst>
        <pc:picChg chg="mod">
          <ac:chgData name="Mark Mintz" userId="9214746d8cb2ed14" providerId="LiveId" clId="{F1AF71BF-2395-4531-9EF8-AD836F50189E}" dt="2018-04-16T23:16:39.190" v="71" actId="962"/>
          <ac:picMkLst>
            <pc:docMk/>
            <pc:sldMk cId="215892011" sldId="262"/>
            <ac:picMk id="7" creationId="{1EBACC1D-CEAB-438A-8033-4003AFE71AC1}"/>
          </ac:picMkLst>
        </pc:picChg>
      </pc:sldChg>
      <pc:sldChg chg="modSp">
        <pc:chgData name="Mark Mintz" userId="9214746d8cb2ed14" providerId="LiveId" clId="{F1AF71BF-2395-4531-9EF8-AD836F50189E}" dt="2018-04-16T23:16:47.446" v="72" actId="962"/>
        <pc:sldMkLst>
          <pc:docMk/>
          <pc:sldMk cId="108463832" sldId="263"/>
        </pc:sldMkLst>
        <pc:picChg chg="mod">
          <ac:chgData name="Mark Mintz" userId="9214746d8cb2ed14" providerId="LiveId" clId="{F1AF71BF-2395-4531-9EF8-AD836F50189E}" dt="2018-04-16T23:16:47.446" v="72" actId="962"/>
          <ac:picMkLst>
            <pc:docMk/>
            <pc:sldMk cId="108463832" sldId="263"/>
            <ac:picMk id="7" creationId="{5F27F204-CBE1-4598-A98D-49138E0A093E}"/>
          </ac:picMkLst>
        </pc:picChg>
      </pc:sldChg>
      <pc:sldChg chg="modSp">
        <pc:chgData name="Mark Mintz" userId="9214746d8cb2ed14" providerId="LiveId" clId="{F1AF71BF-2395-4531-9EF8-AD836F50189E}" dt="2018-04-16T23:16:56.323" v="73" actId="962"/>
        <pc:sldMkLst>
          <pc:docMk/>
          <pc:sldMk cId="2548571622" sldId="264"/>
        </pc:sldMkLst>
        <pc:picChg chg="mod">
          <ac:chgData name="Mark Mintz" userId="9214746d8cb2ed14" providerId="LiveId" clId="{F1AF71BF-2395-4531-9EF8-AD836F50189E}" dt="2018-04-16T23:16:56.323" v="73" actId="962"/>
          <ac:picMkLst>
            <pc:docMk/>
            <pc:sldMk cId="2548571622" sldId="264"/>
            <ac:picMk id="7" creationId="{ACBEA25A-6163-4899-8953-74D29004327E}"/>
          </ac:picMkLst>
        </pc:picChg>
      </pc:sldChg>
      <pc:sldChg chg="modSp">
        <pc:chgData name="Mark Mintz" userId="9214746d8cb2ed14" providerId="LiveId" clId="{F1AF71BF-2395-4531-9EF8-AD836F50189E}" dt="2018-04-16T23:17:07.968" v="74" actId="962"/>
        <pc:sldMkLst>
          <pc:docMk/>
          <pc:sldMk cId="1382638018" sldId="265"/>
        </pc:sldMkLst>
        <pc:picChg chg="mod">
          <ac:chgData name="Mark Mintz" userId="9214746d8cb2ed14" providerId="LiveId" clId="{F1AF71BF-2395-4531-9EF8-AD836F50189E}" dt="2018-04-16T23:17:07.968" v="74" actId="962"/>
          <ac:picMkLst>
            <pc:docMk/>
            <pc:sldMk cId="1382638018" sldId="265"/>
            <ac:picMk id="7" creationId="{2E95D02E-CE68-4F25-BD93-C1148E29B9B1}"/>
          </ac:picMkLst>
        </pc:picChg>
      </pc:sldChg>
      <pc:sldChg chg="modSp">
        <pc:chgData name="Mark Mintz" userId="9214746d8cb2ed14" providerId="LiveId" clId="{F1AF71BF-2395-4531-9EF8-AD836F50189E}" dt="2018-04-16T23:17:18.039" v="75" actId="962"/>
        <pc:sldMkLst>
          <pc:docMk/>
          <pc:sldMk cId="643408577" sldId="266"/>
        </pc:sldMkLst>
        <pc:picChg chg="mod">
          <ac:chgData name="Mark Mintz" userId="9214746d8cb2ed14" providerId="LiveId" clId="{F1AF71BF-2395-4531-9EF8-AD836F50189E}" dt="2018-04-16T23:17:18.039" v="75" actId="962"/>
          <ac:picMkLst>
            <pc:docMk/>
            <pc:sldMk cId="643408577" sldId="266"/>
            <ac:picMk id="7" creationId="{9B9D25E8-7FB3-42B7-84FD-827715D89022}"/>
          </ac:picMkLst>
        </pc:picChg>
      </pc:sldChg>
      <pc:sldChg chg="del">
        <pc:chgData name="Mark Mintz" userId="9214746d8cb2ed14" providerId="LiveId" clId="{F1AF71BF-2395-4531-9EF8-AD836F50189E}" dt="2018-04-16T23:17:23.113" v="76" actId="2696"/>
        <pc:sldMkLst>
          <pc:docMk/>
          <pc:sldMk cId="57085515" sldId="2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Openstax.org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4/16/2018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dirty="0"/>
              <a:t>Openstax.org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4/16/2018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BF51CF02-DCA1-4935-9F62-E8470E52138D}"/>
              </a:ext>
            </a:extLst>
          </p:cNvPr>
          <p:cNvSpPr>
            <a:spLocks noGrp="1"/>
          </p:cNvSpPr>
          <p:nvPr>
            <p:ph type="title"/>
          </p:nvPr>
        </p:nvSpPr>
        <p:spPr>
          <a:xfrm>
            <a:off x="457199" y="172730"/>
            <a:ext cx="6501865" cy="548145"/>
          </a:xfrm>
          <a:prstGeom prst="rect">
            <a:avLst/>
          </a:prstGeom>
        </p:spPr>
        <p:txBody>
          <a:bodyPr/>
          <a:lstStyle/>
          <a:p>
            <a:r>
              <a:rPr lang="en-US"/>
              <a:t>Click to edit Master title style</a:t>
            </a:r>
          </a:p>
        </p:txBody>
      </p:sp>
      <p:sp>
        <p:nvSpPr>
          <p:cNvPr id="8" name="Text Placeholder 10">
            <a:extLst>
              <a:ext uri="{FF2B5EF4-FFF2-40B4-BE49-F238E27FC236}">
                <a16:creationId xmlns:a16="http://schemas.microsoft.com/office/drawing/2014/main" id="{82A17044-2402-4F3F-ADD2-943047B090D7}"/>
              </a:ext>
            </a:extLst>
          </p:cNvPr>
          <p:cNvSpPr>
            <a:spLocks noGrp="1"/>
          </p:cNvSpPr>
          <p:nvPr>
            <p:ph type="body" sz="quarter" idx="14"/>
          </p:nvPr>
        </p:nvSpPr>
        <p:spPr>
          <a:xfrm>
            <a:off x="4606925" y="1107618"/>
            <a:ext cx="3913188" cy="4607382"/>
          </a:xfrm>
          <a:prstGeom prst="rect">
            <a:avLst/>
          </a:prstGeo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87337C0F-874E-4781-BE93-F9C9802153E6}"/>
              </a:ext>
            </a:extLst>
          </p:cNvPr>
          <p:cNvSpPr>
            <a:spLocks noGrp="1"/>
          </p:cNvSpPr>
          <p:nvPr>
            <p:ph type="dt" sz="half" idx="15"/>
          </p:nvPr>
        </p:nvSpPr>
        <p:spPr>
          <a:xfrm>
            <a:off x="457200" y="6172200"/>
            <a:ext cx="3429000" cy="304800"/>
          </a:xfrm>
          <a:prstGeom prst="rect">
            <a:avLst/>
          </a:prstGeom>
        </p:spPr>
        <p:txBody>
          <a:bodyPr/>
          <a:lstStyle/>
          <a:p>
            <a:pPr>
              <a:defRPr/>
            </a:pPr>
            <a:fld id="{16868E2D-99D6-4912-96E1-F5687192FDB1}" type="datetime4">
              <a:rPr lang="en-US" smtClean="0"/>
              <a:t>April 16, 2018</a:t>
            </a:fld>
            <a:endParaRPr lang="en-US" dirty="0"/>
          </a:p>
        </p:txBody>
      </p:sp>
      <p:sp>
        <p:nvSpPr>
          <p:cNvPr id="13" name="Footer Placeholder 3">
            <a:extLst>
              <a:ext uri="{FF2B5EF4-FFF2-40B4-BE49-F238E27FC236}">
                <a16:creationId xmlns:a16="http://schemas.microsoft.com/office/drawing/2014/main" id="{DA17B5D4-CA49-470A-930C-4B51DDA8A9F9}"/>
              </a:ext>
            </a:extLst>
          </p:cNvPr>
          <p:cNvSpPr>
            <a:spLocks noGrp="1"/>
          </p:cNvSpPr>
          <p:nvPr>
            <p:ph type="ftr" sz="quarter" idx="16"/>
          </p:nvPr>
        </p:nvSpPr>
        <p:spPr>
          <a:xfrm>
            <a:off x="457201" y="6477000"/>
            <a:ext cx="7743524" cy="284163"/>
          </a:xfrm>
          <a:prstGeom prst="rect">
            <a:avLst/>
          </a:prstGeom>
        </p:spPr>
        <p:txBody>
          <a:bodyPr/>
          <a:lstStyle/>
          <a:p>
            <a:pPr>
              <a:defRPr/>
            </a:pPr>
            <a:r>
              <a:rPr lang="en-US" dirty="0"/>
              <a:t>This OpenStax ancillary resource is © Rice University under a CC-BY 4.0 </a:t>
            </a:r>
            <a:r>
              <a:rPr lang="en-US" dirty="0" err="1"/>
              <a:t>Interntional</a:t>
            </a:r>
            <a:r>
              <a:rPr lang="en-US" dirty="0"/>
              <a:t> license; it may be reproduced or modified but must be attributed to OpenStax, Rice University and any changes must be noted. Any images credited to other sources are similarly available for reproduction, but must be attributed to their sources. </a:t>
            </a:r>
          </a:p>
        </p:txBody>
      </p:sp>
      <p:sp>
        <p:nvSpPr>
          <p:cNvPr id="14" name="Content Placeholder 4">
            <a:extLst>
              <a:ext uri="{FF2B5EF4-FFF2-40B4-BE49-F238E27FC236}">
                <a16:creationId xmlns:a16="http://schemas.microsoft.com/office/drawing/2014/main" id="{66C69943-1A05-49D5-9FD4-B995C3712ED0}"/>
              </a:ext>
            </a:extLst>
          </p:cNvPr>
          <p:cNvSpPr>
            <a:spLocks noGrp="1"/>
          </p:cNvSpPr>
          <p:nvPr>
            <p:ph sz="quarter" idx="17"/>
          </p:nvPr>
        </p:nvSpPr>
        <p:spPr>
          <a:xfrm>
            <a:off x="457199" y="1108074"/>
            <a:ext cx="3913187" cy="46069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6F6D9E-77DC-4EBA-B129-8DBD311A064D}"/>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86B8393D-A323-4D3C-971D-1E8E86D19010}"/>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
            <a:extLst>
              <a:ext uri="{FF2B5EF4-FFF2-40B4-BE49-F238E27FC236}">
                <a16:creationId xmlns:a16="http://schemas.microsoft.com/office/drawing/2014/main" id="{7304BD76-685F-4008-B467-7A22256588C6}"/>
              </a:ext>
            </a:extLst>
          </p:cNvPr>
          <p:cNvSpPr>
            <a:spLocks noGrp="1"/>
          </p:cNvSpPr>
          <p:nvPr>
            <p:ph type="dt" sz="half" idx="15"/>
          </p:nvPr>
        </p:nvSpPr>
        <p:spPr>
          <a:xfrm>
            <a:off x="457200" y="6172200"/>
            <a:ext cx="3429000" cy="304800"/>
          </a:xfrm>
          <a:prstGeom prst="rect">
            <a:avLst/>
          </a:prstGeom>
        </p:spPr>
        <p:txBody>
          <a:bodyPr/>
          <a:lstStyle/>
          <a:p>
            <a:pPr>
              <a:defRPr/>
            </a:pPr>
            <a:fld id="{9E9B29BD-0683-4E6A-A429-544CAFC69C41}" type="datetime4">
              <a:rPr lang="en-US" smtClean="0"/>
              <a:t>April 16, 2018</a:t>
            </a:fld>
            <a:endParaRPr lang="en-US" dirty="0"/>
          </a:p>
        </p:txBody>
      </p:sp>
      <p:sp>
        <p:nvSpPr>
          <p:cNvPr id="13" name="Footer Placeholder 2">
            <a:extLst>
              <a:ext uri="{FF2B5EF4-FFF2-40B4-BE49-F238E27FC236}">
                <a16:creationId xmlns:a16="http://schemas.microsoft.com/office/drawing/2014/main" id="{0DA0D4B7-3B7E-4A50-8180-8025B5229FE4}"/>
              </a:ext>
            </a:extLst>
          </p:cNvPr>
          <p:cNvSpPr>
            <a:spLocks noGrp="1"/>
          </p:cNvSpPr>
          <p:nvPr>
            <p:ph type="ftr" sz="quarter" idx="16"/>
          </p:nvPr>
        </p:nvSpPr>
        <p:spPr>
          <a:xfrm>
            <a:off x="457199" y="6492875"/>
            <a:ext cx="7739449" cy="284163"/>
          </a:xfrm>
          <a:prstGeom prst="rect">
            <a:avLst/>
          </a:prstGeo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14" name="Content Placeholder 4">
            <a:extLst>
              <a:ext uri="{FF2B5EF4-FFF2-40B4-BE49-F238E27FC236}">
                <a16:creationId xmlns:a16="http://schemas.microsoft.com/office/drawing/2014/main" id="{E7114D66-4567-4100-94EE-3E96FE0AA65F}"/>
              </a:ext>
            </a:extLst>
          </p:cNvPr>
          <p:cNvSpPr>
            <a:spLocks noGrp="1"/>
          </p:cNvSpPr>
          <p:nvPr>
            <p:ph sz="quarter" idx="17" hasCustomPrompt="1"/>
          </p:nvPr>
        </p:nvSpPr>
        <p:spPr>
          <a:xfrm>
            <a:off x="457200" y="1001713"/>
            <a:ext cx="8062913" cy="3621087"/>
          </a:xfrm>
          <a:prstGeom prst="rect">
            <a:avLst/>
          </a:prstGeom>
        </p:spPr>
        <p:txBody>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1AA917-36BF-4572-A960-8D94CA82B6B6}"/>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3D8E5504-7B64-4DF0-826E-9E00E75D788B}"/>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47AFFB8F-BB97-492E-B89F-557E6E928CC3}"/>
              </a:ext>
            </a:extLst>
          </p:cNvPr>
          <p:cNvSpPr>
            <a:spLocks noGrp="1"/>
          </p:cNvSpPr>
          <p:nvPr>
            <p:ph type="dt" sz="half" idx="15"/>
          </p:nvPr>
        </p:nvSpPr>
        <p:spPr>
          <a:xfrm>
            <a:off x="457200" y="6172200"/>
            <a:ext cx="3429000" cy="304800"/>
          </a:xfrm>
          <a:prstGeom prst="rect">
            <a:avLst/>
          </a:prstGeom>
        </p:spPr>
        <p:txBody>
          <a:bodyPr/>
          <a:lstStyle>
            <a:lvl1pPr>
              <a:defRPr/>
            </a:lvl1pPr>
          </a:lstStyle>
          <a:p>
            <a:pPr>
              <a:defRPr/>
            </a:pPr>
            <a:fld id="{5132AE36-52DF-4448-8974-B8C578393E47}" type="datetime4">
              <a:rPr lang="en-US" smtClean="0"/>
              <a:t>April 16, 2018</a:t>
            </a:fld>
            <a:endParaRPr lang="en-US"/>
          </a:p>
        </p:txBody>
      </p:sp>
      <p:sp>
        <p:nvSpPr>
          <p:cNvPr id="14" name="Slide Number Placeholder 5">
            <a:extLst>
              <a:ext uri="{FF2B5EF4-FFF2-40B4-BE49-F238E27FC236}">
                <a16:creationId xmlns:a16="http://schemas.microsoft.com/office/drawing/2014/main" id="{A006A296-E61C-46B8-A962-A14FFD2FA9DE}"/>
              </a:ext>
            </a:extLst>
          </p:cNvPr>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2C3785B0-FE98-4A5B-9A50-1292CD97EBC4}" type="slidenum">
              <a:rPr lang="en-US"/>
              <a:pPr>
                <a:defRPr/>
              </a:pPr>
              <a:t>‹#›</a:t>
            </a:fld>
            <a:endParaRPr lang="en-US"/>
          </a:p>
        </p:txBody>
      </p:sp>
      <p:sp>
        <p:nvSpPr>
          <p:cNvPr id="15" name="Footer Placeholder 4">
            <a:extLst>
              <a:ext uri="{FF2B5EF4-FFF2-40B4-BE49-F238E27FC236}">
                <a16:creationId xmlns:a16="http://schemas.microsoft.com/office/drawing/2014/main" id="{EE752232-2CFF-438B-AF36-69C81909EF77}"/>
              </a:ext>
            </a:extLst>
          </p:cNvPr>
          <p:cNvSpPr>
            <a:spLocks noGrp="1"/>
          </p:cNvSpPr>
          <p:nvPr>
            <p:ph type="ftr" sz="quarter" idx="16"/>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6" name="Content Placeholder 3">
            <a:extLst>
              <a:ext uri="{FF2B5EF4-FFF2-40B4-BE49-F238E27FC236}">
                <a16:creationId xmlns:a16="http://schemas.microsoft.com/office/drawing/2014/main" id="{3B45039F-C9D3-485B-B0A7-FAA54BF6D5A3}"/>
              </a:ext>
            </a:extLst>
          </p:cNvPr>
          <p:cNvSpPr>
            <a:spLocks noGrp="1"/>
          </p:cNvSpPr>
          <p:nvPr>
            <p:ph sz="quarter" idx="18"/>
          </p:nvPr>
        </p:nvSpPr>
        <p:spPr>
          <a:xfrm>
            <a:off x="457200" y="1049338"/>
            <a:ext cx="4114800"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1">
            <a:extLst>
              <a:ext uri="{FF2B5EF4-FFF2-40B4-BE49-F238E27FC236}">
                <a16:creationId xmlns:a16="http://schemas.microsoft.com/office/drawing/2014/main" id="{F6980BCC-5DE6-4949-AFC5-BDFC4EB6A42A}"/>
              </a:ext>
            </a:extLst>
          </p:cNvPr>
          <p:cNvSpPr>
            <a:spLocks noGrp="1"/>
          </p:cNvSpPr>
          <p:nvPr>
            <p:ph sz="quarter" idx="19"/>
          </p:nvPr>
        </p:nvSpPr>
        <p:spPr>
          <a:xfrm>
            <a:off x="4572000" y="1049338"/>
            <a:ext cx="3948113"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9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457200" y="1600200"/>
            <a:ext cx="3008313" cy="4480560"/>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1600200"/>
            <a:ext cx="5111750" cy="4480560"/>
          </a:xfrm>
          <a:prstGeom prst="rect">
            <a:avLst/>
          </a:prstGeo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0"/>
            <a:ext cx="3429000" cy="304800"/>
          </a:xfrm>
          <a:prstGeom prst="rect">
            <a:avLst/>
          </a:prstGeom>
        </p:spPr>
        <p:txBody>
          <a:bodyPr/>
          <a:lstStyle>
            <a:lvl1pPr>
              <a:defRPr/>
            </a:lvl1pPr>
          </a:lstStyle>
          <a:p>
            <a:pPr>
              <a:defRPr/>
            </a:pPr>
            <a:fld id="{4935B992-D2B0-4369-BA32-FFEE2EE77B41}" type="datetime4">
              <a:rPr lang="en-US" smtClean="0"/>
              <a:t>April 16, 2018</a:t>
            </a:fld>
            <a:endParaRPr lang="en-US"/>
          </a:p>
        </p:txBody>
      </p:sp>
      <p:sp>
        <p:nvSpPr>
          <p:cNvPr id="7" name="Slide Number Placeholder 6"/>
          <p:cNvSpPr>
            <a:spLocks noGrp="1"/>
          </p:cNvSpPr>
          <p:nvPr>
            <p:ph type="sldNum" sz="quarter" idx="12"/>
          </p:nvPr>
        </p:nvSpPr>
        <p:spPr>
          <a:xfrm rot="16200000">
            <a:off x="8044657" y="683419"/>
            <a:ext cx="1316037" cy="365125"/>
          </a:xfrm>
          <a:prstGeom prst="rect">
            <a:avLst/>
          </a:prstGeom>
        </p:spPr>
        <p:txBody>
          <a:bodyPr/>
          <a:lstStyle>
            <a:lvl1pPr>
              <a:defRPr/>
            </a:lvl1pPr>
          </a:lstStyle>
          <a:p>
            <a:pPr>
              <a:defRPr/>
            </a:pPr>
            <a:fld id="{6158F162-EC8D-4B5B-975F-B8B0EEBB18C6}" type="slidenum">
              <a:rPr lang="en-US"/>
              <a:pPr>
                <a:defRPr/>
              </a:pPr>
              <a:t>‹#›</a:t>
            </a:fld>
            <a:endParaRPr lang="en-US"/>
          </a:p>
        </p:txBody>
      </p:sp>
      <p:sp>
        <p:nvSpPr>
          <p:cNvPr id="6" name="Footer Placeholder 5"/>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7AE221-F408-4F12-918E-BB0BB235A7D5}"/>
              </a:ext>
            </a:extLst>
          </p:cNvPr>
          <p:cNvSpPr>
            <a:spLocks noGrp="1"/>
          </p:cNvSpPr>
          <p:nvPr>
            <p:ph type="title" hasCustomPrompt="1"/>
          </p:nvPr>
        </p:nvSpPr>
        <p:spPr>
          <a:xfrm>
            <a:off x="96253" y="895148"/>
            <a:ext cx="8932243" cy="628851"/>
          </a:xfrm>
          <a:prstGeom prst="rect">
            <a:avLst/>
          </a:prstGeom>
        </p:spPr>
        <p:txBody>
          <a:bodyPr/>
          <a:lstStyle>
            <a:lvl1pPr algn="ctr">
              <a:defRPr lang="en-US" sz="3500" kern="1200" cap="all" spc="-60" baseline="0" smtClean="0">
                <a:solidFill>
                  <a:srgbClr val="6CB255"/>
                </a:solidFill>
                <a:latin typeface="+mj-lt"/>
                <a:ea typeface="+mj-ea"/>
                <a:cs typeface="+mj-cs"/>
              </a:defRPr>
            </a:lvl1pPr>
          </a:lstStyle>
          <a:p>
            <a:r>
              <a:rPr lang="en-US" dirty="0"/>
              <a:t>Course Name</a:t>
            </a:r>
          </a:p>
        </p:txBody>
      </p:sp>
      <p:sp>
        <p:nvSpPr>
          <p:cNvPr id="16" name="Text Placeholder 15">
            <a:extLst>
              <a:ext uri="{FF2B5EF4-FFF2-40B4-BE49-F238E27FC236}">
                <a16:creationId xmlns:a16="http://schemas.microsoft.com/office/drawing/2014/main" id="{D2299EAA-4987-485F-A04E-5DF73FA00A0B}"/>
              </a:ext>
            </a:extLst>
          </p:cNvPr>
          <p:cNvSpPr>
            <a:spLocks noGrp="1"/>
          </p:cNvSpPr>
          <p:nvPr>
            <p:ph type="body" sz="quarter" idx="13" hasCustomPrompt="1"/>
          </p:nvPr>
        </p:nvSpPr>
        <p:spPr>
          <a:xfrm>
            <a:off x="1305727" y="1562894"/>
            <a:ext cx="6513294" cy="848257"/>
          </a:xfrm>
          <a:prstGeom prst="rect">
            <a:avLst/>
          </a:prstGeom>
        </p:spPr>
        <p:txBody>
          <a:bodyPr/>
          <a:lstStyle>
            <a:lvl1pPr algn="ctr">
              <a:defRPr lang="en-US" sz="2000" b="1" kern="1200" cap="none" spc="-60" baseline="0" dirty="0" smtClean="0">
                <a:solidFill>
                  <a:srgbClr val="212F62"/>
                </a:solidFill>
                <a:latin typeface="+mn-lt"/>
                <a:ea typeface="+mj-ea"/>
                <a:cs typeface="+mj-cs"/>
              </a:defRPr>
            </a:lvl1pPr>
            <a:lvl2pPr marL="274637" indent="0" algn="ctr">
              <a:buNone/>
              <a:defRPr lang="en-US" sz="1600" kern="1200" cap="none" spc="-60" baseline="0" dirty="0" smtClean="0">
                <a:solidFill>
                  <a:schemeClr val="tx1"/>
                </a:solidFill>
                <a:latin typeface="+mn-lt"/>
                <a:ea typeface="+mj-ea"/>
                <a:cs typeface="+mj-cs"/>
              </a:defRPr>
            </a:lvl2pPr>
          </a:lstStyle>
          <a:p>
            <a:pPr lvl="0"/>
            <a:r>
              <a:rPr lang="en-US" dirty="0"/>
              <a:t>Chapter # Chapter Title</a:t>
            </a:r>
          </a:p>
          <a:p>
            <a:pPr lvl="1"/>
            <a:r>
              <a:rPr lang="en-US" dirty="0" err="1"/>
              <a:t>Powerpoint</a:t>
            </a:r>
            <a:r>
              <a:rPr lang="en-US" dirty="0"/>
              <a:t> Image Sideshow</a:t>
            </a:r>
          </a:p>
        </p:txBody>
      </p:sp>
      <p:sp>
        <p:nvSpPr>
          <p:cNvPr id="7" name="Picture Placeholder 6">
            <a:extLst>
              <a:ext uri="{FF2B5EF4-FFF2-40B4-BE49-F238E27FC236}">
                <a16:creationId xmlns:a16="http://schemas.microsoft.com/office/drawing/2014/main" id="{3182082E-21B3-4DB0-8159-3FE2451E5647}"/>
              </a:ext>
            </a:extLst>
          </p:cNvPr>
          <p:cNvSpPr>
            <a:spLocks noGrp="1"/>
          </p:cNvSpPr>
          <p:nvPr>
            <p:ph type="pic" sz="quarter" idx="12" hasCustomPrompt="1"/>
          </p:nvPr>
        </p:nvSpPr>
        <p:spPr>
          <a:xfrm>
            <a:off x="3566659" y="2450046"/>
            <a:ext cx="2010682" cy="3618965"/>
          </a:xfrm>
          <a:prstGeom prst="rect">
            <a:avLst/>
          </a:prstGeom>
          <a:effectLst>
            <a:reflection blurRad="6350" stA="52000" endA="300" endPos="35000" dir="5400000" sy="-100000" algn="bl" rotWithShape="0"/>
          </a:effectLst>
        </p:spPr>
        <p:txBody>
          <a:bodyPr/>
          <a:lstStyle>
            <a:lvl1pPr>
              <a:defRPr/>
            </a:lvl1pPr>
          </a:lstStyle>
          <a:p>
            <a:r>
              <a:rPr lang="en-US" dirty="0" err="1"/>
              <a:t>Openstax</a:t>
            </a:r>
            <a:r>
              <a:rPr lang="en-US" dirty="0"/>
              <a:t> textbook image</a:t>
            </a:r>
          </a:p>
        </p:txBody>
      </p:sp>
      <p:sp>
        <p:nvSpPr>
          <p:cNvPr id="4" name="Date Placeholder 3"/>
          <p:cNvSpPr>
            <a:spLocks noGrp="1"/>
          </p:cNvSpPr>
          <p:nvPr>
            <p:ph type="dt" sz="half" idx="10"/>
          </p:nvPr>
        </p:nvSpPr>
        <p:spPr>
          <a:xfrm>
            <a:off x="457200" y="6172200"/>
            <a:ext cx="3429000" cy="304800"/>
          </a:xfrm>
          <a:prstGeom prst="rect">
            <a:avLst/>
          </a:prstGeom>
        </p:spPr>
        <p:txBody>
          <a:bodyPr/>
          <a:lstStyle>
            <a:lvl1pPr>
              <a:defRPr/>
            </a:lvl1pPr>
          </a:lstStyle>
          <a:p>
            <a:pPr>
              <a:defRPr/>
            </a:pPr>
            <a:fld id="{0E1F1AF6-519A-433B-8F39-F7FE0F12D535}" type="datetime4">
              <a:rPr lang="en-US" smtClean="0"/>
              <a:t>April 16, 2018</a:t>
            </a:fld>
            <a:endParaRPr lang="en-US" dirty="0"/>
          </a:p>
        </p:txBody>
      </p:sp>
      <p:sp>
        <p:nvSpPr>
          <p:cNvPr id="5" name="Footer Placeholder 4"/>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18CDD89-187D-4A83-A01E-B71B5BB0374B}"/>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81987DDA-D431-4111-879B-9AED36E15117}"/>
              </a:ext>
            </a:extLst>
          </p:cNvPr>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837EB73-DFE1-4201-A2DC-BFF7293EED6D}"/>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E9B29BD-0683-4E6A-A429-544CAFC69C41}" type="datetime4">
              <a:rPr lang="en-US" smtClean="0"/>
              <a:t>April 16, 2018</a:t>
            </a:fld>
            <a:endParaRPr lang="en-US" dirty="0"/>
          </a:p>
        </p:txBody>
      </p:sp>
      <p:pic>
        <p:nvPicPr>
          <p:cNvPr id="16" name="OpenStaxLogo" descr="openstax college logo">
            <a:extLst>
              <a:ext uri="{FF2B5EF4-FFF2-40B4-BE49-F238E27FC236}">
                <a16:creationId xmlns:a16="http://schemas.microsoft.com/office/drawing/2014/main" id="{567BA664-87A5-4E14-A1B6-6B7115ED5B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199" y="227959"/>
            <a:ext cx="759321" cy="516101"/>
          </a:xfrm>
          <a:prstGeom prst="rect">
            <a:avLst/>
          </a:prstGeom>
        </p:spPr>
      </p:pic>
      <p:sp>
        <p:nvSpPr>
          <p:cNvPr id="17" name="Footer Placeholder 4">
            <a:extLst>
              <a:ext uri="{FF2B5EF4-FFF2-40B4-BE49-F238E27FC236}">
                <a16:creationId xmlns:a16="http://schemas.microsoft.com/office/drawing/2014/main" id="{8A3708B5-D048-4DD9-BE1E-291F6FDE5EB1}"/>
              </a:ext>
            </a:extLst>
          </p:cNvPr>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21" r:id="rId3"/>
    <p:sldLayoutId id="2147483919" r:id="rId4"/>
    <p:sldLayoutId id="2147483920" r:id="rId5"/>
  </p:sldLayoutIdLst>
  <p:hf sldNum="0" hdr="0" dt="0"/>
  <p:txStyles>
    <p:titleStyle>
      <a:lvl1pPr algn="l" rtl="0" eaLnBrk="1" fontAlgn="base" hangingPunct="1">
        <a:spcBef>
          <a:spcPct val="0"/>
        </a:spcBef>
        <a:spcAft>
          <a:spcPct val="0"/>
        </a:spcAft>
        <a:defRPr sz="2400" kern="1200" cap="all" spc="-60">
          <a:solidFill>
            <a:srgbClr val="6CB255"/>
          </a:solidFill>
          <a:latin typeface="+mj-lt"/>
          <a:ea typeface="+mj-ea"/>
          <a:cs typeface="+mj-cs"/>
        </a:defRPr>
      </a:lvl1pPr>
      <a:lvl2pPr algn="l" rtl="0" eaLnBrk="1" fontAlgn="base" hangingPunct="1">
        <a:spcBef>
          <a:spcPct val="0"/>
        </a:spcBef>
        <a:spcAft>
          <a:spcPct val="0"/>
        </a:spcAft>
        <a:defRPr sz="2400">
          <a:solidFill>
            <a:srgbClr val="6CB255"/>
          </a:solidFill>
          <a:latin typeface="Arial Black" pitchFamily="34" charset="0"/>
        </a:defRPr>
      </a:lvl2pPr>
      <a:lvl3pPr algn="l" rtl="0" eaLnBrk="1" fontAlgn="base" hangingPunct="1">
        <a:spcBef>
          <a:spcPct val="0"/>
        </a:spcBef>
        <a:spcAft>
          <a:spcPct val="0"/>
        </a:spcAft>
        <a:defRPr sz="2400">
          <a:solidFill>
            <a:srgbClr val="6CB255"/>
          </a:solidFill>
          <a:latin typeface="Arial Black" pitchFamily="34" charset="0"/>
        </a:defRPr>
      </a:lvl3pPr>
      <a:lvl4pPr algn="l" rtl="0" eaLnBrk="1" fontAlgn="base" hangingPunct="1">
        <a:spcBef>
          <a:spcPct val="0"/>
        </a:spcBef>
        <a:spcAft>
          <a:spcPct val="0"/>
        </a:spcAft>
        <a:defRPr sz="2400">
          <a:solidFill>
            <a:srgbClr val="6CB255"/>
          </a:solidFill>
          <a:latin typeface="Arial Black" pitchFamily="34" charset="0"/>
        </a:defRPr>
      </a:lvl4pPr>
      <a:lvl5pPr algn="l" rtl="0" eaLnBrk="1" fontAlgn="base" hangingPunct="1">
        <a:spcBef>
          <a:spcPct val="0"/>
        </a:spcBef>
        <a:spcAft>
          <a:spcPct val="0"/>
        </a:spcAft>
        <a:defRPr sz="2400">
          <a:solidFill>
            <a:srgbClr val="6CB255"/>
          </a:solidFill>
          <a:latin typeface="Arial Black" pitchFamily="34" charset="0"/>
        </a:defRPr>
      </a:lvl5pPr>
      <a:lvl6pPr marL="457200" algn="l" rtl="0" eaLnBrk="1" fontAlgn="base" hangingPunct="1">
        <a:spcBef>
          <a:spcPct val="0"/>
        </a:spcBef>
        <a:spcAft>
          <a:spcPct val="0"/>
        </a:spcAft>
        <a:defRPr sz="2400">
          <a:solidFill>
            <a:srgbClr val="6CB255"/>
          </a:solidFill>
          <a:latin typeface="Arial Black" pitchFamily="34" charset="0"/>
        </a:defRPr>
      </a:lvl6pPr>
      <a:lvl7pPr marL="914400" algn="l" rtl="0" eaLnBrk="1" fontAlgn="base" hangingPunct="1">
        <a:spcBef>
          <a:spcPct val="0"/>
        </a:spcBef>
        <a:spcAft>
          <a:spcPct val="0"/>
        </a:spcAft>
        <a:defRPr sz="2400">
          <a:solidFill>
            <a:srgbClr val="6CB255"/>
          </a:solidFill>
          <a:latin typeface="Arial Black" pitchFamily="34" charset="0"/>
        </a:defRPr>
      </a:lvl7pPr>
      <a:lvl8pPr marL="1371600" algn="l" rtl="0" eaLnBrk="1" fontAlgn="base" hangingPunct="1">
        <a:spcBef>
          <a:spcPct val="0"/>
        </a:spcBef>
        <a:spcAft>
          <a:spcPct val="0"/>
        </a:spcAft>
        <a:defRPr sz="2400">
          <a:solidFill>
            <a:srgbClr val="6CB255"/>
          </a:solidFill>
          <a:latin typeface="Arial Black" pitchFamily="34" charset="0"/>
        </a:defRPr>
      </a:lvl8pPr>
      <a:lvl9pPr marL="1828800" algn="l" rtl="0" eaLnBrk="1" fontAlgn="base" hangingPunct="1">
        <a:spcBef>
          <a:spcPct val="0"/>
        </a:spcBef>
        <a:spcAft>
          <a:spcPct val="0"/>
        </a:spcAft>
        <a:defRPr sz="2400">
          <a:solidFill>
            <a:srgbClr val="6CB255"/>
          </a:solidFill>
          <a:latin typeface="Arial Black" pitchFamily="34" charset="0"/>
        </a:defRPr>
      </a:lvl9pPr>
    </p:titleStyle>
    <p:bodyStyle>
      <a:lvl1pPr algn="l" rtl="0" eaLnBrk="1" fontAlgn="base" hangingPunct="1">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eaLnBrk="1" fontAlgn="base" hangingPunct="1">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CAA3EC-FE70-4839-A2CB-DAEB46B25EEC}"/>
              </a:ext>
            </a:extLst>
          </p:cNvPr>
          <p:cNvSpPr>
            <a:spLocks noGrp="1"/>
          </p:cNvSpPr>
          <p:nvPr>
            <p:ph type="title"/>
          </p:nvPr>
        </p:nvSpPr>
        <p:spPr/>
        <p:txBody>
          <a:bodyPr>
            <a:normAutofit/>
          </a:bodyPr>
          <a:lstStyle/>
          <a:p>
            <a:r>
              <a:rPr lang="en-US" dirty="0"/>
              <a:t>Principles of </a:t>
            </a:r>
            <a:r>
              <a:rPr lang="en-US" dirty="0" err="1"/>
              <a:t>microEconomics</a:t>
            </a:r>
            <a:endParaRPr lang="en-US" dirty="0"/>
          </a:p>
        </p:txBody>
      </p:sp>
      <p:sp>
        <p:nvSpPr>
          <p:cNvPr id="8" name="Text Placeholder 7">
            <a:extLst>
              <a:ext uri="{FF2B5EF4-FFF2-40B4-BE49-F238E27FC236}">
                <a16:creationId xmlns:a16="http://schemas.microsoft.com/office/drawing/2014/main" id="{E0352BBB-9B08-401D-B422-7195C73F06EC}"/>
              </a:ext>
            </a:extLst>
          </p:cNvPr>
          <p:cNvSpPr>
            <a:spLocks noGrp="1"/>
          </p:cNvSpPr>
          <p:nvPr>
            <p:ph type="body" sz="quarter" idx="13"/>
          </p:nvPr>
        </p:nvSpPr>
        <p:spPr/>
        <p:txBody>
          <a:bodyPr/>
          <a:lstStyle/>
          <a:p>
            <a:r>
              <a:rPr lang="en-US" dirty="0"/>
              <a:t>Chapter 6</a:t>
            </a:r>
          </a:p>
          <a:p>
            <a:r>
              <a:rPr lang="en-US" sz="1400" b="0" dirty="0"/>
              <a:t>Consumer Choices</a:t>
            </a:r>
            <a:endParaRPr lang="en-US" b="0" dirty="0"/>
          </a:p>
        </p:txBody>
      </p:sp>
      <p:sp>
        <p:nvSpPr>
          <p:cNvPr id="2" name="Footer Placeholder 1">
            <a:extLst>
              <a:ext uri="{FF2B5EF4-FFF2-40B4-BE49-F238E27FC236}">
                <a16:creationId xmlns:a16="http://schemas.microsoft.com/office/drawing/2014/main" id="{896F98F2-B7BF-4CF9-ADFE-9AEA9609EDD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pic>
        <p:nvPicPr>
          <p:cNvPr id="9" name="Picture Placeholder 8" descr="textbook">
            <a:extLst>
              <a:ext uri="{FF2B5EF4-FFF2-40B4-BE49-F238E27FC236}">
                <a16:creationId xmlns:a16="http://schemas.microsoft.com/office/drawing/2014/main" id="{CE9AB873-3B6C-42DF-953C-FA3B3CCBF78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619500" y="2450046"/>
            <a:ext cx="1905000" cy="2466975"/>
          </a:xfrm>
          <a:prstGeom prst="rect">
            <a:avLst/>
          </a:prstGeom>
        </p:spPr>
      </p:pic>
    </p:spTree>
    <p:extLst>
      <p:ext uri="{BB962C8B-B14F-4D97-AF65-F5344CB8AC3E}">
        <p14:creationId xmlns:p14="http://schemas.microsoft.com/office/powerpoint/2010/main" val="168628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519A-3B79-4041-B9A5-B84750E0320F}"/>
              </a:ext>
            </a:extLst>
          </p:cNvPr>
          <p:cNvSpPr>
            <a:spLocks noGrp="1"/>
          </p:cNvSpPr>
          <p:nvPr>
            <p:ph type="title"/>
          </p:nvPr>
        </p:nvSpPr>
        <p:spPr/>
        <p:txBody>
          <a:bodyPr/>
          <a:lstStyle/>
          <a:p>
            <a:r>
              <a:rPr lang="en-US" dirty="0"/>
              <a:t>Figure 6.9</a:t>
            </a:r>
          </a:p>
        </p:txBody>
      </p:sp>
      <p:sp>
        <p:nvSpPr>
          <p:cNvPr id="3" name="Text Placeholder 2">
            <a:extLst>
              <a:ext uri="{FF2B5EF4-FFF2-40B4-BE49-F238E27FC236}">
                <a16:creationId xmlns:a16="http://schemas.microsoft.com/office/drawing/2014/main" id="{9C704113-C724-4647-815E-E687A913AAA1}"/>
              </a:ext>
            </a:extLst>
          </p:cNvPr>
          <p:cNvSpPr>
            <a:spLocks noGrp="1"/>
          </p:cNvSpPr>
          <p:nvPr>
            <p:ph type="body" sz="half" idx="2"/>
          </p:nvPr>
        </p:nvSpPr>
        <p:spPr/>
        <p:txBody>
          <a:bodyPr>
            <a:normAutofit fontScale="92500" lnSpcReduction="20000"/>
          </a:bodyPr>
          <a:lstStyle/>
          <a:p>
            <a:r>
              <a:rPr lang="en-US" dirty="0" err="1">
                <a:solidFill>
                  <a:schemeClr val="tx1"/>
                </a:solidFill>
              </a:rPr>
              <a:t>Yelberton</a:t>
            </a:r>
            <a:r>
              <a:rPr lang="en-US" dirty="0">
                <a:solidFill>
                  <a:schemeClr val="tx1"/>
                </a:solidFill>
              </a:rPr>
              <a:t> will make a choice between present and future consumption. With an annual rate of return of 6%, he decides that his utility will be highest at point B, which represents a choice of $800,000 in present consumption and $1,148,000 in future consumption. When the annual rate of return rises to 9%, the intertemporal budget constraint pivots up. </a:t>
            </a:r>
            <a:r>
              <a:rPr lang="en-US" dirty="0" err="1">
                <a:solidFill>
                  <a:schemeClr val="tx1"/>
                </a:solidFill>
              </a:rPr>
              <a:t>Yelberton</a:t>
            </a:r>
            <a:r>
              <a:rPr lang="en-US" dirty="0">
                <a:solidFill>
                  <a:schemeClr val="tx1"/>
                </a:solidFill>
              </a:rPr>
              <a:t> could choose to take the gains from this higher rate of return in several forms: more present saving and much higher future consumption (J), the same present saving and higher future consumption (K), more present consumption and more future consumption (L), or more present consumption and the same future consumption (M).</a:t>
            </a:r>
          </a:p>
          <a:p>
            <a:endParaRPr lang="en-US" dirty="0"/>
          </a:p>
        </p:txBody>
      </p:sp>
      <p:pic>
        <p:nvPicPr>
          <p:cNvPr id="7" name="Content Placeholder 6" descr="Yelberton will make a choice between present and future consumption. With an annual rate of return of 6%, he decides that his utility will be highest at point B, which represents a choice of $800,000 in present consumption and $1,148,000 in future consumption. When the annual rate of return rises to 9%, the intertemporal budget constraint pivots up. Yelberton could choose to take the gains from this higher rate of return in several forms: more present saving and much higher future consumption (J), the same present saving and higher future consumption (K), more present consumption and more future consumption (L), or more present consumption and the same future consumption (M).&#10;">
            <a:extLst>
              <a:ext uri="{FF2B5EF4-FFF2-40B4-BE49-F238E27FC236}">
                <a16:creationId xmlns:a16="http://schemas.microsoft.com/office/drawing/2014/main" id="{2E95D02E-CE68-4F25-BD93-C1148E29B9B1}"/>
              </a:ext>
            </a:extLst>
          </p:cNvPr>
          <p:cNvPicPr>
            <a:picLocks noGrp="1" noChangeAspect="1"/>
          </p:cNvPicPr>
          <p:nvPr>
            <p:ph idx="1"/>
          </p:nvPr>
        </p:nvPicPr>
        <p:blipFill>
          <a:blip r:embed="rId2"/>
          <a:stretch>
            <a:fillRect/>
          </a:stretch>
        </p:blipFill>
        <p:spPr>
          <a:xfrm>
            <a:off x="4347690" y="1709426"/>
            <a:ext cx="3566469" cy="4261473"/>
          </a:xfrm>
          <a:prstGeom prst="rect">
            <a:avLst/>
          </a:prstGeom>
        </p:spPr>
      </p:pic>
      <p:sp>
        <p:nvSpPr>
          <p:cNvPr id="4" name="Footer Placeholder 3">
            <a:extLst>
              <a:ext uri="{FF2B5EF4-FFF2-40B4-BE49-F238E27FC236}">
                <a16:creationId xmlns:a16="http://schemas.microsoft.com/office/drawing/2014/main" id="{6D8E689C-DD4C-4D40-8659-C742C22F08B1}"/>
              </a:ext>
            </a:extLst>
          </p:cNvPr>
          <p:cNvSpPr>
            <a:spLocks noGrp="1"/>
          </p:cNvSpPr>
          <p:nvPr>
            <p:ph type="ftr" sz="quarter" idx="11"/>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Tree>
    <p:extLst>
      <p:ext uri="{BB962C8B-B14F-4D97-AF65-F5344CB8AC3E}">
        <p14:creationId xmlns:p14="http://schemas.microsoft.com/office/powerpoint/2010/main" val="1382638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1E6C-39D8-4A48-84D7-B149E92FFABD}"/>
              </a:ext>
            </a:extLst>
          </p:cNvPr>
          <p:cNvSpPr>
            <a:spLocks noGrp="1"/>
          </p:cNvSpPr>
          <p:nvPr>
            <p:ph type="title"/>
          </p:nvPr>
        </p:nvSpPr>
        <p:spPr/>
        <p:txBody>
          <a:bodyPr/>
          <a:lstStyle/>
          <a:p>
            <a:r>
              <a:rPr lang="en-US" dirty="0"/>
              <a:t>Figure 6.10</a:t>
            </a:r>
          </a:p>
        </p:txBody>
      </p:sp>
      <p:sp>
        <p:nvSpPr>
          <p:cNvPr id="3" name="Text Placeholder 2">
            <a:extLst>
              <a:ext uri="{FF2B5EF4-FFF2-40B4-BE49-F238E27FC236}">
                <a16:creationId xmlns:a16="http://schemas.microsoft.com/office/drawing/2014/main" id="{89CF53CA-BF2D-4D02-BAA6-9BA022DB403F}"/>
              </a:ext>
            </a:extLst>
          </p:cNvPr>
          <p:cNvSpPr>
            <a:spLocks noGrp="1"/>
          </p:cNvSpPr>
          <p:nvPr>
            <p:ph type="body" sz="quarter" idx="14"/>
          </p:nvPr>
        </p:nvSpPr>
        <p:spPr>
          <a:xfrm>
            <a:off x="457200" y="4561959"/>
            <a:ext cx="8062912" cy="1930915"/>
          </a:xfrm>
        </p:spPr>
        <p:txBody>
          <a:bodyPr/>
          <a:lstStyle/>
          <a:p>
            <a:r>
              <a:rPr lang="en-US" dirty="0"/>
              <a:t>Those with the highest degrees in 2012 had substantially lower unemployment rates whereas those with the least formal education suffered from the highest unemployment rates. The national median average weekly income was $815, and the nation unemployment average in 2012 was 6.8%. (Source: Bureau of Labor Statistics, May 22, 2013)</a:t>
            </a:r>
          </a:p>
          <a:p>
            <a:endParaRPr lang="en-US" dirty="0"/>
          </a:p>
        </p:txBody>
      </p:sp>
      <p:sp>
        <p:nvSpPr>
          <p:cNvPr id="4" name="Footer Placeholder 3">
            <a:extLst>
              <a:ext uri="{FF2B5EF4-FFF2-40B4-BE49-F238E27FC236}">
                <a16:creationId xmlns:a16="http://schemas.microsoft.com/office/drawing/2014/main" id="{2E73C61B-D85A-48A0-AE1B-3FFF58108FCA}"/>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ose with the highest degrees in 2012 had substantially lower unemployment rates whereas those with the least formal education suffered from the highest unemployment rates. The national median average weekly income was $815, and the nation unemployment average in 2012 was 6.8%. (Source: Bureau of Labor Statistics, May 22, 2013)&#10;">
            <a:extLst>
              <a:ext uri="{FF2B5EF4-FFF2-40B4-BE49-F238E27FC236}">
                <a16:creationId xmlns:a16="http://schemas.microsoft.com/office/drawing/2014/main" id="{9B9D25E8-7FB3-42B7-84FD-827715D89022}"/>
              </a:ext>
            </a:extLst>
          </p:cNvPr>
          <p:cNvPicPr>
            <a:picLocks noGrp="1" noChangeAspect="1"/>
          </p:cNvPicPr>
          <p:nvPr>
            <p:ph sz="quarter" idx="17"/>
          </p:nvPr>
        </p:nvPicPr>
        <p:blipFill>
          <a:blip r:embed="rId2"/>
          <a:stretch>
            <a:fillRect/>
          </a:stretch>
        </p:blipFill>
        <p:spPr>
          <a:xfrm>
            <a:off x="1979935" y="1062553"/>
            <a:ext cx="5017443" cy="3499407"/>
          </a:xfrm>
          <a:prstGeom prst="rect">
            <a:avLst/>
          </a:prstGeom>
        </p:spPr>
      </p:pic>
    </p:spTree>
    <p:extLst>
      <p:ext uri="{BB962C8B-B14F-4D97-AF65-F5344CB8AC3E}">
        <p14:creationId xmlns:p14="http://schemas.microsoft.com/office/powerpoint/2010/main" val="643408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7226FB-8BC1-41CE-9A41-2D7CB5072EA7}"/>
              </a:ext>
            </a:extLst>
          </p:cNvPr>
          <p:cNvSpPr>
            <a:spLocks noGrp="1"/>
          </p:cNvSpPr>
          <p:nvPr>
            <p:ph type="title"/>
          </p:nvPr>
        </p:nvSpPr>
        <p:spPr/>
        <p:txBody>
          <a:bodyPr/>
          <a:lstStyle/>
          <a:p>
            <a:r>
              <a:rPr lang="en-US" dirty="0"/>
              <a:t>Figure 6.1</a:t>
            </a:r>
          </a:p>
        </p:txBody>
      </p:sp>
      <p:sp>
        <p:nvSpPr>
          <p:cNvPr id="7" name="Text Placeholder 6">
            <a:extLst>
              <a:ext uri="{FF2B5EF4-FFF2-40B4-BE49-F238E27FC236}">
                <a16:creationId xmlns:a16="http://schemas.microsoft.com/office/drawing/2014/main" id="{542BD2F0-7AA6-429F-9113-72D6F3146F9B}"/>
              </a:ext>
            </a:extLst>
          </p:cNvPr>
          <p:cNvSpPr>
            <a:spLocks noGrp="1"/>
          </p:cNvSpPr>
          <p:nvPr>
            <p:ph type="body" sz="quarter" idx="14"/>
          </p:nvPr>
        </p:nvSpPr>
        <p:spPr/>
        <p:txBody>
          <a:bodyPr/>
          <a:lstStyle/>
          <a:p>
            <a:r>
              <a:rPr lang="en-US" dirty="0"/>
              <a:t>Higher education is generally viewed as a good investment, if one can afford it, regardless of the state of the economy. (Credit: modification of work by Jason Bache/Flickr Creative Commons)</a:t>
            </a:r>
          </a:p>
          <a:p>
            <a:endParaRPr lang="en-US" dirty="0"/>
          </a:p>
        </p:txBody>
      </p:sp>
      <p:sp>
        <p:nvSpPr>
          <p:cNvPr id="5" name="Footer Placeholder 4">
            <a:extLst>
              <a:ext uri="{FF2B5EF4-FFF2-40B4-BE49-F238E27FC236}">
                <a16:creationId xmlns:a16="http://schemas.microsoft.com/office/drawing/2014/main" id="{07EDD015-202B-4284-8A1B-2CB4F80A13A2}"/>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pic>
        <p:nvPicPr>
          <p:cNvPr id="10" name="Content Placeholder 9" descr="graduation ceremony">
            <a:extLst>
              <a:ext uri="{FF2B5EF4-FFF2-40B4-BE49-F238E27FC236}">
                <a16:creationId xmlns:a16="http://schemas.microsoft.com/office/drawing/2014/main" id="{45FA6DA1-9221-4178-8CCE-BBDF958CC2FA}"/>
              </a:ext>
            </a:extLst>
          </p:cNvPr>
          <p:cNvPicPr>
            <a:picLocks noGrp="1" noChangeAspect="1"/>
          </p:cNvPicPr>
          <p:nvPr>
            <p:ph sz="quarter" idx="17"/>
          </p:nvPr>
        </p:nvPicPr>
        <p:blipFill>
          <a:blip r:embed="rId2"/>
          <a:stretch>
            <a:fillRect/>
          </a:stretch>
        </p:blipFill>
        <p:spPr>
          <a:xfrm>
            <a:off x="1443440" y="1062553"/>
            <a:ext cx="6090432" cy="3499407"/>
          </a:xfrm>
          <a:prstGeom prst="rect">
            <a:avLst/>
          </a:prstGeom>
        </p:spPr>
      </p:pic>
    </p:spTree>
    <p:extLst>
      <p:ext uri="{BB962C8B-B14F-4D97-AF65-F5344CB8AC3E}">
        <p14:creationId xmlns:p14="http://schemas.microsoft.com/office/powerpoint/2010/main" val="40302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8CD5-A1C2-4FD0-B2F3-A005BF729579}"/>
              </a:ext>
            </a:extLst>
          </p:cNvPr>
          <p:cNvSpPr>
            <a:spLocks noGrp="1"/>
          </p:cNvSpPr>
          <p:nvPr>
            <p:ph type="title"/>
          </p:nvPr>
        </p:nvSpPr>
        <p:spPr/>
        <p:txBody>
          <a:bodyPr/>
          <a:lstStyle/>
          <a:p>
            <a:r>
              <a:rPr lang="en-US" dirty="0"/>
              <a:t>Figure 6.2</a:t>
            </a:r>
          </a:p>
        </p:txBody>
      </p:sp>
      <p:sp>
        <p:nvSpPr>
          <p:cNvPr id="3" name="Text Placeholder 2">
            <a:extLst>
              <a:ext uri="{FF2B5EF4-FFF2-40B4-BE49-F238E27FC236}">
                <a16:creationId xmlns:a16="http://schemas.microsoft.com/office/drawing/2014/main" id="{5E7C42A6-B413-4404-AC41-AED67A883E5A}"/>
              </a:ext>
            </a:extLst>
          </p:cNvPr>
          <p:cNvSpPr>
            <a:spLocks noGrp="1"/>
          </p:cNvSpPr>
          <p:nvPr>
            <p:ph type="body" sz="quarter" idx="14"/>
          </p:nvPr>
        </p:nvSpPr>
        <p:spPr/>
        <p:txBody>
          <a:bodyPr/>
          <a:lstStyle/>
          <a:p>
            <a:r>
              <a:rPr lang="en-US" dirty="0"/>
              <a:t>José has income of $56. Movies cost $7 and T-shirts cost $14. The points on the budget constraint line show the combinations of movies and T-shirts that are affordable.</a:t>
            </a:r>
          </a:p>
          <a:p>
            <a:endParaRPr lang="en-US" dirty="0"/>
          </a:p>
        </p:txBody>
      </p:sp>
      <p:sp>
        <p:nvSpPr>
          <p:cNvPr id="4" name="Footer Placeholder 3">
            <a:extLst>
              <a:ext uri="{FF2B5EF4-FFF2-40B4-BE49-F238E27FC236}">
                <a16:creationId xmlns:a16="http://schemas.microsoft.com/office/drawing/2014/main" id="{149B4448-4197-4935-9191-9D516F3B4DB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José has income of $56. Movies cost $7 and T-shirts cost $14. The points on the budget constraint line show the combinations of movies and T-shirts that are affordable.&#10;">
            <a:extLst>
              <a:ext uri="{FF2B5EF4-FFF2-40B4-BE49-F238E27FC236}">
                <a16:creationId xmlns:a16="http://schemas.microsoft.com/office/drawing/2014/main" id="{82DD9FF6-CA6C-4512-8C78-A4415F7DAD19}"/>
              </a:ext>
            </a:extLst>
          </p:cNvPr>
          <p:cNvPicPr>
            <a:picLocks noGrp="1" noChangeAspect="1"/>
          </p:cNvPicPr>
          <p:nvPr>
            <p:ph sz="quarter" idx="17"/>
          </p:nvPr>
        </p:nvPicPr>
        <p:blipFill>
          <a:blip r:embed="rId2"/>
          <a:stretch>
            <a:fillRect/>
          </a:stretch>
        </p:blipFill>
        <p:spPr>
          <a:xfrm>
            <a:off x="1443440" y="1248497"/>
            <a:ext cx="6090432" cy="3127519"/>
          </a:xfrm>
          <a:prstGeom prst="rect">
            <a:avLst/>
          </a:prstGeom>
        </p:spPr>
      </p:pic>
    </p:spTree>
    <p:extLst>
      <p:ext uri="{BB962C8B-B14F-4D97-AF65-F5344CB8AC3E}">
        <p14:creationId xmlns:p14="http://schemas.microsoft.com/office/powerpoint/2010/main" val="417074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80C6-ABC9-473E-A3B4-1E7659322838}"/>
              </a:ext>
            </a:extLst>
          </p:cNvPr>
          <p:cNvSpPr>
            <a:spLocks noGrp="1"/>
          </p:cNvSpPr>
          <p:nvPr>
            <p:ph type="title"/>
          </p:nvPr>
        </p:nvSpPr>
        <p:spPr/>
        <p:txBody>
          <a:bodyPr/>
          <a:lstStyle/>
          <a:p>
            <a:r>
              <a:rPr lang="en-US" dirty="0"/>
              <a:t>Figure 6.3</a:t>
            </a:r>
          </a:p>
        </p:txBody>
      </p:sp>
      <p:sp>
        <p:nvSpPr>
          <p:cNvPr id="3" name="Text Placeholder 2">
            <a:extLst>
              <a:ext uri="{FF2B5EF4-FFF2-40B4-BE49-F238E27FC236}">
                <a16:creationId xmlns:a16="http://schemas.microsoft.com/office/drawing/2014/main" id="{45C5F727-6848-4F75-B988-1FC448AF6929}"/>
              </a:ext>
            </a:extLst>
          </p:cNvPr>
          <p:cNvSpPr>
            <a:spLocks noGrp="1"/>
          </p:cNvSpPr>
          <p:nvPr>
            <p:ph type="body" sz="quarter" idx="14"/>
          </p:nvPr>
        </p:nvSpPr>
        <p:spPr>
          <a:xfrm>
            <a:off x="457200" y="4163987"/>
            <a:ext cx="8062912" cy="1884477"/>
          </a:xfrm>
        </p:spPr>
        <p:txBody>
          <a:bodyPr/>
          <a:lstStyle/>
          <a:p>
            <a:pPr lvl="0" fontAlgn="auto"/>
            <a:r>
              <a:rPr lang="en-US" sz="1600" dirty="0"/>
              <a:t>The utility-maximizing choice on the original budget constraint is M. The dashed horizontal and vertical lines extending through point M allow you to see at a glance whether the quantity consumed of goods on the new budget constraint is higher or lower than on the original budget constraint. On the new budget constraint, a choice like N will be made if both goods are normal goods. If overnight stays is an inferior good, a choice like P will be made. If concert tickets are an inferior good, a choice like Q will be made.</a:t>
            </a:r>
          </a:p>
          <a:p>
            <a:endParaRPr lang="en-US" dirty="0"/>
          </a:p>
        </p:txBody>
      </p:sp>
      <p:sp>
        <p:nvSpPr>
          <p:cNvPr id="4" name="Footer Placeholder 3">
            <a:extLst>
              <a:ext uri="{FF2B5EF4-FFF2-40B4-BE49-F238E27FC236}">
                <a16:creationId xmlns:a16="http://schemas.microsoft.com/office/drawing/2014/main" id="{C8332C76-B675-409F-A275-C193F79F667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utility-maximizing choice on the original budget constraint is M. The dashed horizontal and vertical lines extending through point M allow you to see at a glance whether the quantity consumed of goods on the new budget constraint is higher or lower than on the original budget constraint. On the new budget constraint, a choice like N will be made if both goods are normal goods. If overnight stays is an inferior good, a choice like P will be made. If concert tickets are an inferior good, a choice like Q will be made.&#10;">
            <a:extLst>
              <a:ext uri="{FF2B5EF4-FFF2-40B4-BE49-F238E27FC236}">
                <a16:creationId xmlns:a16="http://schemas.microsoft.com/office/drawing/2014/main" id="{FF4649D1-5F03-43EC-8659-D0BA37E00814}"/>
              </a:ext>
            </a:extLst>
          </p:cNvPr>
          <p:cNvPicPr>
            <a:picLocks noGrp="1" noChangeAspect="1"/>
          </p:cNvPicPr>
          <p:nvPr>
            <p:ph sz="quarter" idx="17"/>
          </p:nvPr>
        </p:nvPicPr>
        <p:blipFill>
          <a:blip r:embed="rId2"/>
          <a:stretch>
            <a:fillRect/>
          </a:stretch>
        </p:blipFill>
        <p:spPr>
          <a:xfrm>
            <a:off x="2616989" y="452953"/>
            <a:ext cx="4505334" cy="3499407"/>
          </a:xfrm>
          <a:prstGeom prst="rect">
            <a:avLst/>
          </a:prstGeom>
        </p:spPr>
      </p:pic>
    </p:spTree>
    <p:extLst>
      <p:ext uri="{BB962C8B-B14F-4D97-AF65-F5344CB8AC3E}">
        <p14:creationId xmlns:p14="http://schemas.microsoft.com/office/powerpoint/2010/main" val="125303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1A8F-1706-4721-800C-D922A9BAB95A}"/>
              </a:ext>
            </a:extLst>
          </p:cNvPr>
          <p:cNvSpPr>
            <a:spLocks noGrp="1"/>
          </p:cNvSpPr>
          <p:nvPr>
            <p:ph type="title"/>
          </p:nvPr>
        </p:nvSpPr>
        <p:spPr/>
        <p:txBody>
          <a:bodyPr/>
          <a:lstStyle/>
          <a:p>
            <a:r>
              <a:rPr lang="en-US" dirty="0"/>
              <a:t>Figure 6.4</a:t>
            </a:r>
          </a:p>
        </p:txBody>
      </p:sp>
      <p:sp>
        <p:nvSpPr>
          <p:cNvPr id="3" name="Text Placeholder 2">
            <a:extLst>
              <a:ext uri="{FF2B5EF4-FFF2-40B4-BE49-F238E27FC236}">
                <a16:creationId xmlns:a16="http://schemas.microsoft.com/office/drawing/2014/main" id="{E0E8384A-79F8-4DE6-A8B6-E9FB635524FF}"/>
              </a:ext>
            </a:extLst>
          </p:cNvPr>
          <p:cNvSpPr>
            <a:spLocks noGrp="1"/>
          </p:cNvSpPr>
          <p:nvPr>
            <p:ph type="body" sz="quarter" idx="14"/>
          </p:nvPr>
        </p:nvSpPr>
        <p:spPr>
          <a:xfrm>
            <a:off x="457200" y="4488801"/>
            <a:ext cx="8062912" cy="2004073"/>
          </a:xfrm>
        </p:spPr>
        <p:txBody>
          <a:bodyPr/>
          <a:lstStyle/>
          <a:p>
            <a:pPr lvl="0" fontAlgn="auto"/>
            <a:r>
              <a:rPr lang="en-US" sz="1400" dirty="0"/>
              <a:t>The original utility-maximizing choice is M. When the price rises, the budget constraint shifts in to the left. The dashed lines make it possible to see at a glance whether the new consumption choice involves less of both goods, or less of one good and more of the other. The new possible choices would be fewer baseball bats and more cameras, like point H, or less of both goods, as at point J. Choice K would mean that the higher price of bats led to exactly the same quantity of bats being consumed, but fewer cameras. Choices like L are ruled out as theoretically possible but highly unlikely in the real world, because they would mean that a higher price for baseball bats means a greater quantity consumed of baseball bats.</a:t>
            </a:r>
          </a:p>
          <a:p>
            <a:endParaRPr lang="en-US" dirty="0"/>
          </a:p>
        </p:txBody>
      </p:sp>
      <p:sp>
        <p:nvSpPr>
          <p:cNvPr id="4" name="Footer Placeholder 3">
            <a:extLst>
              <a:ext uri="{FF2B5EF4-FFF2-40B4-BE49-F238E27FC236}">
                <a16:creationId xmlns:a16="http://schemas.microsoft.com/office/drawing/2014/main" id="{56CA2EF4-4613-47E8-9733-368DE27A047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original utility-maximizing choice is M. When the price rises, the budget constraint shifts in to the left. The dashed lines make it possible to see at a glance whether the new consumption choice involves less of both goods, or less of one good and more of the other. The new possible choices would be fewer baseball bats and more cameras, like point H, or less of both goods, as at point J. Choice K would mean that the higher price of bats led to exactly the same quantity of bats being consumed, but fewer cameras. Choices like L are ruled out as theoretically possible but highly unlikely in the real world, because they would mean that a higher price for baseball bats means a greater quantity consumed of baseball bats.&#10;">
            <a:extLst>
              <a:ext uri="{FF2B5EF4-FFF2-40B4-BE49-F238E27FC236}">
                <a16:creationId xmlns:a16="http://schemas.microsoft.com/office/drawing/2014/main" id="{455F1026-613A-4389-A761-C778973383FC}"/>
              </a:ext>
            </a:extLst>
          </p:cNvPr>
          <p:cNvPicPr>
            <a:picLocks noGrp="1" noChangeAspect="1"/>
          </p:cNvPicPr>
          <p:nvPr>
            <p:ph sz="quarter" idx="17"/>
          </p:nvPr>
        </p:nvPicPr>
        <p:blipFill>
          <a:blip r:embed="rId2"/>
          <a:stretch>
            <a:fillRect/>
          </a:stretch>
        </p:blipFill>
        <p:spPr>
          <a:xfrm>
            <a:off x="922187" y="1135711"/>
            <a:ext cx="7132938" cy="3353091"/>
          </a:xfrm>
          <a:prstGeom prst="rect">
            <a:avLst/>
          </a:prstGeom>
        </p:spPr>
      </p:pic>
    </p:spTree>
    <p:extLst>
      <p:ext uri="{BB962C8B-B14F-4D97-AF65-F5344CB8AC3E}">
        <p14:creationId xmlns:p14="http://schemas.microsoft.com/office/powerpoint/2010/main" val="958402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02D4-BD15-4CE1-85F1-69DCF3215F40}"/>
              </a:ext>
            </a:extLst>
          </p:cNvPr>
          <p:cNvSpPr>
            <a:spLocks noGrp="1"/>
          </p:cNvSpPr>
          <p:nvPr>
            <p:ph type="title"/>
          </p:nvPr>
        </p:nvSpPr>
        <p:spPr/>
        <p:txBody>
          <a:bodyPr/>
          <a:lstStyle/>
          <a:p>
            <a:r>
              <a:rPr lang="en-US" dirty="0"/>
              <a:t>Figure 6.5</a:t>
            </a:r>
          </a:p>
        </p:txBody>
      </p:sp>
      <p:sp>
        <p:nvSpPr>
          <p:cNvPr id="3" name="Text Placeholder 2">
            <a:extLst>
              <a:ext uri="{FF2B5EF4-FFF2-40B4-BE49-F238E27FC236}">
                <a16:creationId xmlns:a16="http://schemas.microsoft.com/office/drawing/2014/main" id="{E39D74BC-1859-4580-ABCE-68E36BC2E049}"/>
              </a:ext>
            </a:extLst>
          </p:cNvPr>
          <p:cNvSpPr>
            <a:spLocks noGrp="1"/>
          </p:cNvSpPr>
          <p:nvPr>
            <p:ph type="body" sz="quarter" idx="14"/>
          </p:nvPr>
        </p:nvSpPr>
        <p:spPr/>
        <p:txBody>
          <a:bodyPr/>
          <a:lstStyle/>
          <a:p>
            <a:pPr marL="342900" indent="-342900">
              <a:buAutoNum type="alphaLcParenBoth"/>
            </a:pPr>
            <a:r>
              <a:rPr lang="en-US" sz="1400" dirty="0">
                <a:solidFill>
                  <a:schemeClr val="tx1"/>
                </a:solidFill>
              </a:rPr>
              <a:t>As the price increases from P</a:t>
            </a:r>
            <a:r>
              <a:rPr lang="en-US" sz="1400" baseline="-25000" dirty="0">
                <a:solidFill>
                  <a:schemeClr val="tx1"/>
                </a:solidFill>
              </a:rPr>
              <a:t>0</a:t>
            </a:r>
            <a:r>
              <a:rPr lang="en-US" sz="1400" dirty="0">
                <a:solidFill>
                  <a:schemeClr val="tx1"/>
                </a:solidFill>
              </a:rPr>
              <a:t> to P</a:t>
            </a:r>
            <a:r>
              <a:rPr lang="en-US" sz="1400" baseline="-25000" dirty="0">
                <a:solidFill>
                  <a:schemeClr val="tx1"/>
                </a:solidFill>
              </a:rPr>
              <a:t>1</a:t>
            </a:r>
            <a:r>
              <a:rPr lang="en-US" sz="1400" dirty="0">
                <a:solidFill>
                  <a:schemeClr val="tx1"/>
                </a:solidFill>
              </a:rPr>
              <a:t> to P</a:t>
            </a:r>
            <a:r>
              <a:rPr lang="en-US" sz="1400" baseline="-25000" dirty="0">
                <a:solidFill>
                  <a:schemeClr val="tx1"/>
                </a:solidFill>
              </a:rPr>
              <a:t>2</a:t>
            </a:r>
            <a:r>
              <a:rPr lang="en-US" sz="1400" dirty="0">
                <a:solidFill>
                  <a:schemeClr val="tx1"/>
                </a:solidFill>
              </a:rPr>
              <a:t> to P</a:t>
            </a:r>
            <a:r>
              <a:rPr lang="en-US" sz="1400" baseline="-25000" dirty="0">
                <a:solidFill>
                  <a:schemeClr val="tx1"/>
                </a:solidFill>
              </a:rPr>
              <a:t>3</a:t>
            </a:r>
            <a:r>
              <a:rPr lang="en-US" sz="1400" dirty="0">
                <a:solidFill>
                  <a:schemeClr val="tx1"/>
                </a:solidFill>
              </a:rPr>
              <a:t>, the budget constraint on the upper part of the diagram shifts to the left. The utility-maximizing choice changes from M</a:t>
            </a:r>
            <a:r>
              <a:rPr lang="en-US" sz="1400" baseline="-25000" dirty="0">
                <a:solidFill>
                  <a:schemeClr val="tx1"/>
                </a:solidFill>
              </a:rPr>
              <a:t>0</a:t>
            </a:r>
            <a:r>
              <a:rPr lang="en-US" sz="1400" dirty="0">
                <a:solidFill>
                  <a:schemeClr val="tx1"/>
                </a:solidFill>
              </a:rPr>
              <a:t> to M</a:t>
            </a:r>
            <a:r>
              <a:rPr lang="en-US" sz="1400" baseline="-25000" dirty="0">
                <a:solidFill>
                  <a:schemeClr val="tx1"/>
                </a:solidFill>
              </a:rPr>
              <a:t>1</a:t>
            </a:r>
            <a:r>
              <a:rPr lang="en-US" sz="1400" dirty="0">
                <a:solidFill>
                  <a:schemeClr val="tx1"/>
                </a:solidFill>
              </a:rPr>
              <a:t> to M</a:t>
            </a:r>
            <a:r>
              <a:rPr lang="en-US" sz="1400" baseline="-25000" dirty="0">
                <a:solidFill>
                  <a:schemeClr val="tx1"/>
                </a:solidFill>
              </a:rPr>
              <a:t>2</a:t>
            </a:r>
            <a:r>
              <a:rPr lang="en-US" sz="1400" dirty="0">
                <a:solidFill>
                  <a:schemeClr val="tx1"/>
                </a:solidFill>
              </a:rPr>
              <a:t> to M</a:t>
            </a:r>
            <a:r>
              <a:rPr lang="en-US" sz="1400" baseline="-25000" dirty="0">
                <a:solidFill>
                  <a:schemeClr val="tx1"/>
                </a:solidFill>
              </a:rPr>
              <a:t>3</a:t>
            </a:r>
            <a:r>
              <a:rPr lang="en-US" sz="1400" dirty="0">
                <a:solidFill>
                  <a:schemeClr val="tx1"/>
                </a:solidFill>
              </a:rPr>
              <a:t>. As a result, the quantity demanded of housing shifts from Q</a:t>
            </a:r>
            <a:r>
              <a:rPr lang="en-US" sz="1400" baseline="-25000" dirty="0">
                <a:solidFill>
                  <a:schemeClr val="tx1"/>
                </a:solidFill>
              </a:rPr>
              <a:t>0</a:t>
            </a:r>
            <a:r>
              <a:rPr lang="en-US" sz="1400" dirty="0">
                <a:solidFill>
                  <a:schemeClr val="tx1"/>
                </a:solidFill>
              </a:rPr>
              <a:t> to Q</a:t>
            </a:r>
            <a:r>
              <a:rPr lang="en-US" sz="1400" baseline="-25000" dirty="0">
                <a:solidFill>
                  <a:schemeClr val="tx1"/>
                </a:solidFill>
              </a:rPr>
              <a:t>1</a:t>
            </a:r>
            <a:r>
              <a:rPr lang="en-US" sz="1400" dirty="0">
                <a:solidFill>
                  <a:schemeClr val="tx1"/>
                </a:solidFill>
              </a:rPr>
              <a:t> to Q</a:t>
            </a:r>
            <a:r>
              <a:rPr lang="en-US" sz="1400" baseline="-25000" dirty="0">
                <a:solidFill>
                  <a:schemeClr val="tx1"/>
                </a:solidFill>
              </a:rPr>
              <a:t>2</a:t>
            </a:r>
            <a:r>
              <a:rPr lang="en-US" sz="1400" dirty="0">
                <a:solidFill>
                  <a:schemeClr val="tx1"/>
                </a:solidFill>
              </a:rPr>
              <a:t> to Q</a:t>
            </a:r>
            <a:r>
              <a:rPr lang="en-US" sz="1400" baseline="-25000" dirty="0">
                <a:solidFill>
                  <a:schemeClr val="tx1"/>
                </a:solidFill>
              </a:rPr>
              <a:t>3</a:t>
            </a:r>
            <a:r>
              <a:rPr lang="en-US" sz="1400" dirty="0">
                <a:solidFill>
                  <a:schemeClr val="tx1"/>
                </a:solidFill>
              </a:rPr>
              <a:t>, </a:t>
            </a:r>
            <a:r>
              <a:rPr lang="en-US" sz="1400" i="1" dirty="0">
                <a:solidFill>
                  <a:schemeClr val="tx1"/>
                </a:solidFill>
              </a:rPr>
              <a:t>ceteris paribus. </a:t>
            </a:r>
          </a:p>
          <a:p>
            <a:pPr marL="342900" indent="-342900">
              <a:buAutoNum type="alphaLcParenBoth"/>
            </a:pPr>
            <a:r>
              <a:rPr lang="en-US" sz="1400" dirty="0">
                <a:solidFill>
                  <a:schemeClr val="tx1"/>
                </a:solidFill>
              </a:rPr>
              <a:t>The demand curve graphs each combination of the price of housing and the quantity of housing demanded, </a:t>
            </a:r>
            <a:r>
              <a:rPr lang="en-US" sz="1400" i="1" dirty="0">
                <a:solidFill>
                  <a:schemeClr val="tx1"/>
                </a:solidFill>
              </a:rPr>
              <a:t>ceteris paribus. </a:t>
            </a:r>
            <a:r>
              <a:rPr lang="en-US" sz="1400" dirty="0">
                <a:solidFill>
                  <a:schemeClr val="tx1"/>
                </a:solidFill>
              </a:rPr>
              <a:t>Indeed</a:t>
            </a:r>
            <a:r>
              <a:rPr lang="en-US" sz="1400" i="1" dirty="0">
                <a:solidFill>
                  <a:schemeClr val="tx1"/>
                </a:solidFill>
              </a:rPr>
              <a:t>, </a:t>
            </a:r>
            <a:r>
              <a:rPr lang="en-US" sz="1400" dirty="0">
                <a:solidFill>
                  <a:schemeClr val="tx1"/>
                </a:solidFill>
              </a:rPr>
              <a:t>the quantities of housing are the same at the points on both (a) and (b). Thus, the original price of housing (P</a:t>
            </a:r>
            <a:r>
              <a:rPr lang="en-US" sz="1400" baseline="-25000" dirty="0">
                <a:solidFill>
                  <a:schemeClr val="tx1"/>
                </a:solidFill>
              </a:rPr>
              <a:t>0</a:t>
            </a:r>
            <a:r>
              <a:rPr lang="en-US" sz="1400" dirty="0">
                <a:solidFill>
                  <a:schemeClr val="tx1"/>
                </a:solidFill>
              </a:rPr>
              <a:t>) and the original quantity of housing (Q</a:t>
            </a:r>
            <a:r>
              <a:rPr lang="en-US" sz="1400" baseline="-25000" dirty="0">
                <a:solidFill>
                  <a:schemeClr val="tx1"/>
                </a:solidFill>
              </a:rPr>
              <a:t>0</a:t>
            </a:r>
            <a:r>
              <a:rPr lang="en-US" sz="1400" dirty="0">
                <a:solidFill>
                  <a:schemeClr val="tx1"/>
                </a:solidFill>
              </a:rPr>
              <a:t>) appear on the demand curve as point E</a:t>
            </a:r>
            <a:r>
              <a:rPr lang="en-US" sz="1400" baseline="-25000" dirty="0">
                <a:solidFill>
                  <a:schemeClr val="tx1"/>
                </a:solidFill>
              </a:rPr>
              <a:t>0</a:t>
            </a:r>
            <a:r>
              <a:rPr lang="en-US" sz="1400" dirty="0">
                <a:solidFill>
                  <a:schemeClr val="tx1"/>
                </a:solidFill>
              </a:rPr>
              <a:t>. The higher price of housing (P</a:t>
            </a:r>
            <a:r>
              <a:rPr lang="en-US" sz="1400" baseline="-25000" dirty="0">
                <a:solidFill>
                  <a:schemeClr val="tx1"/>
                </a:solidFill>
              </a:rPr>
              <a:t>1</a:t>
            </a:r>
            <a:r>
              <a:rPr lang="en-US" sz="1400" dirty="0">
                <a:solidFill>
                  <a:schemeClr val="tx1"/>
                </a:solidFill>
              </a:rPr>
              <a:t>) and the corresponding lower quantity demanded of housing (Q</a:t>
            </a:r>
            <a:r>
              <a:rPr lang="en-US" sz="1400" baseline="-25000" dirty="0">
                <a:solidFill>
                  <a:schemeClr val="tx1"/>
                </a:solidFill>
              </a:rPr>
              <a:t>1</a:t>
            </a:r>
            <a:r>
              <a:rPr lang="en-US" sz="1400" dirty="0">
                <a:solidFill>
                  <a:schemeClr val="tx1"/>
                </a:solidFill>
              </a:rPr>
              <a:t>) appear on the demand curve as point E</a:t>
            </a:r>
            <a:r>
              <a:rPr lang="en-US" sz="1400" baseline="-25000" dirty="0">
                <a:solidFill>
                  <a:schemeClr val="tx1"/>
                </a:solidFill>
              </a:rPr>
              <a:t>1</a:t>
            </a:r>
            <a:r>
              <a:rPr lang="en-US" sz="1400" dirty="0">
                <a:solidFill>
                  <a:schemeClr val="tx1"/>
                </a:solidFill>
              </a:rPr>
              <a:t>.</a:t>
            </a:r>
          </a:p>
          <a:p>
            <a:endParaRPr lang="en-US" dirty="0"/>
          </a:p>
        </p:txBody>
      </p:sp>
      <p:sp>
        <p:nvSpPr>
          <p:cNvPr id="4" name="Footer Placeholder 3">
            <a:extLst>
              <a:ext uri="{FF2B5EF4-FFF2-40B4-BE49-F238E27FC236}">
                <a16:creationId xmlns:a16="http://schemas.microsoft.com/office/drawing/2014/main" id="{9929B2C9-4B45-4792-84F0-63AC67146D6E}"/>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6" name="Picture Placeholder 6" descr="As the price increases from P0 to P1 to P2 to P3, the budget constraint on the upper part of the diagram shifts to the left. The utility-maximizing choice changes from M0 to M1 to M2 to M3. As a result, the quantity demanded of housing shifts from Q0 to Q1 to Q2 to Q3, ceteris paribus. &#10;The demand curve graphs each combination of the price of housing and the quantity of housing demanded, ceteris paribus. Indeed, the quantities of housing are the same at the points on both (a) and (b). Thus, the original price of housing (P0) and the original quantity of housing (Q0) appear on the demand curve as point E0. The higher price of housing (P1) and the corresponding lower quantity demanded of housing (Q1) appear on the demand curve as point E1.&#10;">
            <a:extLst>
              <a:ext uri="{FF2B5EF4-FFF2-40B4-BE49-F238E27FC236}">
                <a16:creationId xmlns:a16="http://schemas.microsoft.com/office/drawing/2014/main" id="{F27CA99B-6BF8-45BC-909F-2AE40A71A498}"/>
              </a:ext>
            </a:extLst>
          </p:cNvPr>
          <p:cNvPicPr>
            <a:picLocks noGrp="1" noChangeAspect="1"/>
          </p:cNvPicPr>
          <p:nvPr>
            <p:ph sz="quarter" idx="17"/>
          </p:nvPr>
        </p:nvPicPr>
        <p:blipFill>
          <a:blip r:embed="rId2"/>
          <a:stretch>
            <a:fillRect/>
          </a:stretch>
        </p:blipFill>
        <p:spPr>
          <a:xfrm>
            <a:off x="661987" y="671532"/>
            <a:ext cx="3503614" cy="5480012"/>
          </a:xfrm>
        </p:spPr>
      </p:pic>
    </p:spTree>
    <p:extLst>
      <p:ext uri="{BB962C8B-B14F-4D97-AF65-F5344CB8AC3E}">
        <p14:creationId xmlns:p14="http://schemas.microsoft.com/office/powerpoint/2010/main" val="1653940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D631-999A-408F-A8AF-7916D5C792F3}"/>
              </a:ext>
            </a:extLst>
          </p:cNvPr>
          <p:cNvSpPr>
            <a:spLocks noGrp="1"/>
          </p:cNvSpPr>
          <p:nvPr>
            <p:ph type="title"/>
          </p:nvPr>
        </p:nvSpPr>
        <p:spPr/>
        <p:txBody>
          <a:bodyPr/>
          <a:lstStyle/>
          <a:p>
            <a:r>
              <a:rPr lang="en-US" dirty="0"/>
              <a:t>Figure 6.6</a:t>
            </a:r>
          </a:p>
        </p:txBody>
      </p:sp>
      <p:sp>
        <p:nvSpPr>
          <p:cNvPr id="3" name="Text Placeholder 2">
            <a:extLst>
              <a:ext uri="{FF2B5EF4-FFF2-40B4-BE49-F238E27FC236}">
                <a16:creationId xmlns:a16="http://schemas.microsoft.com/office/drawing/2014/main" id="{739FD010-D280-4027-982B-4242B4E22394}"/>
              </a:ext>
            </a:extLst>
          </p:cNvPr>
          <p:cNvSpPr>
            <a:spLocks noGrp="1"/>
          </p:cNvSpPr>
          <p:nvPr>
            <p:ph type="body" sz="half" idx="2"/>
          </p:nvPr>
        </p:nvSpPr>
        <p:spPr/>
        <p:txBody>
          <a:bodyPr>
            <a:normAutofit lnSpcReduction="10000"/>
          </a:bodyPr>
          <a:lstStyle/>
          <a:p>
            <a:r>
              <a:rPr lang="en-US" dirty="0">
                <a:solidFill>
                  <a:schemeClr val="tx1"/>
                </a:solidFill>
              </a:rPr>
              <a:t>Vivian’s original choice is point O on the lower opportunity set. A rise in her wage causes her opportunity set to swing upward. In response to the increase in wages, Vivian can make a range of different choices available to her: a choice like D, which involves less work; and a choice like B, which involves the same amount of work but more income; or a choice like A, which involves more work and considerably more income. Vivian’s personal preferences will determine which choice she makes.</a:t>
            </a:r>
          </a:p>
          <a:p>
            <a:endParaRPr lang="en-US" dirty="0"/>
          </a:p>
        </p:txBody>
      </p:sp>
      <p:pic>
        <p:nvPicPr>
          <p:cNvPr id="7" name="Content Placeholder 6" descr="Vivian’s original choice is point O on the lower opportunity set. A rise in her wage causes her opportunity set to swing upward. In response to the increase in wages, Vivian can make a range of different choices available to her: a choice like D, which involves less work; and a choice like B, which involves the same amount of work but more income; or a choice like A, which involves more work and considerably more income. Vivian’s personal preferences will determine which choice she makes.&#10;">
            <a:extLst>
              <a:ext uri="{FF2B5EF4-FFF2-40B4-BE49-F238E27FC236}">
                <a16:creationId xmlns:a16="http://schemas.microsoft.com/office/drawing/2014/main" id="{1EBACC1D-CEAB-438A-8033-4003AFE71AC1}"/>
              </a:ext>
            </a:extLst>
          </p:cNvPr>
          <p:cNvPicPr>
            <a:picLocks noGrp="1" noChangeAspect="1"/>
          </p:cNvPicPr>
          <p:nvPr>
            <p:ph idx="1"/>
          </p:nvPr>
        </p:nvPicPr>
        <p:blipFill>
          <a:blip r:embed="rId2"/>
          <a:stretch>
            <a:fillRect/>
          </a:stretch>
        </p:blipFill>
        <p:spPr>
          <a:xfrm>
            <a:off x="4112974" y="2151424"/>
            <a:ext cx="4035902" cy="3377477"/>
          </a:xfrm>
          <a:prstGeom prst="rect">
            <a:avLst/>
          </a:prstGeom>
        </p:spPr>
      </p:pic>
      <p:sp>
        <p:nvSpPr>
          <p:cNvPr id="4" name="Footer Placeholder 3">
            <a:extLst>
              <a:ext uri="{FF2B5EF4-FFF2-40B4-BE49-F238E27FC236}">
                <a16:creationId xmlns:a16="http://schemas.microsoft.com/office/drawing/2014/main" id="{EF1E0D0C-C6E2-4FD0-AEE3-0EA00E4E361E}"/>
              </a:ext>
            </a:extLst>
          </p:cNvPr>
          <p:cNvSpPr>
            <a:spLocks noGrp="1"/>
          </p:cNvSpPr>
          <p:nvPr>
            <p:ph type="ftr" sz="quarter" idx="11"/>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Tree>
    <p:extLst>
      <p:ext uri="{BB962C8B-B14F-4D97-AF65-F5344CB8AC3E}">
        <p14:creationId xmlns:p14="http://schemas.microsoft.com/office/powerpoint/2010/main" val="215892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F547-5C9B-4895-A30B-F11836B5AB1B}"/>
              </a:ext>
            </a:extLst>
          </p:cNvPr>
          <p:cNvSpPr>
            <a:spLocks noGrp="1"/>
          </p:cNvSpPr>
          <p:nvPr>
            <p:ph type="title"/>
          </p:nvPr>
        </p:nvSpPr>
        <p:spPr/>
        <p:txBody>
          <a:bodyPr/>
          <a:lstStyle/>
          <a:p>
            <a:r>
              <a:rPr lang="en-US" dirty="0"/>
              <a:t>Figure 6.7</a:t>
            </a:r>
          </a:p>
        </p:txBody>
      </p:sp>
      <p:sp>
        <p:nvSpPr>
          <p:cNvPr id="3" name="Text Placeholder 2">
            <a:extLst>
              <a:ext uri="{FF2B5EF4-FFF2-40B4-BE49-F238E27FC236}">
                <a16:creationId xmlns:a16="http://schemas.microsoft.com/office/drawing/2014/main" id="{ED67D356-DECE-4A78-ABA1-6F3A693B8D7F}"/>
              </a:ext>
            </a:extLst>
          </p:cNvPr>
          <p:cNvSpPr>
            <a:spLocks noGrp="1"/>
          </p:cNvSpPr>
          <p:nvPr>
            <p:ph type="body" sz="quarter" idx="14"/>
          </p:nvPr>
        </p:nvSpPr>
        <p:spPr>
          <a:xfrm>
            <a:off x="457200" y="4543670"/>
            <a:ext cx="8062912" cy="1806330"/>
          </a:xfrm>
        </p:spPr>
        <p:txBody>
          <a:bodyPr/>
          <a:lstStyle/>
          <a:p>
            <a:pPr lvl="0" fontAlgn="auto"/>
            <a:r>
              <a:rPr lang="en-US" sz="1400" dirty="0"/>
              <a:t>The bottom upward-sloping portion of the labor supply curve shows that as wages increase over this range, the quantity of hours worked also increases. The middle, nearly vertical portion of the labor supply curve shows that as wages increase over this range, the quantity of hours worked changes very little. The backward-bending portion of the labor supply curve at the top shows that as wages increase over this range, the quantity of hours worked actually decreases. All three of these possibilities can be derived from how a change in wages causes movement in the labor-leisure budget constraint, and thus different choices by individuals.</a:t>
            </a:r>
          </a:p>
          <a:p>
            <a:endParaRPr lang="en-US" dirty="0"/>
          </a:p>
        </p:txBody>
      </p:sp>
      <p:sp>
        <p:nvSpPr>
          <p:cNvPr id="4" name="Footer Placeholder 3">
            <a:extLst>
              <a:ext uri="{FF2B5EF4-FFF2-40B4-BE49-F238E27FC236}">
                <a16:creationId xmlns:a16="http://schemas.microsoft.com/office/drawing/2014/main" id="{3858F747-50D4-4E6C-AB7D-E4B08E6C372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bottom upward-sloping portion of the labor supply curve shows that as wages increase over this range, the quantity of hours worked also increases. The middle, nearly vertical portion of the labor supply curve shows that as wages increase over this range, the quantity of hours worked changes very little. The backward-bending portion of the labor supply curve at the top shows that as wages increase over this range, the quantity of hours worked actually decreases. All three of these possibilities can be derived from how a change in wages causes movement in the labor-leisure budget constraint, and thus different choices by individuals.&#10;">
            <a:extLst>
              <a:ext uri="{FF2B5EF4-FFF2-40B4-BE49-F238E27FC236}">
                <a16:creationId xmlns:a16="http://schemas.microsoft.com/office/drawing/2014/main" id="{5F27F204-CBE1-4598-A98D-49138E0A093E}"/>
              </a:ext>
            </a:extLst>
          </p:cNvPr>
          <p:cNvPicPr>
            <a:picLocks noGrp="1" noChangeAspect="1"/>
          </p:cNvPicPr>
          <p:nvPr>
            <p:ph sz="quarter" idx="17"/>
          </p:nvPr>
        </p:nvPicPr>
        <p:blipFill>
          <a:blip r:embed="rId2"/>
          <a:stretch>
            <a:fillRect/>
          </a:stretch>
        </p:blipFill>
        <p:spPr>
          <a:xfrm>
            <a:off x="766726" y="1080842"/>
            <a:ext cx="7443861" cy="3462828"/>
          </a:xfrm>
          <a:prstGeom prst="rect">
            <a:avLst/>
          </a:prstGeom>
        </p:spPr>
      </p:pic>
    </p:spTree>
    <p:extLst>
      <p:ext uri="{BB962C8B-B14F-4D97-AF65-F5344CB8AC3E}">
        <p14:creationId xmlns:p14="http://schemas.microsoft.com/office/powerpoint/2010/main" val="10846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755C2-AB32-4AB7-9B28-C8246552CC13}"/>
              </a:ext>
            </a:extLst>
          </p:cNvPr>
          <p:cNvSpPr>
            <a:spLocks noGrp="1"/>
          </p:cNvSpPr>
          <p:nvPr>
            <p:ph type="title"/>
          </p:nvPr>
        </p:nvSpPr>
        <p:spPr/>
        <p:txBody>
          <a:bodyPr/>
          <a:lstStyle/>
          <a:p>
            <a:r>
              <a:rPr lang="en-US" dirty="0"/>
              <a:t>Figure 6.8</a:t>
            </a:r>
          </a:p>
        </p:txBody>
      </p:sp>
      <p:sp>
        <p:nvSpPr>
          <p:cNvPr id="3" name="Text Placeholder 2">
            <a:extLst>
              <a:ext uri="{FF2B5EF4-FFF2-40B4-BE49-F238E27FC236}">
                <a16:creationId xmlns:a16="http://schemas.microsoft.com/office/drawing/2014/main" id="{0A78AADB-F757-44AA-92CC-7FC16E3EF4EB}"/>
              </a:ext>
            </a:extLst>
          </p:cNvPr>
          <p:cNvSpPr>
            <a:spLocks noGrp="1"/>
          </p:cNvSpPr>
          <p:nvPr>
            <p:ph type="body" sz="quarter" idx="14"/>
          </p:nvPr>
        </p:nvSpPr>
        <p:spPr/>
        <p:txBody>
          <a:bodyPr/>
          <a:lstStyle/>
          <a:p>
            <a:pPr lvl="0" fontAlgn="auto"/>
            <a:r>
              <a:rPr lang="en-US" sz="1600" dirty="0"/>
              <a:t>Personal savings were about 7 to 11% of personal income for most of the years from the late 1950s up to the early 1990s. Since then, the rate of personal savings has fallen substantially, although it seems to have bounced back a bit since 2008. (Source: http://www.bea.gov/newsreleases/national/pi/pinewsrelease.htm)</a:t>
            </a:r>
          </a:p>
          <a:p>
            <a:endParaRPr lang="en-US" dirty="0"/>
          </a:p>
        </p:txBody>
      </p:sp>
      <p:sp>
        <p:nvSpPr>
          <p:cNvPr id="4" name="Footer Placeholder 3">
            <a:extLst>
              <a:ext uri="{FF2B5EF4-FFF2-40B4-BE49-F238E27FC236}">
                <a16:creationId xmlns:a16="http://schemas.microsoft.com/office/drawing/2014/main" id="{68A4F992-4A6E-40CC-BE99-CAE72CD68B1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Personal savings were about 7 to 11% of personal income for most of the years from the late 1950s up to the early 1990s. Since then, the rate of personal savings has fallen substantially, although it seems to have bounced back a bit since 2008. (Source: http://www.bea.gov/newsreleases/national/pi/pinewsrelease.htm)&#10;">
            <a:extLst>
              <a:ext uri="{FF2B5EF4-FFF2-40B4-BE49-F238E27FC236}">
                <a16:creationId xmlns:a16="http://schemas.microsoft.com/office/drawing/2014/main" id="{ACBEA25A-6163-4899-8953-74D29004327E}"/>
              </a:ext>
            </a:extLst>
          </p:cNvPr>
          <p:cNvPicPr>
            <a:picLocks noGrp="1" noChangeAspect="1"/>
          </p:cNvPicPr>
          <p:nvPr>
            <p:ph sz="quarter" idx="17"/>
          </p:nvPr>
        </p:nvPicPr>
        <p:blipFill>
          <a:blip r:embed="rId2"/>
          <a:stretch>
            <a:fillRect/>
          </a:stretch>
        </p:blipFill>
        <p:spPr>
          <a:xfrm>
            <a:off x="2077479" y="1248497"/>
            <a:ext cx="4822354" cy="3127519"/>
          </a:xfrm>
          <a:prstGeom prst="rect">
            <a:avLst/>
          </a:prstGeom>
        </p:spPr>
      </p:pic>
    </p:spTree>
    <p:extLst>
      <p:ext uri="{BB962C8B-B14F-4D97-AF65-F5344CB8AC3E}">
        <p14:creationId xmlns:p14="http://schemas.microsoft.com/office/powerpoint/2010/main" val="25485716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penstax custom template accessible rev2" id="{0364FDA8-3698-4138-97AC-EB8C23DD2C2F}" vid="{37AEB8B5-7FE0-446E-80DB-715BD0749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custom template accessible rev2</Template>
  <TotalTime>19</TotalTime>
  <Words>1600</Words>
  <Application>Microsoft Office PowerPoint</Application>
  <PresentationFormat>On-screen Show (4:3)</PresentationFormat>
  <Paragraphs>35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Black</vt:lpstr>
      <vt:lpstr>Calibri</vt:lpstr>
      <vt:lpstr>Essential</vt:lpstr>
      <vt:lpstr>Principles of microEconomics</vt:lpstr>
      <vt:lpstr>Figure 6.1</vt:lpstr>
      <vt:lpstr>Figure 6.2</vt:lpstr>
      <vt:lpstr>Figure 6.3</vt:lpstr>
      <vt:lpstr>Figure 6.4</vt:lpstr>
      <vt:lpstr>Figure 6.5</vt:lpstr>
      <vt:lpstr>Figure 6.6</vt:lpstr>
      <vt:lpstr>Figure 6.7</vt:lpstr>
      <vt:lpstr>Figure 6.8</vt:lpstr>
      <vt:lpstr>Figure 6.9</vt:lpstr>
      <vt:lpstr>Figure 6.10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Mintz</dc:creator>
  <cp:lastModifiedBy>Mark Mintz</cp:lastModifiedBy>
  <cp:revision>2</cp:revision>
  <dcterms:created xsi:type="dcterms:W3CDTF">2018-03-17T20:24:43Z</dcterms:created>
  <dcterms:modified xsi:type="dcterms:W3CDTF">2018-04-16T23:17:26Z</dcterms:modified>
</cp:coreProperties>
</file>