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
  </p:notesMasterIdLst>
  <p:handoutMasterIdLst>
    <p:handoutMasterId r:id="rId7"/>
  </p:handoutMasterIdLst>
  <p:sldIdLst>
    <p:sldId id="256" r:id="rId2"/>
    <p:sldId id="257" r:id="rId3"/>
    <p:sldId id="258" r:id="rId4"/>
    <p:sldId id="259"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49" d="100"/>
          <a:sy n="49" d="100"/>
        </p:scale>
        <p:origin x="42" y="14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C726CAD9-117D-40CE-BA59-5F0D93774C48}"/>
    <pc:docChg chg="undo modSld">
      <pc:chgData name="Mark Mintz" userId="9214746d8cb2ed14" providerId="LiveId" clId="{C726CAD9-117D-40CE-BA59-5F0D93774C48}" dt="2018-04-16T23:33:58.367" v="20" actId="962"/>
      <pc:docMkLst>
        <pc:docMk/>
      </pc:docMkLst>
      <pc:sldChg chg="modSp">
        <pc:chgData name="Mark Mintz" userId="9214746d8cb2ed14" providerId="LiveId" clId="{C726CAD9-117D-40CE-BA59-5F0D93774C48}" dt="2018-04-16T23:32:01.309" v="8" actId="962"/>
        <pc:sldMkLst>
          <pc:docMk/>
          <pc:sldMk cId="1686281186" sldId="256"/>
        </pc:sldMkLst>
        <pc:picChg chg="mod">
          <ac:chgData name="Mark Mintz" userId="9214746d8cb2ed14" providerId="LiveId" clId="{C726CAD9-117D-40CE-BA59-5F0D93774C48}" dt="2018-04-16T23:32:01.309" v="8" actId="962"/>
          <ac:picMkLst>
            <pc:docMk/>
            <pc:sldMk cId="1686281186" sldId="256"/>
            <ac:picMk id="9" creationId="{CE9AB873-3B6C-42DF-953C-FA3B3CCBF780}"/>
          </ac:picMkLst>
        </pc:picChg>
      </pc:sldChg>
      <pc:sldChg chg="modSp">
        <pc:chgData name="Mark Mintz" userId="9214746d8cb2ed14" providerId="LiveId" clId="{C726CAD9-117D-40CE-BA59-5F0D93774C48}" dt="2018-04-16T23:32:22.721" v="16" actId="962"/>
        <pc:sldMkLst>
          <pc:docMk/>
          <pc:sldMk cId="265744332" sldId="257"/>
        </pc:sldMkLst>
        <pc:picChg chg="mod">
          <ac:chgData name="Mark Mintz" userId="9214746d8cb2ed14" providerId="LiveId" clId="{C726CAD9-117D-40CE-BA59-5F0D93774C48}" dt="2018-04-16T23:32:22.721" v="16" actId="962"/>
          <ac:picMkLst>
            <pc:docMk/>
            <pc:sldMk cId="265744332" sldId="257"/>
            <ac:picMk id="7" creationId="{140359BC-3083-40AC-88F4-DBA9A584EA41}"/>
          </ac:picMkLst>
        </pc:picChg>
      </pc:sldChg>
      <pc:sldChg chg="modSp">
        <pc:chgData name="Mark Mintz" userId="9214746d8cb2ed14" providerId="LiveId" clId="{C726CAD9-117D-40CE-BA59-5F0D93774C48}" dt="2018-04-16T23:33:28.335" v="17" actId="962"/>
        <pc:sldMkLst>
          <pc:docMk/>
          <pc:sldMk cId="668311968" sldId="258"/>
        </pc:sldMkLst>
        <pc:picChg chg="mod">
          <ac:chgData name="Mark Mintz" userId="9214746d8cb2ed14" providerId="LiveId" clId="{C726CAD9-117D-40CE-BA59-5F0D93774C48}" dt="2018-04-16T23:33:28.335" v="17" actId="962"/>
          <ac:picMkLst>
            <pc:docMk/>
            <pc:sldMk cId="668311968" sldId="258"/>
            <ac:picMk id="7" creationId="{7230660F-6F6E-4570-8489-EEB4E2D52F88}"/>
          </ac:picMkLst>
        </pc:picChg>
      </pc:sldChg>
      <pc:sldChg chg="modSp">
        <pc:chgData name="Mark Mintz" userId="9214746d8cb2ed14" providerId="LiveId" clId="{C726CAD9-117D-40CE-BA59-5F0D93774C48}" dt="2018-04-16T23:33:58.367" v="20" actId="962"/>
        <pc:sldMkLst>
          <pc:docMk/>
          <pc:sldMk cId="1906166319" sldId="259"/>
        </pc:sldMkLst>
        <pc:spChg chg="mod">
          <ac:chgData name="Mark Mintz" userId="9214746d8cb2ed14" providerId="LiveId" clId="{C726CAD9-117D-40CE-BA59-5F0D93774C48}" dt="2018-04-16T23:33:42.705" v="19" actId="1076"/>
          <ac:spMkLst>
            <pc:docMk/>
            <pc:sldMk cId="1906166319" sldId="259"/>
            <ac:spMk id="3" creationId="{465E3095-FDD0-48EF-9DA1-F2021D52C378}"/>
          </ac:spMkLst>
        </pc:spChg>
        <pc:picChg chg="mod">
          <ac:chgData name="Mark Mintz" userId="9214746d8cb2ed14" providerId="LiveId" clId="{C726CAD9-117D-40CE-BA59-5F0D93774C48}" dt="2018-04-16T23:33:58.367" v="20" actId="962"/>
          <ac:picMkLst>
            <pc:docMk/>
            <pc:sldMk cId="1906166319" sldId="259"/>
            <ac:picMk id="7" creationId="{B0DF564D-D760-4766-B665-3A0EA90D350A}"/>
          </ac:picMkLst>
        </pc:picChg>
      </pc:sldChg>
    </pc:docChg>
  </pc:docChgLst>
  <pc:docChgLst>
    <pc:chgData name="Mark Mintz" userId="9214746d8cb2ed14" providerId="LiveId" clId="{7A67FCFF-9A75-4B28-BEC0-CF9F1F069ECC}"/>
    <pc:docChg chg="addSld delSld modSld">
      <pc:chgData name="Mark Mintz" userId="9214746d8cb2ed14" providerId="LiveId" clId="{7A67FCFF-9A75-4B28-BEC0-CF9F1F069ECC}" dt="2018-03-18T15:53:17.198" v="28"/>
      <pc:docMkLst>
        <pc:docMk/>
      </pc:docMkLst>
      <pc:sldChg chg="modSp">
        <pc:chgData name="Mark Mintz" userId="9214746d8cb2ed14" providerId="LiveId" clId="{7A67FCFF-9A75-4B28-BEC0-CF9F1F069ECC}" dt="2018-03-18T15:51:36.251" v="1"/>
        <pc:sldMkLst>
          <pc:docMk/>
          <pc:sldMk cId="1686281186" sldId="256"/>
        </pc:sldMkLst>
        <pc:spChg chg="mod">
          <ac:chgData name="Mark Mintz" userId="9214746d8cb2ed14" providerId="LiveId" clId="{7A67FCFF-9A75-4B28-BEC0-CF9F1F069ECC}" dt="2018-03-18T15:51:36.251" v="1"/>
          <ac:spMkLst>
            <pc:docMk/>
            <pc:sldMk cId="1686281186" sldId="256"/>
            <ac:spMk id="8" creationId="{E0352BBB-9B08-401D-B422-7195C73F06EC}"/>
          </ac:spMkLst>
        </pc:spChg>
      </pc:sldChg>
      <pc:sldChg chg="addSp delSp modSp add">
        <pc:chgData name="Mark Mintz" userId="9214746d8cb2ed14" providerId="LiveId" clId="{7A67FCFF-9A75-4B28-BEC0-CF9F1F069ECC}" dt="2018-03-18T15:52:08.682" v="11"/>
        <pc:sldMkLst>
          <pc:docMk/>
          <pc:sldMk cId="265744332" sldId="257"/>
        </pc:sldMkLst>
        <pc:spChg chg="mod">
          <ac:chgData name="Mark Mintz" userId="9214746d8cb2ed14" providerId="LiveId" clId="{7A67FCFF-9A75-4B28-BEC0-CF9F1F069ECC}" dt="2018-03-18T15:51:52.509" v="6"/>
          <ac:spMkLst>
            <pc:docMk/>
            <pc:sldMk cId="265744332" sldId="257"/>
            <ac:spMk id="2" creationId="{1E89CD92-6845-462E-B055-DDAA341474F1}"/>
          </ac:spMkLst>
        </pc:spChg>
        <pc:spChg chg="mod">
          <ac:chgData name="Mark Mintz" userId="9214746d8cb2ed14" providerId="LiveId" clId="{7A67FCFF-9A75-4B28-BEC0-CF9F1F069ECC}" dt="2018-03-18T15:52:08.682" v="11"/>
          <ac:spMkLst>
            <pc:docMk/>
            <pc:sldMk cId="265744332" sldId="257"/>
            <ac:spMk id="3" creationId="{3E3A5886-E607-45DD-8E22-ECE337DAECF1}"/>
          </ac:spMkLst>
        </pc:spChg>
        <pc:spChg chg="add del">
          <ac:chgData name="Mark Mintz" userId="9214746d8cb2ed14" providerId="LiveId" clId="{7A67FCFF-9A75-4B28-BEC0-CF9F1F069ECC}" dt="2018-03-18T15:52:00.365" v="9"/>
          <ac:spMkLst>
            <pc:docMk/>
            <pc:sldMk cId="265744332" sldId="257"/>
            <ac:spMk id="5" creationId="{0F37E86A-3031-4889-AC67-5BBAE8CBF639}"/>
          </ac:spMkLst>
        </pc:spChg>
        <pc:picChg chg="add del">
          <ac:chgData name="Mark Mintz" userId="9214746d8cb2ed14" providerId="LiveId" clId="{7A67FCFF-9A75-4B28-BEC0-CF9F1F069ECC}" dt="2018-03-18T15:52:00.201" v="8"/>
          <ac:picMkLst>
            <pc:docMk/>
            <pc:sldMk cId="265744332" sldId="257"/>
            <ac:picMk id="6" creationId="{19A326C5-1EC1-48BB-B95A-0C84C9541406}"/>
          </ac:picMkLst>
        </pc:picChg>
        <pc:picChg chg="add mod">
          <ac:chgData name="Mark Mintz" userId="9214746d8cb2ed14" providerId="LiveId" clId="{7A67FCFF-9A75-4B28-BEC0-CF9F1F069ECC}" dt="2018-03-18T15:52:00.365" v="9"/>
          <ac:picMkLst>
            <pc:docMk/>
            <pc:sldMk cId="265744332" sldId="257"/>
            <ac:picMk id="7" creationId="{140359BC-3083-40AC-88F4-DBA9A584EA41}"/>
          </ac:picMkLst>
        </pc:picChg>
      </pc:sldChg>
      <pc:sldChg chg="addSp delSp modSp add">
        <pc:chgData name="Mark Mintz" userId="9214746d8cb2ed14" providerId="LiveId" clId="{7A67FCFF-9A75-4B28-BEC0-CF9F1F069ECC}" dt="2018-03-18T15:52:37.874" v="19" actId="14100"/>
        <pc:sldMkLst>
          <pc:docMk/>
          <pc:sldMk cId="668311968" sldId="258"/>
        </pc:sldMkLst>
        <pc:spChg chg="mod">
          <ac:chgData name="Mark Mintz" userId="9214746d8cb2ed14" providerId="LiveId" clId="{7A67FCFF-9A75-4B28-BEC0-CF9F1F069ECC}" dt="2018-03-18T15:52:16.908" v="12" actId="14100"/>
          <ac:spMkLst>
            <pc:docMk/>
            <pc:sldMk cId="668311968" sldId="258"/>
            <ac:spMk id="2" creationId="{EE04F546-5E51-4EF3-AB76-3C7BBA76AA17}"/>
          </ac:spMkLst>
        </pc:spChg>
        <pc:spChg chg="mod">
          <ac:chgData name="Mark Mintz" userId="9214746d8cb2ed14" providerId="LiveId" clId="{7A67FCFF-9A75-4B28-BEC0-CF9F1F069ECC}" dt="2018-03-18T15:52:37.874" v="19" actId="14100"/>
          <ac:spMkLst>
            <pc:docMk/>
            <pc:sldMk cId="668311968" sldId="258"/>
            <ac:spMk id="3" creationId="{600C7037-A0BF-4DFC-92FA-516D78C595C3}"/>
          </ac:spMkLst>
        </pc:spChg>
        <pc:spChg chg="add del">
          <ac:chgData name="Mark Mintz" userId="9214746d8cb2ed14" providerId="LiveId" clId="{7A67FCFF-9A75-4B28-BEC0-CF9F1F069ECC}" dt="2018-03-18T15:52:23.268" v="15" actId="14100"/>
          <ac:spMkLst>
            <pc:docMk/>
            <pc:sldMk cId="668311968" sldId="258"/>
            <ac:spMk id="5" creationId="{8ED39EB4-0972-4C33-BA81-E6B3810A5808}"/>
          </ac:spMkLst>
        </pc:spChg>
        <pc:picChg chg="add del">
          <ac:chgData name="Mark Mintz" userId="9214746d8cb2ed14" providerId="LiveId" clId="{7A67FCFF-9A75-4B28-BEC0-CF9F1F069ECC}" dt="2018-03-18T15:52:23.151" v="14" actId="14100"/>
          <ac:picMkLst>
            <pc:docMk/>
            <pc:sldMk cId="668311968" sldId="258"/>
            <ac:picMk id="6" creationId="{3209C6F5-8349-40B8-BAB5-411DE68CCF5A}"/>
          </ac:picMkLst>
        </pc:picChg>
        <pc:picChg chg="add mod">
          <ac:chgData name="Mark Mintz" userId="9214746d8cb2ed14" providerId="LiveId" clId="{7A67FCFF-9A75-4B28-BEC0-CF9F1F069ECC}" dt="2018-03-18T15:52:23.268" v="15" actId="14100"/>
          <ac:picMkLst>
            <pc:docMk/>
            <pc:sldMk cId="668311968" sldId="258"/>
            <ac:picMk id="7" creationId="{7230660F-6F6E-4570-8489-EEB4E2D52F88}"/>
          </ac:picMkLst>
        </pc:picChg>
      </pc:sldChg>
      <pc:sldChg chg="addSp delSp modSp add">
        <pc:chgData name="Mark Mintz" userId="9214746d8cb2ed14" providerId="LiveId" clId="{7A67FCFF-9A75-4B28-BEC0-CF9F1F069ECC}" dt="2018-03-18T15:53:17.198" v="28"/>
        <pc:sldMkLst>
          <pc:docMk/>
          <pc:sldMk cId="1906166319" sldId="259"/>
        </pc:sldMkLst>
        <pc:spChg chg="mod">
          <ac:chgData name="Mark Mintz" userId="9214746d8cb2ed14" providerId="LiveId" clId="{7A67FCFF-9A75-4B28-BEC0-CF9F1F069ECC}" dt="2018-03-18T15:53:17.198" v="28"/>
          <ac:spMkLst>
            <pc:docMk/>
            <pc:sldMk cId="1906166319" sldId="259"/>
            <ac:spMk id="2" creationId="{210B70C8-FDA3-4A70-9342-03F8365E8602}"/>
          </ac:spMkLst>
        </pc:spChg>
        <pc:spChg chg="mod">
          <ac:chgData name="Mark Mintz" userId="9214746d8cb2ed14" providerId="LiveId" clId="{7A67FCFF-9A75-4B28-BEC0-CF9F1F069ECC}" dt="2018-03-18T15:53:01.500" v="26" actId="14100"/>
          <ac:spMkLst>
            <pc:docMk/>
            <pc:sldMk cId="1906166319" sldId="259"/>
            <ac:spMk id="3" creationId="{465E3095-FDD0-48EF-9DA1-F2021D52C378}"/>
          </ac:spMkLst>
        </pc:spChg>
        <pc:spChg chg="add del">
          <ac:chgData name="Mark Mintz" userId="9214746d8cb2ed14" providerId="LiveId" clId="{7A67FCFF-9A75-4B28-BEC0-CF9F1F069ECC}" dt="2018-03-18T15:52:47.950" v="22"/>
          <ac:spMkLst>
            <pc:docMk/>
            <pc:sldMk cId="1906166319" sldId="259"/>
            <ac:spMk id="5" creationId="{6CFB19DE-B0E4-4576-B3ED-86ADE9BD8CAB}"/>
          </ac:spMkLst>
        </pc:spChg>
        <pc:picChg chg="add del">
          <ac:chgData name="Mark Mintz" userId="9214746d8cb2ed14" providerId="LiveId" clId="{7A67FCFF-9A75-4B28-BEC0-CF9F1F069ECC}" dt="2018-03-18T15:52:47.877" v="21"/>
          <ac:picMkLst>
            <pc:docMk/>
            <pc:sldMk cId="1906166319" sldId="259"/>
            <ac:picMk id="6" creationId="{D8298FB3-0AFB-4347-8260-315735598B98}"/>
          </ac:picMkLst>
        </pc:picChg>
        <pc:picChg chg="add mod">
          <ac:chgData name="Mark Mintz" userId="9214746d8cb2ed14" providerId="LiveId" clId="{7A67FCFF-9A75-4B28-BEC0-CF9F1F069ECC}" dt="2018-03-18T15:52:47.950" v="22"/>
          <ac:picMkLst>
            <pc:docMk/>
            <pc:sldMk cId="1906166319" sldId="259"/>
            <ac:picMk id="7" creationId="{B0DF564D-D760-4766-B665-3A0EA90D35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11 Monopoly and Antitrust Policy</a:t>
            </a:r>
          </a:p>
          <a:p>
            <a:r>
              <a:rPr lang="en-US" sz="1600" dirty="0">
                <a:solidFill>
                  <a:schemeClr val="tx1"/>
                </a:solidFill>
              </a:rPr>
              <a:t>PowerPoint Image Slideshow</a:t>
            </a:r>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10;">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CD92-6845-462E-B055-DDAA341474F1}"/>
              </a:ext>
            </a:extLst>
          </p:cNvPr>
          <p:cNvSpPr>
            <a:spLocks noGrp="1"/>
          </p:cNvSpPr>
          <p:nvPr>
            <p:ph type="title"/>
          </p:nvPr>
        </p:nvSpPr>
        <p:spPr/>
        <p:txBody>
          <a:bodyPr/>
          <a:lstStyle/>
          <a:p>
            <a:r>
              <a:rPr lang="en-US" dirty="0"/>
              <a:t>Figure 11.1</a:t>
            </a:r>
          </a:p>
        </p:txBody>
      </p:sp>
      <p:sp>
        <p:nvSpPr>
          <p:cNvPr id="3" name="Text Placeholder 2">
            <a:extLst>
              <a:ext uri="{FF2B5EF4-FFF2-40B4-BE49-F238E27FC236}">
                <a16:creationId xmlns:a16="http://schemas.microsoft.com/office/drawing/2014/main" id="{3E3A5886-E607-45DD-8E22-ECE337DAECF1}"/>
              </a:ext>
            </a:extLst>
          </p:cNvPr>
          <p:cNvSpPr>
            <a:spLocks noGrp="1"/>
          </p:cNvSpPr>
          <p:nvPr>
            <p:ph type="body" sz="quarter" idx="14"/>
          </p:nvPr>
        </p:nvSpPr>
        <p:spPr/>
        <p:txBody>
          <a:bodyPr/>
          <a:lstStyle/>
          <a:p>
            <a:pPr lvl="0" fontAlgn="auto"/>
            <a:r>
              <a:rPr lang="en-US" sz="1600" dirty="0"/>
              <a:t>Large corporations, such as the natural gas producer Kinder Morgan, can bring economies of scale to the marketplace. Will that benefit consumers? Or is more competition better for consumers? (Credit: modification of work by Derrick Coetzee/Flickr Creative Commons)</a:t>
            </a:r>
          </a:p>
          <a:p>
            <a:endParaRPr lang="en-US" dirty="0"/>
          </a:p>
        </p:txBody>
      </p:sp>
      <p:sp>
        <p:nvSpPr>
          <p:cNvPr id="4" name="Footer Placeholder 3">
            <a:extLst>
              <a:ext uri="{FF2B5EF4-FFF2-40B4-BE49-F238E27FC236}">
                <a16:creationId xmlns:a16="http://schemas.microsoft.com/office/drawing/2014/main" id="{FEA1D519-D481-463A-B444-C618319C6D6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refinery">
            <a:extLst>
              <a:ext uri="{FF2B5EF4-FFF2-40B4-BE49-F238E27FC236}">
                <a16:creationId xmlns:a16="http://schemas.microsoft.com/office/drawing/2014/main" id="{140359BC-3083-40AC-88F4-DBA9A584EA41}"/>
              </a:ext>
            </a:extLst>
          </p:cNvPr>
          <p:cNvPicPr>
            <a:picLocks noGrp="1" noChangeAspect="1"/>
          </p:cNvPicPr>
          <p:nvPr>
            <p:ph sz="quarter" idx="17"/>
          </p:nvPr>
        </p:nvPicPr>
        <p:blipFill>
          <a:blip r:embed="rId2"/>
          <a:stretch>
            <a:fillRect/>
          </a:stretch>
        </p:blipFill>
        <p:spPr>
          <a:xfrm>
            <a:off x="457200" y="1157622"/>
            <a:ext cx="8062913" cy="3309268"/>
          </a:xfrm>
          <a:prstGeom prst="rect">
            <a:avLst/>
          </a:prstGeom>
        </p:spPr>
      </p:pic>
    </p:spTree>
    <p:extLst>
      <p:ext uri="{BB962C8B-B14F-4D97-AF65-F5344CB8AC3E}">
        <p14:creationId xmlns:p14="http://schemas.microsoft.com/office/powerpoint/2010/main" val="26574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F546-5E51-4EF3-AB76-3C7BBA76AA17}"/>
              </a:ext>
            </a:extLst>
          </p:cNvPr>
          <p:cNvSpPr>
            <a:spLocks noGrp="1"/>
          </p:cNvSpPr>
          <p:nvPr>
            <p:ph type="title"/>
          </p:nvPr>
        </p:nvSpPr>
        <p:spPr/>
        <p:txBody>
          <a:bodyPr/>
          <a:lstStyle/>
          <a:p>
            <a:r>
              <a:rPr lang="en-US" dirty="0"/>
              <a:t>Figure 11.2</a:t>
            </a:r>
          </a:p>
        </p:txBody>
      </p:sp>
      <p:sp>
        <p:nvSpPr>
          <p:cNvPr id="3" name="Text Placeholder 2">
            <a:extLst>
              <a:ext uri="{FF2B5EF4-FFF2-40B4-BE49-F238E27FC236}">
                <a16:creationId xmlns:a16="http://schemas.microsoft.com/office/drawing/2014/main" id="{600C7037-A0BF-4DFC-92FA-516D78C595C3}"/>
              </a:ext>
            </a:extLst>
          </p:cNvPr>
          <p:cNvSpPr>
            <a:spLocks noGrp="1"/>
          </p:cNvSpPr>
          <p:nvPr>
            <p:ph type="body" sz="quarter" idx="14"/>
          </p:nvPr>
        </p:nvSpPr>
        <p:spPr>
          <a:xfrm>
            <a:off x="457200" y="4561960"/>
            <a:ext cx="8062912" cy="1648340"/>
          </a:xfrm>
        </p:spPr>
        <p:txBody>
          <a:bodyPr/>
          <a:lstStyle/>
          <a:p>
            <a:pPr marL="342900" lvl="0" indent="-342900" fontAlgn="auto">
              <a:buFont typeface="Arial" pitchFamily="34" charset="0"/>
              <a:buAutoNum type="alphaLcParenBoth"/>
            </a:pPr>
            <a:r>
              <a:rPr lang="en-US" sz="1600" dirty="0"/>
              <a:t>The number of mergers in 1999 and 2000 were relatively high compared to the annual numbers seen from 2001–2012. While 2001 and 2007 saw a high number of mergers, these were still only about half the number of mergers in 1999 and 2000. </a:t>
            </a:r>
          </a:p>
          <a:p>
            <a:pPr marL="342900" lvl="0" indent="-342900" fontAlgn="auto">
              <a:buFont typeface="Arial" pitchFamily="34" charset="0"/>
              <a:buAutoNum type="alphaLcParenBoth"/>
            </a:pPr>
            <a:r>
              <a:rPr lang="en-US" sz="1600" dirty="0"/>
              <a:t>In 2012, the greatest number of mergers submitted for review was for transactions between $100 and $150 million.</a:t>
            </a:r>
          </a:p>
          <a:p>
            <a:endParaRPr lang="en-US" dirty="0"/>
          </a:p>
        </p:txBody>
      </p:sp>
      <p:sp>
        <p:nvSpPr>
          <p:cNvPr id="4" name="Footer Placeholder 3">
            <a:extLst>
              <a:ext uri="{FF2B5EF4-FFF2-40B4-BE49-F238E27FC236}">
                <a16:creationId xmlns:a16="http://schemas.microsoft.com/office/drawing/2014/main" id="{CCBC70EF-D9F7-4AAF-AD7F-1CADE7B63E0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The number of mergers grew from 2003 to 2007, then fell dramatically during the 2008-2009 Great Recession, before recovering since. (b) In 2015, the greatest number of mergers submitted for review by the Federal Trade Commission was for transactions between $500 million and $1 billion.">
            <a:extLst>
              <a:ext uri="{FF2B5EF4-FFF2-40B4-BE49-F238E27FC236}">
                <a16:creationId xmlns:a16="http://schemas.microsoft.com/office/drawing/2014/main" id="{7230660F-6F6E-4570-8489-EEB4E2D52F88}"/>
              </a:ext>
            </a:extLst>
          </p:cNvPr>
          <p:cNvPicPr>
            <a:picLocks noGrp="1" noChangeAspect="1"/>
          </p:cNvPicPr>
          <p:nvPr>
            <p:ph sz="quarter" idx="17"/>
          </p:nvPr>
        </p:nvPicPr>
        <p:blipFill>
          <a:blip r:embed="rId2"/>
          <a:stretch>
            <a:fillRect/>
          </a:stretch>
        </p:blipFill>
        <p:spPr>
          <a:xfrm>
            <a:off x="461899" y="1062553"/>
            <a:ext cx="8053514" cy="3499407"/>
          </a:xfrm>
          <a:prstGeom prst="rect">
            <a:avLst/>
          </a:prstGeom>
        </p:spPr>
      </p:pic>
    </p:spTree>
    <p:extLst>
      <p:ext uri="{BB962C8B-B14F-4D97-AF65-F5344CB8AC3E}">
        <p14:creationId xmlns:p14="http://schemas.microsoft.com/office/powerpoint/2010/main" val="66831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70C8-FDA3-4A70-9342-03F8365E8602}"/>
              </a:ext>
            </a:extLst>
          </p:cNvPr>
          <p:cNvSpPr>
            <a:spLocks noGrp="1"/>
          </p:cNvSpPr>
          <p:nvPr>
            <p:ph type="title"/>
          </p:nvPr>
        </p:nvSpPr>
        <p:spPr/>
        <p:txBody>
          <a:bodyPr/>
          <a:lstStyle/>
          <a:p>
            <a:r>
              <a:rPr lang="en-US" dirty="0"/>
              <a:t>Figure 11.3</a:t>
            </a:r>
          </a:p>
        </p:txBody>
      </p:sp>
      <p:sp>
        <p:nvSpPr>
          <p:cNvPr id="3" name="Text Placeholder 2">
            <a:extLst>
              <a:ext uri="{FF2B5EF4-FFF2-40B4-BE49-F238E27FC236}">
                <a16:creationId xmlns:a16="http://schemas.microsoft.com/office/drawing/2014/main" id="{465E3095-FDD0-48EF-9DA1-F2021D52C378}"/>
              </a:ext>
            </a:extLst>
          </p:cNvPr>
          <p:cNvSpPr>
            <a:spLocks noGrp="1"/>
          </p:cNvSpPr>
          <p:nvPr>
            <p:ph type="body" sz="quarter" idx="14"/>
          </p:nvPr>
        </p:nvSpPr>
        <p:spPr>
          <a:xfrm>
            <a:off x="457200" y="4561959"/>
            <a:ext cx="8062912" cy="1930915"/>
          </a:xfrm>
        </p:spPr>
        <p:txBody>
          <a:bodyPr/>
          <a:lstStyle/>
          <a:p>
            <a:pPr lvl="0" fontAlgn="auto"/>
            <a:r>
              <a:rPr lang="en-US" sz="1400" dirty="0"/>
              <a:t>A natural monopoly will maximize profits by producing at the quantity where marginal revenue (MR) equals marginal costs (MC) and by then looking to the market demand curve to see what price to charge for this quantity. This monopoly will produce at point A, with a quantity of 4 and a price of 9.3. If antitrust regulators split this company exactly in half, then each half would produce at point B, with average costs of 9.75 and output of 2. The regulators might require the firm to produce where marginal cost crosses the market demand curve at point C. However, if the firm is required to produce at a quantity of 8 and sell at a price of 3.5, the firm will suffer from losses. The most likely choice is point F, where the firm is required to produce a quantity of 6 and charge a price of 6.5.</a:t>
            </a:r>
          </a:p>
          <a:p>
            <a:endParaRPr lang="en-US" dirty="0"/>
          </a:p>
        </p:txBody>
      </p:sp>
      <p:sp>
        <p:nvSpPr>
          <p:cNvPr id="4" name="Footer Placeholder 3">
            <a:extLst>
              <a:ext uri="{FF2B5EF4-FFF2-40B4-BE49-F238E27FC236}">
                <a16:creationId xmlns:a16="http://schemas.microsoft.com/office/drawing/2014/main" id="{B50F1DF8-6E54-4FB0-B27F-F51F0930B07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natural monopoly will maximize profits by producing at the quantity where marginal revenue (MR) equals marginal costs (MC) and by then looking to the market demand curve to see what price to charge for this quantity. This monopoly will produce at point A, with a quantity of 4 and a price of 9.3. If antitrust regulators split this company exactly in half, then each half would produce at point B, with average costs of 9.75 and output of 2. The regulators might require the firm to produce where marginal cost crosses the market demand curve at point C. However, if the firm is required to produce at a quantity of 8 and sell at a price of 3.5, the firm will suffer from losses. The most likely choice is point F, where the firm is required to produce a quantity of 6 and charge a price of 6.5.&#10;">
            <a:extLst>
              <a:ext uri="{FF2B5EF4-FFF2-40B4-BE49-F238E27FC236}">
                <a16:creationId xmlns:a16="http://schemas.microsoft.com/office/drawing/2014/main" id="{B0DF564D-D760-4766-B665-3A0EA90D350A}"/>
              </a:ext>
            </a:extLst>
          </p:cNvPr>
          <p:cNvPicPr>
            <a:picLocks noGrp="1" noChangeAspect="1"/>
          </p:cNvPicPr>
          <p:nvPr>
            <p:ph sz="quarter" idx="17"/>
          </p:nvPr>
        </p:nvPicPr>
        <p:blipFill>
          <a:blip r:embed="rId2"/>
          <a:stretch>
            <a:fillRect/>
          </a:stretch>
        </p:blipFill>
        <p:spPr>
          <a:xfrm>
            <a:off x="2211603" y="1062553"/>
            <a:ext cx="4554107" cy="3499407"/>
          </a:xfrm>
          <a:prstGeom prst="rect">
            <a:avLst/>
          </a:prstGeom>
        </p:spPr>
      </p:pic>
    </p:spTree>
    <p:extLst>
      <p:ext uri="{BB962C8B-B14F-4D97-AF65-F5344CB8AC3E}">
        <p14:creationId xmlns:p14="http://schemas.microsoft.com/office/powerpoint/2010/main" val="1906166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9</TotalTime>
  <Words>527</Words>
  <Application>Microsoft Office PowerPoint</Application>
  <PresentationFormat>On-screen Show (4:3)</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Essential</vt:lpstr>
      <vt:lpstr>Principles of microEconomics</vt:lpstr>
      <vt:lpstr>Figure 11.1</vt:lpstr>
      <vt:lpstr>Figure 11.2</vt:lpstr>
      <vt:lpstr>Figure 11.3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2018-04-16T23:34:14Z</dcterms:modified>
</cp:coreProperties>
</file>