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0"/>
  </p:handoutMasterIdLst>
  <p:sldIdLst>
    <p:sldId id="256" r:id="rId2"/>
    <p:sldId id="297" r:id="rId3"/>
    <p:sldId id="280" r:id="rId4"/>
    <p:sldId id="281" r:id="rId5"/>
    <p:sldId id="282" r:id="rId6"/>
    <p:sldId id="283" r:id="rId7"/>
    <p:sldId id="285" r:id="rId8"/>
    <p:sldId id="286" r:id="rId9"/>
    <p:sldId id="287" r:id="rId10"/>
    <p:sldId id="288" r:id="rId11"/>
    <p:sldId id="289" r:id="rId12"/>
    <p:sldId id="290" r:id="rId13"/>
    <p:sldId id="291" r:id="rId14"/>
    <p:sldId id="292" r:id="rId15"/>
    <p:sldId id="293" r:id="rId16"/>
    <p:sldId id="294" r:id="rId17"/>
    <p:sldId id="296" r:id="rId18"/>
    <p:sldId id="29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94591" autoAdjust="0"/>
  </p:normalViewPr>
  <p:slideViewPr>
    <p:cSldViewPr snapToGrid="0" snapToObjects="1">
      <p:cViewPr varScale="1">
        <p:scale>
          <a:sx n="105" d="100"/>
          <a:sy n="105"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10,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10, 2017</a:t>
            </a:fld>
            <a:endParaRPr lang="en-US" dirty="0"/>
          </a:p>
        </p:txBody>
      </p:sp>
      <p:sp>
        <p:nvSpPr>
          <p:cNvPr id="5" name="Footer Placeholder 4"/>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10,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10,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10,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680746"/>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09480"/>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3 Creating New Social Orders: Colonial Societies, 1500–1700</a:t>
            </a:r>
          </a:p>
          <a:p>
            <a:pPr algn="ctr"/>
            <a:r>
              <a:rPr lang="en-US" sz="1600" cap="none" dirty="0">
                <a:solidFill>
                  <a:schemeClr val="tx1"/>
                </a:solidFill>
                <a:latin typeface="+mn-lt"/>
              </a:rPr>
              <a:t>PowerPoint Image Slideshow</a:t>
            </a:r>
          </a:p>
        </p:txBody>
      </p:sp>
      <p:sp>
        <p:nvSpPr>
          <p:cNvPr id="7" name="Title">
            <a:extLst>
              <a:ext uri="{FF2B5EF4-FFF2-40B4-BE49-F238E27FC236}">
                <a16:creationId xmlns:a16="http://schemas.microsoft.com/office/drawing/2014/main" id="{7C1BD1BB-F288-46C1-9BD7-24EBD9EA08BE}"/>
              </a:ext>
            </a:extLst>
          </p:cNvPr>
          <p:cNvSpPr>
            <a:spLocks noGrp="1"/>
          </p:cNvSpPr>
          <p:nvPr>
            <p:ph type="title" idx="4294967295"/>
          </p:nvPr>
        </p:nvSpPr>
        <p:spPr>
          <a:xfrm>
            <a:off x="0" y="684583"/>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7E87A5B-5E53-437B-A2E6-5A47B3322AEF}"/>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pPr marL="342900" indent="-342900"/>
            <a:r>
              <a:rPr lang="en-US" sz="1600" dirty="0"/>
              <a:t>In this 1670 painting by an unknown artist, slaves work in tobacco-drying sheds. </a:t>
            </a:r>
          </a:p>
        </p:txBody>
      </p:sp>
      <p:pic>
        <p:nvPicPr>
          <p:cNvPr id="9" name="Figure" descr="This is a 1670 painting showing bare-chested, barefoot black men in knee-length pants, doing various tasks associated with tobacco drying. Some stand in sheds hanging the leaves up to dry."/>
          <p:cNvPicPr>
            <a:picLocks noGrp="1" noChangeAspect="1"/>
          </p:cNvPicPr>
          <p:nvPr>
            <p:ph type="pic" sz="quarter" idx="13"/>
          </p:nvPr>
        </p:nvPicPr>
        <p:blipFill>
          <a:blip r:embed="rId2"/>
          <a:stretch>
            <a:fillRect/>
          </a:stretch>
        </p:blipFill>
        <p:spPr>
          <a:xfrm>
            <a:off x="1130654" y="1122386"/>
            <a:ext cx="671600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9EC0658A-C940-4705-A4E4-6E70E635EF7C}"/>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1616 engraving by Simon van de Passe, completed when Pocahontas and John Rolfe were presented at court in England, is the only known contemporary image of Pocahontas. Note her European garb and pose. What message did the painter likely intend to convey with this portrait of Pocahontas, the daughter of a powerful Indian chief?</a:t>
            </a:r>
          </a:p>
        </p:txBody>
      </p:sp>
      <p:pic>
        <p:nvPicPr>
          <p:cNvPr id="6" name="Figure" descr="This is a 1616 portrait of Pocahontas depicting a young woman with Indian features in traditional European dress, including a tall hat and an Elizabethan ruff, and a regal pose."/>
          <p:cNvPicPr>
            <a:picLocks noGrp="1" noChangeAspect="1"/>
          </p:cNvPicPr>
          <p:nvPr>
            <p:ph type="pic" sz="quarter" idx="13"/>
          </p:nvPr>
        </p:nvPicPr>
        <p:blipFill>
          <a:blip r:embed="rId2"/>
          <a:stretch>
            <a:fillRect/>
          </a:stretch>
        </p:blipFill>
        <p:spPr>
          <a:xfrm>
            <a:off x="651171" y="1108075"/>
            <a:ext cx="3644307"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3.10</a:t>
            </a:r>
          </a:p>
        </p:txBody>
      </p:sp>
    </p:spTree>
    <p:extLst>
      <p:ext uri="{BB962C8B-B14F-4D97-AF65-F5344CB8AC3E}">
        <p14:creationId xmlns:p14="http://schemas.microsoft.com/office/powerpoint/2010/main" val="328509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C05543C-7EA9-4122-AF18-97AC11B85F35}"/>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This is a transcription of the Mayflower Compact, written in longhand."/>
          <p:cNvPicPr>
            <a:picLocks noGrp="1" noChangeAspect="1"/>
          </p:cNvPicPr>
          <p:nvPr>
            <p:ph type="pic" sz="quarter" idx="13"/>
          </p:nvPr>
        </p:nvPicPr>
        <p:blipFill>
          <a:blip r:embed="rId2"/>
          <a:stretch>
            <a:fillRect/>
          </a:stretch>
        </p:blipFill>
        <p:spPr>
          <a:xfrm>
            <a:off x="5028954" y="1108075"/>
            <a:ext cx="2951653"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The original Mayflower Compact is no longer extant; only copies, such as this ca.1645 transcription by William Bradford, remain.</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3.11</a:t>
            </a:r>
          </a:p>
        </p:txBody>
      </p:sp>
    </p:spTree>
    <p:extLst>
      <p:ext uri="{BB962C8B-B14F-4D97-AF65-F5344CB8AC3E}">
        <p14:creationId xmlns:p14="http://schemas.microsoft.com/office/powerpoint/2010/main" val="179368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988A7B4-63A5-4784-AD3B-1266ABB45662}"/>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the 1629 seal of the Massachusetts Bay Colony (a), an Indian is shown asking colonists to “Come over and help us.” This seal indicates the religious ambitions of John Winthrop (b), the colony’s first governor, for his “city upon a hill.”</a:t>
            </a:r>
          </a:p>
        </p:txBody>
      </p:sp>
      <p:pic>
        <p:nvPicPr>
          <p:cNvPr id="9" name="Figure" descr="Image (a) shows the 1629 seal of the Massachusetts Bay Colony. On the seal, an Indian dressed in a leaf loincloth and holding a bow is depicted asking colonists to “Come over and help us.” Image (b) is a portrait of John Winthrop, who wears dark clothing, an Elizabethan ruff, and a pointed beard."/>
          <p:cNvPicPr>
            <a:picLocks noGrp="1" noChangeAspect="1"/>
          </p:cNvPicPr>
          <p:nvPr>
            <p:ph type="pic" sz="quarter" idx="13"/>
          </p:nvPr>
        </p:nvPicPr>
        <p:blipFill>
          <a:blip r:embed="rId2"/>
          <a:stretch>
            <a:fillRect/>
          </a:stretch>
        </p:blipFill>
        <p:spPr>
          <a:xfrm>
            <a:off x="1729166" y="1122386"/>
            <a:ext cx="551897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9F30EC6-ADAB-4FE1-949C-CD958AC1154E}"/>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map indicates the domains of New England’s native inhabitants in 1670, a few years before King Philip’s War.</a:t>
            </a:r>
          </a:p>
        </p:txBody>
      </p:sp>
      <p:pic>
        <p:nvPicPr>
          <p:cNvPr id="9" name="Figure" descr="This is a map of New England indicating the domains of New England’s native inhabitants, including the Pequot, Narragansett, Mohegan, and Wampanoag, in 1670."/>
          <p:cNvPicPr>
            <a:picLocks noGrp="1" noChangeAspect="1"/>
          </p:cNvPicPr>
          <p:nvPr>
            <p:ph type="pic" sz="quarter" idx="13"/>
          </p:nvPr>
        </p:nvPicPr>
        <p:blipFill>
          <a:blip r:embed="rId2"/>
          <a:stretch>
            <a:fillRect/>
          </a:stretch>
        </p:blipFill>
        <p:spPr>
          <a:xfrm>
            <a:off x="1729166" y="1411307"/>
            <a:ext cx="5518979" cy="2922228"/>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9A9668C-8E69-4DE9-997C-807BBE19E3F4}"/>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Puritan woman Mary Rowlandson wrote her captivity narrative, the front cover of which is shown here (a), after her imprisonment during King Philip’s War. In her narrative, she tells of her treatment by the Indians holding her as well as of her meetings with the Wampanoag leader Metacom (b), shown in a contemporary portrait.</a:t>
            </a:r>
          </a:p>
        </p:txBody>
      </p:sp>
      <p:pic>
        <p:nvPicPr>
          <p:cNvPr id="9" name="Figure" descr="Image (a) shows the front cover of Mary Rowlandson’s captivity narrative, including the subtitle “Wherein is set forth, The Cruel and Inhumane Usage she underwent amongst the Heathens, for Eleven Weeks time: And her Deliverance from them.” Image (b) is a portrait of Metacom (King Philip), who wears a headband with four feathers and a cloak and carries a long gun or musket."/>
          <p:cNvPicPr>
            <a:picLocks noGrp="1" noChangeAspect="1"/>
          </p:cNvPicPr>
          <p:nvPr>
            <p:ph type="pic" sz="quarter" idx="13"/>
          </p:nvPr>
        </p:nvPicPr>
        <p:blipFill>
          <a:blip r:embed="rId2"/>
          <a:stretch>
            <a:fillRect/>
          </a:stretch>
        </p:blipFill>
        <p:spPr>
          <a:xfrm>
            <a:off x="2315045" y="1122386"/>
            <a:ext cx="434722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537ADF8-0608-4367-9D59-4AAE510ECFCA}"/>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In this 1681 portrait, the Niantic-Narragansett chief Ninigret wears a combination of European and Indian goods. Which elements of each culture are evident in this portrait?</a:t>
            </a:r>
          </a:p>
        </p:txBody>
      </p:sp>
      <p:pic>
        <p:nvPicPr>
          <p:cNvPr id="6" name="Figure" descr="A 1681 painting depicts Niantic-Narragansett chief Ninigret. He wears what appear to be animal-skin footwear and loincloth, along with a patterned fabric headband, a fabric cloak, and a necklace that includes a round metallic piece."/>
          <p:cNvPicPr>
            <a:picLocks noGrp="1" noChangeAspect="1"/>
          </p:cNvPicPr>
          <p:nvPr>
            <p:ph type="pic" sz="quarter" idx="13"/>
          </p:nvPr>
        </p:nvPicPr>
        <p:blipFill>
          <a:blip r:embed="rId2"/>
          <a:stretch>
            <a:fillRect/>
          </a:stretch>
        </p:blipFill>
        <p:spPr>
          <a:xfrm>
            <a:off x="651171" y="1703780"/>
            <a:ext cx="3644307" cy="406480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3.15</a:t>
            </a:r>
          </a:p>
        </p:txBody>
      </p:sp>
    </p:spTree>
    <p:extLst>
      <p:ext uri="{BB962C8B-B14F-4D97-AF65-F5344CB8AC3E}">
        <p14:creationId xmlns:p14="http://schemas.microsoft.com/office/powerpoint/2010/main" val="328509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047A1DF-9D0D-449D-BC48-A5DCD8A75AAA}"/>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Adriaen van Ostade, a Dutch artist, painted </a:t>
            </a:r>
            <a:r>
              <a:rPr lang="en-US" sz="1600" i="1" dirty="0"/>
              <a:t>An Apothecary Smoking in an Interior </a:t>
            </a:r>
            <a:r>
              <a:rPr lang="en-US" sz="1600" dirty="0"/>
              <a:t>in 1646. The large European market for American tobacco strongly influenced the development of some of the American colonies.</a:t>
            </a:r>
          </a:p>
        </p:txBody>
      </p:sp>
      <p:pic>
        <p:nvPicPr>
          <p:cNvPr id="9" name="Figure" descr="A 1646 Dutch painting depicts a man seated at a table smoking a long white clay pipe with evident enjoyment."/>
          <p:cNvPicPr>
            <a:picLocks noGrp="1" noChangeAspect="1"/>
          </p:cNvPicPr>
          <p:nvPr>
            <p:ph type="pic" sz="quarter" idx="13"/>
          </p:nvPr>
        </p:nvPicPr>
        <p:blipFill>
          <a:blip r:embed="rId2"/>
          <a:stretch>
            <a:fillRect/>
          </a:stretch>
        </p:blipFill>
        <p:spPr>
          <a:xfrm>
            <a:off x="3057809" y="1122386"/>
            <a:ext cx="286169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2C0C247-9CEA-4554-BA0A-985609C04203}"/>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The cover of Sir Hans Sloane’s catalog of the flora of the New World is shown. The title begins, “Voyage to the Islands Madera, Barbadoes, Nieves, St. Christophers, and Jamaica; with the Natural History of the Herbs and Trees, Four-footed Beasts, Fishes, Birds, Insects, Reptiles, &amp;amp;c., Of the last of those Islands."/>
          <p:cNvPicPr>
            <a:picLocks noGrp="1" noChangeAspect="1"/>
          </p:cNvPicPr>
          <p:nvPr>
            <p:ph type="pic" sz="quarter" idx="13"/>
          </p:nvPr>
        </p:nvPicPr>
        <p:blipFill>
          <a:blip r:embed="rId2"/>
          <a:stretch>
            <a:fillRect/>
          </a:stretch>
        </p:blipFill>
        <p:spPr>
          <a:xfrm>
            <a:off x="5047834" y="1108075"/>
            <a:ext cx="2913892"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English naturalist Sir Hans Sloane traveled to Jamaica and other Caribbean islands to catalog the flora of the new world.</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3.17</a:t>
            </a:r>
          </a:p>
        </p:txBody>
      </p:sp>
    </p:spTree>
    <p:extLst>
      <p:ext uri="{BB962C8B-B14F-4D97-AF65-F5344CB8AC3E}">
        <p14:creationId xmlns:p14="http://schemas.microsoft.com/office/powerpoint/2010/main" val="179368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4E1673B-9664-42E2-9D6C-8286595E4A9C}"/>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500" dirty="0">
                <a:solidFill>
                  <a:schemeClr val="tx1"/>
                </a:solidFill>
              </a:rPr>
              <a:t>John Smith’s famous map of Virginia (1622) illustrates many geopolitical features of early colonization. In the upper left, Powhatan, who governed a powerful local confederation of Algonquian communities, sits above other local chiefs, denoting his authority. Another native figure, Susquehannock, who appears in the upper right, visually reinforces the message that the English did not control the land beyond a few outposts along the Chesapeake.</a:t>
            </a:r>
          </a:p>
        </p:txBody>
      </p:sp>
      <p:pic>
        <p:nvPicPr>
          <p:cNvPr id="9" name="Figure" descr="A detailed 1622 map of Virginia is shown. Powhatan, in the upper left, sits above the lesser chiefs of the area. Susquehannock appears in the upper right, clad in traditional dress and holding a bow."/>
          <p:cNvPicPr>
            <a:picLocks noGrp="1" noChangeAspect="1"/>
          </p:cNvPicPr>
          <p:nvPr>
            <p:ph type="pic" sz="quarter" idx="13"/>
          </p:nvPr>
        </p:nvPicPr>
        <p:blipFill>
          <a:blip r:embed="rId2"/>
          <a:stretch>
            <a:fillRect/>
          </a:stretch>
        </p:blipFill>
        <p:spPr>
          <a:xfrm>
            <a:off x="2301111" y="1122386"/>
            <a:ext cx="437508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E248EE9-A299-4DE4-9E58-05E1CFEA02AB}"/>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This is a timeline showing important events of the era. In 1565, the Spanish establish St. Augustine; an aerial photograph of the Spanish fort Castillo de San Marcos is shown. In 1607, the English settle Jamestown. In 1609–1645, Jamestown colonists and Powhatan Indians fight the Anglo-Powhatan Wars; a portrait of Pocahontas is shown. In 1610, Spanish explorers establish Santa Fe. In 1620, English Puritans draft the Mayflower Compact and found Plymouth Colony; a transcription of the Mayflower Compact is shown. In 1675–1676, King Philip (Metacom) wages war against the Puritan colonies; a drawing of Metacom is shown. In 1676, Nathaniel Bacon leads an armed rebellion against the Virginia governor; a portrait of Bacon is shown. In 1680, Popé leads the Pueblo Revolt in Santa Fe."/>
          <p:cNvPicPr>
            <a:picLocks noGrp="1" noChangeAspect="1"/>
          </p:cNvPicPr>
          <p:nvPr>
            <p:ph type="pic" sz="quarter" idx="13"/>
          </p:nvPr>
        </p:nvPicPr>
        <p:blipFill>
          <a:blip r:embed="rId2"/>
          <a:stretch>
            <a:fillRect/>
          </a:stretch>
        </p:blipFill>
        <p:spPr>
          <a:xfrm>
            <a:off x="988584" y="1122386"/>
            <a:ext cx="700014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16CDAED-BB48-479B-B72C-A371097D0919}"/>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this drawing by French artist Jacques le Moyne de Morgues, Timucua flee the Spanish settlers, who arrive by ship. Le Moyne lived at Fort Caroline, the French outpost, before the Spanish destroyed the colony in 1562.</a:t>
            </a:r>
          </a:p>
        </p:txBody>
      </p:sp>
      <p:pic>
        <p:nvPicPr>
          <p:cNvPr id="9" name="Figure" descr="This is a drawing showing Timucua Indians fleeing the Spanish settlers, who arrived by ship."/>
          <p:cNvPicPr>
            <a:picLocks noGrp="1" noChangeAspect="1"/>
          </p:cNvPicPr>
          <p:nvPr>
            <p:ph type="pic" sz="quarter" idx="13"/>
          </p:nvPr>
        </p:nvPicPr>
        <p:blipFill>
          <a:blip r:embed="rId2"/>
          <a:stretch>
            <a:fillRect/>
          </a:stretch>
        </p:blipFill>
        <p:spPr>
          <a:xfrm>
            <a:off x="2006786" y="1122386"/>
            <a:ext cx="496373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81F8E2C-DB82-4021-91FF-28C68AF03667}"/>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Spanish fort of Castillo de San Marcos helped Spanish colonists in St. Augustine fend off marauding privateers from rival European countries.</a:t>
            </a:r>
          </a:p>
        </p:txBody>
      </p:sp>
      <p:pic>
        <p:nvPicPr>
          <p:cNvPr id="9" name="Figure" descr="An aerial photograph shows the Spanish fort of Castillo de San Marcos, a square, high-walled structure facing the water and including a surrounding moat."/>
          <p:cNvPicPr>
            <a:picLocks noGrp="1" noChangeAspect="1"/>
          </p:cNvPicPr>
          <p:nvPr>
            <p:ph type="pic" sz="quarter" idx="13"/>
          </p:nvPr>
        </p:nvPicPr>
        <p:blipFill>
          <a:blip r:embed="rId2"/>
          <a:stretch>
            <a:fillRect/>
          </a:stretch>
        </p:blipFill>
        <p:spPr>
          <a:xfrm>
            <a:off x="2006786" y="1370573"/>
            <a:ext cx="4963737" cy="3003697"/>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1BEB5A2-DDC8-4C03-807B-8471AFBF5AD5}"/>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Castello Plan is the only extant map of 1660 New Amsterdam (present-day New York City). The line with spikes on the right side of the colony is the northeastern wall for which Wall Street was named.</a:t>
            </a:r>
          </a:p>
        </p:txBody>
      </p:sp>
      <p:pic>
        <p:nvPicPr>
          <p:cNvPr id="6" name="Figure" descr="The Castello Plan shows New Amsterdam as a small settlement of buildings and fields divided by roads or paths. A fort can be seen near the tip of the peninsula. On the right side of the colony, a line with spikes indicates the wall that protects the colony to the northeast; its other three sides are protected by water."/>
          <p:cNvPicPr>
            <a:picLocks noGrp="1" noChangeAspect="1"/>
          </p:cNvPicPr>
          <p:nvPr>
            <p:ph type="pic" sz="quarter" idx="13"/>
          </p:nvPr>
        </p:nvPicPr>
        <p:blipFill>
          <a:blip r:embed="rId2"/>
          <a:stretch>
            <a:fillRect/>
          </a:stretch>
        </p:blipFill>
        <p:spPr>
          <a:xfrm>
            <a:off x="457200" y="2379174"/>
            <a:ext cx="4032250" cy="2714014"/>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3.5</a:t>
            </a:r>
          </a:p>
        </p:txBody>
      </p:sp>
    </p:spTree>
    <p:extLst>
      <p:ext uri="{BB962C8B-B14F-4D97-AF65-F5344CB8AC3E}">
        <p14:creationId xmlns:p14="http://schemas.microsoft.com/office/powerpoint/2010/main" val="328509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4117F360-89D7-44F0-8316-80F27869164E}"/>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solidFill>
                  <a:schemeClr val="tx1"/>
                </a:solidFill>
              </a:rPr>
              <a:t>This 1684 map of New Netherland shows the extent of Dutch settlement.</a:t>
            </a:r>
          </a:p>
        </p:txBody>
      </p:sp>
      <p:pic>
        <p:nvPicPr>
          <p:cNvPr id="9" name="Figure" descr="A 1684 map of New Netherland shows Dutch settlements in parts of present-day New Jersey, New York, Pennsylvania, Delaware, Maryland, and Connecticut."/>
          <p:cNvPicPr>
            <a:picLocks noGrp="1" noChangeAspect="1"/>
          </p:cNvPicPr>
          <p:nvPr>
            <p:ph type="pic" sz="quarter" idx="13"/>
          </p:nvPr>
        </p:nvPicPr>
        <p:blipFill>
          <a:blip r:embed="rId2"/>
          <a:stretch>
            <a:fillRect/>
          </a:stretch>
        </p:blipFill>
        <p:spPr>
          <a:xfrm>
            <a:off x="2725762" y="1370573"/>
            <a:ext cx="3525784" cy="3003697"/>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6F2A5F9-3EDB-437F-B2C3-09119B12F2C5}"/>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seventeenth-century French copy of the Jesuit Relations is shown."/>
          <p:cNvPicPr>
            <a:picLocks noGrp="1" noChangeAspect="1"/>
          </p:cNvPicPr>
          <p:nvPr>
            <p:ph type="pic" sz="quarter" idx="13"/>
          </p:nvPr>
        </p:nvPicPr>
        <p:blipFill>
          <a:blip r:embed="rId2"/>
          <a:stretch>
            <a:fillRect/>
          </a:stretch>
        </p:blipFill>
        <p:spPr>
          <a:xfrm>
            <a:off x="4999698" y="1108075"/>
            <a:ext cx="3010166"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French Jesuit missionaries to New France kept detailed records of their interactions with—and observations of—the Algonquian and Iroquois that they converted to Catholicism. (credit: Project Gutenberg).</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3.7</a:t>
            </a:r>
          </a:p>
        </p:txBody>
      </p:sp>
    </p:spTree>
    <p:extLst>
      <p:ext uri="{BB962C8B-B14F-4D97-AF65-F5344CB8AC3E}">
        <p14:creationId xmlns:p14="http://schemas.microsoft.com/office/powerpoint/2010/main" val="179368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AEF3FE9-0458-401F-9975-9CD717D88730}"/>
              </a:ext>
            </a:extLst>
          </p:cNvPr>
          <p:cNvSpPr>
            <a:spLocks noGrp="1"/>
          </p:cNvSpPr>
          <p:nvPr>
            <p:ph type="ftr" sz="quarter" idx="11"/>
          </p:nvPr>
        </p:nvSpPr>
        <p:spPr>
          <a:xfrm>
            <a:off x="457200" y="6492875"/>
            <a:ext cx="7686942"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In the early seventeenth century, thousands of English settlers came to what are now Virginia, Maryland, and the New England states in search of opportunity and a better life.</a:t>
            </a:r>
          </a:p>
        </p:txBody>
      </p:sp>
      <p:pic>
        <p:nvPicPr>
          <p:cNvPr id="6" name="Figure" descr="This is a map showing the English, Dutch, French, and Spanish colonies on the Atlantic coast and the dates of their settlement, as well as the names of Indian tribes inhabiting those areas."/>
          <p:cNvPicPr>
            <a:picLocks noGrp="1" noChangeAspect="1"/>
          </p:cNvPicPr>
          <p:nvPr>
            <p:ph type="pic" sz="quarter" idx="13"/>
          </p:nvPr>
        </p:nvPicPr>
        <p:blipFill>
          <a:blip r:embed="rId2"/>
          <a:stretch>
            <a:fillRect/>
          </a:stretch>
        </p:blipFill>
        <p:spPr>
          <a:xfrm>
            <a:off x="457200" y="1689039"/>
            <a:ext cx="4032250" cy="4094284"/>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3.8</a:t>
            </a:r>
          </a:p>
        </p:txBody>
      </p:sp>
    </p:spTree>
    <p:extLst>
      <p:ext uri="{BB962C8B-B14F-4D97-AF65-F5344CB8AC3E}">
        <p14:creationId xmlns:p14="http://schemas.microsoft.com/office/powerpoint/2010/main" val="32850963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338</TotalTime>
  <Words>1607</Words>
  <Application>Microsoft Office PowerPoint</Application>
  <PresentationFormat>On-screen Show (4:3)</PresentationFormat>
  <Paragraphs>53</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Black</vt:lpstr>
      <vt:lpstr>Calibri</vt:lpstr>
      <vt:lpstr>Essential</vt:lpstr>
      <vt:lpstr>U.S. HISTORY</vt:lpstr>
      <vt:lpstr>Figure 3.1</vt:lpstr>
      <vt:lpstr>Figure 3.2</vt:lpstr>
      <vt:lpstr>Figure 3.3</vt:lpstr>
      <vt:lpstr>Figure 3.4</vt:lpstr>
      <vt:lpstr>Figure 3.5</vt:lpstr>
      <vt:lpstr>Figure 3.6</vt:lpstr>
      <vt:lpstr>Figure 3.7</vt:lpstr>
      <vt:lpstr>Figure 3.8</vt:lpstr>
      <vt:lpstr>Figure 3.9</vt:lpstr>
      <vt:lpstr>Figure 3.10</vt:lpstr>
      <vt:lpstr>Figure 3.11</vt:lpstr>
      <vt:lpstr>Figure 3.12</vt:lpstr>
      <vt:lpstr>Figure 3.13</vt:lpstr>
      <vt:lpstr>Figure 3.14</vt:lpstr>
      <vt:lpstr>Figure 3.15</vt:lpstr>
      <vt:lpstr>Figure 3.16</vt:lpstr>
      <vt:lpstr>Figure 3.17</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3 - Creating New Social Orders: Colonial Societies, 1500–1700</dc:title>
  <dc:creator>Spuddy McSpare</dc:creator>
  <cp:lastModifiedBy>Conversion_07</cp:lastModifiedBy>
  <cp:revision>73</cp:revision>
  <dcterms:created xsi:type="dcterms:W3CDTF">2012-06-04T02:13:36Z</dcterms:created>
  <dcterms:modified xsi:type="dcterms:W3CDTF">2017-09-10T15:08:33Z</dcterms:modified>
</cp:coreProperties>
</file>