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2" r:id="rId1"/>
  </p:sldMasterIdLst>
  <p:handoutMasterIdLst>
    <p:handoutMasterId r:id="rId21"/>
  </p:handoutMasterIdLst>
  <p:sldIdLst>
    <p:sldId id="256" r:id="rId2"/>
    <p:sldId id="279" r:id="rId3"/>
    <p:sldId id="280" r:id="rId4"/>
    <p:sldId id="281" r:id="rId5"/>
    <p:sldId id="282" r:id="rId6"/>
    <p:sldId id="283" r:id="rId7"/>
    <p:sldId id="284" r:id="rId8"/>
    <p:sldId id="285" r:id="rId9"/>
    <p:sldId id="286" r:id="rId10"/>
    <p:sldId id="287" r:id="rId11"/>
    <p:sldId id="288" r:id="rId12"/>
    <p:sldId id="289" r:id="rId13"/>
    <p:sldId id="290" r:id="rId14"/>
    <p:sldId id="291" r:id="rId15"/>
    <p:sldId id="292" r:id="rId16"/>
    <p:sldId id="293" r:id="rId17"/>
    <p:sldId id="294" r:id="rId18"/>
    <p:sldId id="295" r:id="rId19"/>
    <p:sldId id="296"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D419"/>
    <a:srgbClr val="6CB255"/>
    <a:srgbClr val="212F62"/>
    <a:srgbClr val="72A510"/>
    <a:srgbClr val="A4EC1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1" autoAdjust="0"/>
    <p:restoredTop sz="94591" autoAdjust="0"/>
  </p:normalViewPr>
  <p:slideViewPr>
    <p:cSldViewPr snapToGrid="0" snapToObjects="1">
      <p:cViewPr varScale="1">
        <p:scale>
          <a:sx n="105" d="100"/>
          <a:sy n="105" d="100"/>
        </p:scale>
        <p:origin x="1794" y="114"/>
      </p:cViewPr>
      <p:guideLst>
        <p:guide orient="horz" pos="2160"/>
        <p:guide pos="2880"/>
      </p:guideLst>
    </p:cSldViewPr>
  </p:slideViewPr>
  <p:outlineViewPr>
    <p:cViewPr>
      <p:scale>
        <a:sx n="33" d="100"/>
        <a:sy n="33" d="100"/>
      </p:scale>
      <p:origin x="0" y="-5346"/>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48D041A-73BB-E643-A8C7-50D88C2F22F5}" type="datetimeFigureOut">
              <a:rPr lang="en-US" smtClean="0"/>
              <a:pPr/>
              <a:t>09/11/17</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36EFEC5-3018-A548-B247-453C6EC1EC1A}" type="slidenum">
              <a:rPr lang="en-US" smtClean="0"/>
              <a:pPr/>
              <a:t>‹#›</a:t>
            </a:fld>
            <a:endParaRPr lang="en-US" dirty="0"/>
          </a:p>
        </p:txBody>
      </p:sp>
    </p:spTree>
    <p:extLst>
      <p:ext uri="{BB962C8B-B14F-4D97-AF65-F5344CB8AC3E}">
        <p14:creationId xmlns:p14="http://schemas.microsoft.com/office/powerpoint/2010/main" val="1330057210"/>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41326"/>
            <a:ext cx="8062912" cy="659535"/>
          </a:xfrm>
        </p:spPr>
        <p:txBody>
          <a:bodyPr/>
          <a:lstStyle/>
          <a:p>
            <a:r>
              <a:rPr lang="en-US" dirty="0"/>
              <a:t>Click to edit</a:t>
            </a:r>
          </a:p>
        </p:txBody>
      </p:sp>
      <p:sp>
        <p:nvSpPr>
          <p:cNvPr id="5" name="Date Placeholder 4"/>
          <p:cNvSpPr>
            <a:spLocks noGrp="1"/>
          </p:cNvSpPr>
          <p:nvPr>
            <p:ph type="dt" sz="half" idx="10"/>
          </p:nvPr>
        </p:nvSpPr>
        <p:spPr/>
        <p:txBody>
          <a:bodyPr/>
          <a:lstStyle/>
          <a:p>
            <a:fld id="{79B19C71-EC74-44AF-B27E-FC7DC3C3A61D}" type="datetime4">
              <a:rPr lang="en-US" smtClean="0"/>
              <a:pPr/>
              <a:t>September 11, 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dirty="0"/>
          </a:p>
        </p:txBody>
      </p:sp>
      <p:sp>
        <p:nvSpPr>
          <p:cNvPr id="9" name="Picture Placeholder 8"/>
          <p:cNvSpPr>
            <a:spLocks noGrp="1"/>
          </p:cNvSpPr>
          <p:nvPr>
            <p:ph type="pic" sz="quarter" idx="13"/>
          </p:nvPr>
        </p:nvSpPr>
        <p:spPr>
          <a:xfrm>
            <a:off x="457199" y="1107618"/>
            <a:ext cx="4031619" cy="4607689"/>
          </a:xfrm>
        </p:spPr>
        <p:txBody>
          <a:bodyPr/>
          <a:lstStyle/>
          <a:p>
            <a:endParaRPr lang="en-US" dirty="0"/>
          </a:p>
        </p:txBody>
      </p:sp>
      <p:sp>
        <p:nvSpPr>
          <p:cNvPr id="11" name="Text Placeholder 10"/>
          <p:cNvSpPr>
            <a:spLocks noGrp="1"/>
          </p:cNvSpPr>
          <p:nvPr>
            <p:ph type="body" sz="quarter" idx="14"/>
          </p:nvPr>
        </p:nvSpPr>
        <p:spPr>
          <a:xfrm>
            <a:off x="4606925" y="1107618"/>
            <a:ext cx="3913188" cy="4607382"/>
          </a:xfrm>
        </p:spPr>
        <p:txBody>
          <a:bodyPr/>
          <a:lstStyle>
            <a:lvl1pPr>
              <a:buClr>
                <a:srgbClr val="6CB255"/>
              </a:buClr>
              <a:defRPr>
                <a:solidFill>
                  <a:srgbClr val="212F62"/>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3333F43-3E86-47E4-BFBB-2476D384E1C6}" type="datetime4">
              <a:rPr lang="en-US" smtClean="0"/>
              <a:pPr/>
              <a:t>September 11, 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dirty="0"/>
          </a:p>
        </p:txBody>
      </p:sp>
      <p:sp>
        <p:nvSpPr>
          <p:cNvPr id="7" name="Title 1"/>
          <p:cNvSpPr>
            <a:spLocks noGrp="1"/>
          </p:cNvSpPr>
          <p:nvPr>
            <p:ph type="title"/>
          </p:nvPr>
        </p:nvSpPr>
        <p:spPr>
          <a:xfrm>
            <a:off x="457200" y="241326"/>
            <a:ext cx="8062912" cy="659535"/>
          </a:xfrm>
        </p:spPr>
        <p:txBody>
          <a:bodyPr/>
          <a:lstStyle/>
          <a:p>
            <a:r>
              <a:rPr lang="en-US" dirty="0"/>
              <a:t>Click to edit</a:t>
            </a:r>
          </a:p>
        </p:txBody>
      </p:sp>
      <p:sp>
        <p:nvSpPr>
          <p:cNvPr id="8" name="Picture Placeholder 8"/>
          <p:cNvSpPr>
            <a:spLocks noGrp="1"/>
          </p:cNvSpPr>
          <p:nvPr>
            <p:ph type="pic" sz="quarter" idx="13"/>
          </p:nvPr>
        </p:nvSpPr>
        <p:spPr>
          <a:xfrm>
            <a:off x="457199" y="1122386"/>
            <a:ext cx="8062913" cy="3500071"/>
          </a:xfrm>
        </p:spPr>
        <p:txBody>
          <a:bodyPr/>
          <a:lstStyle/>
          <a:p>
            <a:endParaRPr lang="en-US" dirty="0"/>
          </a:p>
        </p:txBody>
      </p:sp>
      <p:sp>
        <p:nvSpPr>
          <p:cNvPr id="9" name="Text Placeholder 10"/>
          <p:cNvSpPr>
            <a:spLocks noGrp="1"/>
          </p:cNvSpPr>
          <p:nvPr>
            <p:ph type="body" sz="quarter" idx="14"/>
          </p:nvPr>
        </p:nvSpPr>
        <p:spPr>
          <a:xfrm>
            <a:off x="457200" y="4843982"/>
            <a:ext cx="8062912" cy="1166382"/>
          </a:xfrm>
        </p:spPr>
        <p:txBody>
          <a:bodyPr/>
          <a:lstStyle>
            <a:lvl1pPr>
              <a:buClr>
                <a:srgbClr val="6CB255"/>
              </a:buClr>
              <a:defRPr>
                <a:solidFill>
                  <a:srgbClr val="000000"/>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marL="788670" indent="-514350">
              <a:buFont typeface="+mj-lt"/>
              <a:buAutoNum type="alphaLcParenR"/>
              <a:defRPr sz="2800"/>
            </a:lvl2pPr>
            <a:lvl3pPr marL="1371600" indent="-457200">
              <a:buFont typeface="+mj-lt"/>
              <a:buAutoNum type="alphaLcParenR"/>
              <a:defRPr sz="2400"/>
            </a:lvl3pPr>
            <a:lvl4pPr marL="1828800" indent="-457200">
              <a:buFont typeface="+mj-lt"/>
              <a:buAutoNum type="alphaLcParenR"/>
              <a:defRPr sz="2000"/>
            </a:lvl4pPr>
            <a:lvl5pPr marL="2286000" indent="-457200">
              <a:buFont typeface="+mj-lt"/>
              <a:buAutoNum type="alphaLcParen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6EAD5615-7F4F-4584-84D5-CC95918C321F}" type="datetime4">
              <a:rPr lang="en-US" smtClean="0"/>
              <a:pPr/>
              <a:t>September 11, 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dirty="0"/>
          </a:p>
        </p:txBody>
      </p:sp>
      <p:sp>
        <p:nvSpPr>
          <p:cNvPr id="9" name="Title 1"/>
          <p:cNvSpPr>
            <a:spLocks noGrp="1"/>
          </p:cNvSpPr>
          <p:nvPr>
            <p:ph type="title"/>
          </p:nvPr>
        </p:nvSpPr>
        <p:spPr>
          <a:xfrm>
            <a:off x="457200" y="241326"/>
            <a:ext cx="8062912" cy="659535"/>
          </a:xfrm>
        </p:spPr>
        <p:txBody>
          <a:bodyPr/>
          <a:lstStyle/>
          <a:p>
            <a:r>
              <a:rPr lang="en-US" dirty="0"/>
              <a:t>Click to edit</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51DEABC-D766-4322-8E78-B830FAE35C72}" type="datetime4">
              <a:rPr lang="en-US" smtClean="0"/>
              <a:pPr/>
              <a:t>September 11, 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Title 1"/>
          <p:cNvSpPr txBox="1">
            <a:spLocks/>
          </p:cNvSpPr>
          <p:nvPr userDrawn="1"/>
        </p:nvSpPr>
        <p:spPr>
          <a:xfrm>
            <a:off x="0" y="789677"/>
            <a:ext cx="9144000" cy="709154"/>
          </a:xfrm>
          <a:prstGeom prst="rect">
            <a:avLst/>
          </a:prstGeom>
        </p:spPr>
        <p:txBody>
          <a:bodyPr/>
          <a:lstStyle>
            <a:lvl1pPr algn="l" defTabSz="914400" rtl="0" eaLnBrk="1" latinLnBrk="0" hangingPunct="1">
              <a:spcBef>
                <a:spcPct val="0"/>
              </a:spcBef>
              <a:buNone/>
              <a:defRPr sz="3600" kern="1200" cap="all" spc="-60" baseline="0">
                <a:solidFill>
                  <a:srgbClr val="6CB255"/>
                </a:solidFill>
                <a:latin typeface="+mj-lt"/>
                <a:ea typeface="+mj-ea"/>
                <a:cs typeface="+mj-cs"/>
              </a:defRPr>
            </a:lvl1pPr>
          </a:lstStyle>
          <a:p>
            <a:pPr algn="ctr"/>
            <a:r>
              <a:rPr lang="en-US" sz="3500" dirty="0"/>
              <a:t>College Physics</a:t>
            </a:r>
          </a:p>
          <a:p>
            <a:pPr algn="ctr"/>
            <a:endParaRPr lang="en-US" sz="1800" cap="none" dirty="0">
              <a:solidFill>
                <a:schemeClr val="accent3">
                  <a:lumMod val="20000"/>
                  <a:lumOff val="80000"/>
                </a:schemeClr>
              </a:solidFill>
              <a:latin typeface="+mn-lt"/>
            </a:endParaRPr>
          </a:p>
          <a:p>
            <a:pPr algn="ctr"/>
            <a:r>
              <a:rPr lang="en-US" sz="2000" b="1" cap="none" dirty="0">
                <a:solidFill>
                  <a:srgbClr val="212F62"/>
                </a:solidFill>
                <a:latin typeface="+mn-lt"/>
              </a:rPr>
              <a:t>Chapter # Chapter Title</a:t>
            </a:r>
          </a:p>
          <a:p>
            <a:pPr algn="ctr"/>
            <a:r>
              <a:rPr lang="en-US" sz="1600" cap="none" dirty="0">
                <a:solidFill>
                  <a:schemeClr val="tx1"/>
                </a:solidFill>
                <a:latin typeface="+mn-lt"/>
              </a:rPr>
              <a:t>PowerPoint Image Slideshow</a:t>
            </a:r>
          </a:p>
        </p:txBody>
      </p:sp>
      <p:pic>
        <p:nvPicPr>
          <p:cNvPr id="9" name="Picture 8" descr="medium_covers_Page_2.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62758" y="2517424"/>
            <a:ext cx="2010682" cy="2603836"/>
          </a:xfrm>
          <a:prstGeom prst="rect">
            <a:avLst/>
          </a:prstGeom>
          <a:effectLst>
            <a:reflection blurRad="6350" stA="52000" endA="300" endPos="35000" dir="5400000" sy="-100000" algn="bl" rotWithShape="0"/>
          </a:effectLst>
          <a:scene3d>
            <a:camera prst="obliqueTopLeft"/>
            <a:lightRig rig="threePt" dir="t"/>
          </a:scene3d>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718"/>
            <a:ext cx="5791200" cy="1371600"/>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457200" y="1752600"/>
            <a:ext cx="7620000" cy="43735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172201"/>
            <a:ext cx="3429000" cy="304800"/>
          </a:xfrm>
          <a:prstGeom prst="rect">
            <a:avLst/>
          </a:prstGeom>
        </p:spPr>
        <p:txBody>
          <a:bodyPr vert="horz" lIns="91440" tIns="45720" rIns="91440" bIns="0" rtlCol="0" anchor="b"/>
          <a:lstStyle>
            <a:lvl1pPr algn="l">
              <a:defRPr sz="1000">
                <a:solidFill>
                  <a:schemeClr val="tx1"/>
                </a:solidFill>
              </a:defRPr>
            </a:lvl1pPr>
          </a:lstStyle>
          <a:p>
            <a:fld id="{17D0EFEE-2756-4A20-BF2A-63F0A94F99AC}" type="datetime4">
              <a:rPr lang="en-US" smtClean="0"/>
              <a:pPr/>
              <a:t>September 11, 2017</a:t>
            </a:fld>
            <a:endParaRPr lang="en-US" dirty="0"/>
          </a:p>
        </p:txBody>
      </p:sp>
      <p:sp>
        <p:nvSpPr>
          <p:cNvPr id="5" name="Footer Placeholder 4"/>
          <p:cNvSpPr>
            <a:spLocks noGrp="1"/>
          </p:cNvSpPr>
          <p:nvPr>
            <p:ph type="ftr" sz="quarter" idx="3"/>
          </p:nvPr>
        </p:nvSpPr>
        <p:spPr>
          <a:xfrm>
            <a:off x="457200" y="6492875"/>
            <a:ext cx="3429000" cy="283845"/>
          </a:xfrm>
          <a:prstGeom prst="rect">
            <a:avLst/>
          </a:prstGeom>
        </p:spPr>
        <p:txBody>
          <a:bodyPr vert="horz" lIns="91440" tIns="45720" rIns="91440" bIns="45720" rtlCol="0" anchor="t"/>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rot="16200000">
            <a:off x="8044814" y="683895"/>
            <a:ext cx="1315721" cy="365125"/>
          </a:xfrm>
          <a:prstGeom prst="rect">
            <a:avLst/>
          </a:prstGeom>
        </p:spPr>
        <p:txBody>
          <a:bodyPr vert="horz" lIns="91440" tIns="45720" rIns="91440" bIns="45720" rtlCol="0" anchor="ctr"/>
          <a:lstStyle>
            <a:lvl1pPr algn="r">
              <a:defRPr sz="2400" b="1">
                <a:solidFill>
                  <a:srgbClr val="FFFFFF"/>
                </a:solidFill>
              </a:defRPr>
            </a:lvl1pPr>
          </a:lstStyle>
          <a:p>
            <a:fld id="{F38DF745-7D3F-47F4-83A3-874385CFAA69}"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916" r:id="rId1"/>
    <p:sldLayoutId id="2147483914" r:id="rId2"/>
    <p:sldLayoutId id="2147483920" r:id="rId3"/>
    <p:sldLayoutId id="2147483913" r:id="rId4"/>
  </p:sldLayoutIdLst>
  <p:hf sldNum="0" hdr="0" ftr="0" dt="0"/>
  <p:txStyles>
    <p:titleStyle>
      <a:lvl1pPr algn="l" defTabSz="914400" rtl="0" eaLnBrk="1" latinLnBrk="0" hangingPunct="1">
        <a:spcBef>
          <a:spcPct val="0"/>
        </a:spcBef>
        <a:buNone/>
        <a:defRPr sz="2400" kern="1200" cap="all" spc="-60" baseline="0">
          <a:solidFill>
            <a:srgbClr val="6CB255"/>
          </a:solidFill>
          <a:latin typeface="+mj-lt"/>
          <a:ea typeface="+mj-ea"/>
          <a:cs typeface="+mj-cs"/>
        </a:defRPr>
      </a:lvl1pPr>
    </p:titleStyle>
    <p:bodyStyle>
      <a:lvl1pPr marL="0" indent="0" algn="l" defTabSz="914400" rtl="0" eaLnBrk="1" latinLnBrk="0" hangingPunct="1">
        <a:spcBef>
          <a:spcPct val="20000"/>
        </a:spcBef>
        <a:spcAft>
          <a:spcPts val="600"/>
        </a:spcAft>
        <a:buClr>
          <a:srgbClr val="6CB255"/>
        </a:buClr>
        <a:buFont typeface="Arial" pitchFamily="34" charset="0"/>
        <a:buNone/>
        <a:defRPr sz="2000" b="0" kern="1200">
          <a:solidFill>
            <a:schemeClr val="tx1"/>
          </a:solidFill>
          <a:latin typeface="+mn-lt"/>
          <a:ea typeface="+mn-ea"/>
          <a:cs typeface="+mn-cs"/>
        </a:defRPr>
      </a:lvl1pPr>
      <a:lvl2pPr marL="457200" indent="-182880" algn="l" defTabSz="914400" rtl="0" eaLnBrk="1" latinLnBrk="0" hangingPunct="1">
        <a:spcBef>
          <a:spcPct val="20000"/>
        </a:spcBef>
        <a:buClr>
          <a:srgbClr val="6CB255"/>
        </a:buClr>
        <a:buFont typeface="Arial" pitchFamily="34" charset="0"/>
        <a:buChar char="•"/>
        <a:defRPr sz="2000" kern="1200">
          <a:solidFill>
            <a:srgbClr val="000000"/>
          </a:solidFill>
          <a:latin typeface="+mn-lt"/>
          <a:ea typeface="+mn-ea"/>
          <a:cs typeface="+mn-cs"/>
        </a:defRPr>
      </a:lvl2pPr>
      <a:lvl3pPr marL="1143000" indent="-228600" algn="l" defTabSz="914400" rtl="0" eaLnBrk="1" latinLnBrk="0" hangingPunct="1">
        <a:spcBef>
          <a:spcPct val="20000"/>
        </a:spcBef>
        <a:buClr>
          <a:srgbClr val="6CB255"/>
        </a:buClr>
        <a:buFont typeface="Arial" pitchFamily="34" charset="0"/>
        <a:buChar char="•"/>
        <a:defRPr sz="1800" kern="1200">
          <a:solidFill>
            <a:srgbClr val="000000"/>
          </a:solidFill>
          <a:latin typeface="+mn-lt"/>
          <a:ea typeface="+mn-ea"/>
          <a:cs typeface="+mn-cs"/>
        </a:defRPr>
      </a:lvl3pPr>
      <a:lvl4pPr marL="1600200" indent="-228600" algn="l" defTabSz="914400" rtl="0" eaLnBrk="1" latinLnBrk="0" hangingPunct="1">
        <a:spcBef>
          <a:spcPct val="20000"/>
        </a:spcBef>
        <a:buClr>
          <a:srgbClr val="6CB255"/>
        </a:buClr>
        <a:buFont typeface="Arial" pitchFamily="34" charset="0"/>
        <a:buChar char="•"/>
        <a:defRPr sz="1800" kern="1200">
          <a:solidFill>
            <a:srgbClr val="000000"/>
          </a:solidFill>
          <a:latin typeface="+mn-lt"/>
          <a:ea typeface="+mn-ea"/>
          <a:cs typeface="+mn-cs"/>
        </a:defRPr>
      </a:lvl4pPr>
      <a:lvl5pPr marL="2057400" indent="-228600" algn="l" defTabSz="914400" rtl="0" eaLnBrk="1" latinLnBrk="0" hangingPunct="1">
        <a:spcBef>
          <a:spcPct val="20000"/>
        </a:spcBef>
        <a:buClr>
          <a:srgbClr val="6CB255"/>
        </a:buClr>
        <a:buFont typeface="Arial" pitchFamily="34" charset="0"/>
        <a:buChar char="•"/>
        <a:defRPr sz="1800" kern="1200" baseline="0">
          <a:solidFill>
            <a:srgbClr val="000000"/>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OpenStaxLogo" descr="openstax college logo"/>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610087" y="5587377"/>
            <a:ext cx="1226434" cy="833592"/>
          </a:xfrm>
          <a:prstGeom prst="rect">
            <a:avLst/>
          </a:prstGeom>
        </p:spPr>
      </p:pic>
      <p:pic>
        <p:nvPicPr>
          <p:cNvPr id="4" name="Figure" descr="U.S. History"/>
          <p:cNvPicPr>
            <a:picLocks noChangeAspect="1"/>
          </p:cNvPicPr>
          <p:nvPr/>
        </p:nvPicPr>
        <p:blipFill>
          <a:blip r:embed="rId3" cstate="print"/>
          <a:stretch>
            <a:fillRect/>
          </a:stretch>
        </p:blipFill>
        <p:spPr>
          <a:xfrm>
            <a:off x="3562758" y="2518313"/>
            <a:ext cx="2010682" cy="2602058"/>
          </a:xfrm>
          <a:prstGeom prst="rect">
            <a:avLst/>
          </a:prstGeom>
          <a:effectLst>
            <a:reflection blurRad="6350" stA="52000" endA="300" endPos="35000" dir="5400000" sy="-100000" algn="bl" rotWithShape="0"/>
          </a:effectLst>
          <a:scene3d>
            <a:camera prst="obliqueTopLeft"/>
            <a:lightRig rig="threePt" dir="t"/>
          </a:scene3d>
        </p:spPr>
      </p:pic>
      <p:sp>
        <p:nvSpPr>
          <p:cNvPr id="5" name="Chapter Title"/>
          <p:cNvSpPr txBox="1">
            <a:spLocks/>
          </p:cNvSpPr>
          <p:nvPr/>
        </p:nvSpPr>
        <p:spPr>
          <a:xfrm>
            <a:off x="0" y="1614625"/>
            <a:ext cx="9144000" cy="709154"/>
          </a:xfrm>
          <a:prstGeom prst="rect">
            <a:avLst/>
          </a:prstGeom>
        </p:spPr>
        <p:txBody>
          <a:bodyPr/>
          <a:lstStyle>
            <a:lvl1pPr algn="l" defTabSz="914400" rtl="0" eaLnBrk="1" latinLnBrk="0" hangingPunct="1">
              <a:spcBef>
                <a:spcPct val="0"/>
              </a:spcBef>
              <a:buNone/>
              <a:defRPr sz="3600" kern="1200" cap="all" spc="-60" baseline="0">
                <a:solidFill>
                  <a:srgbClr val="6CB255"/>
                </a:solidFill>
                <a:latin typeface="+mj-lt"/>
                <a:ea typeface="+mj-ea"/>
                <a:cs typeface="+mj-cs"/>
              </a:defRPr>
            </a:lvl1pPr>
          </a:lstStyle>
          <a:p>
            <a:pPr algn="ctr"/>
            <a:r>
              <a:rPr lang="en-US" sz="2000" b="1" cap="none" dirty="0">
                <a:solidFill>
                  <a:srgbClr val="212F62"/>
                </a:solidFill>
                <a:latin typeface="+mn-lt"/>
              </a:rPr>
              <a:t>Chapter 10 Jacksonian Democracy, 1820–1840</a:t>
            </a:r>
          </a:p>
          <a:p>
            <a:pPr algn="ctr"/>
            <a:r>
              <a:rPr lang="en-US" sz="1600" cap="none" dirty="0">
                <a:solidFill>
                  <a:schemeClr val="tx1"/>
                </a:solidFill>
                <a:latin typeface="+mn-lt"/>
              </a:rPr>
              <a:t>PowerPoint Image Slideshow</a:t>
            </a:r>
          </a:p>
        </p:txBody>
      </p:sp>
      <p:sp>
        <p:nvSpPr>
          <p:cNvPr id="8" name="Title">
            <a:extLst>
              <a:ext uri="{FF2B5EF4-FFF2-40B4-BE49-F238E27FC236}">
                <a16:creationId xmlns:a16="http://schemas.microsoft.com/office/drawing/2014/main" id="{6D2145DD-2809-40A3-8452-C27659E90D4D}"/>
              </a:ext>
            </a:extLst>
          </p:cNvPr>
          <p:cNvSpPr>
            <a:spLocks noGrp="1"/>
          </p:cNvSpPr>
          <p:nvPr>
            <p:ph type="title" idx="4294967295"/>
          </p:nvPr>
        </p:nvSpPr>
        <p:spPr>
          <a:xfrm>
            <a:off x="0" y="807989"/>
            <a:ext cx="9144000" cy="616940"/>
          </a:xfrm>
        </p:spPr>
        <p:txBody>
          <a:bodyPr>
            <a:noAutofit/>
          </a:bodyPr>
          <a:lstStyle/>
          <a:p>
            <a:pPr algn="ctr"/>
            <a:r>
              <a:rPr lang="en-US" sz="3600" dirty="0"/>
              <a:t>U.S. History</a:t>
            </a:r>
          </a:p>
        </p:txBody>
      </p:sp>
    </p:spTree>
    <p:extLst>
      <p:ext uri="{BB962C8B-B14F-4D97-AF65-F5344CB8AC3E}">
        <p14:creationId xmlns:p14="http://schemas.microsoft.com/office/powerpoint/2010/main" val="13224431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sclaimer">
            <a:extLst>
              <a:ext uri="{FF2B5EF4-FFF2-40B4-BE49-F238E27FC236}">
                <a16:creationId xmlns:a16="http://schemas.microsoft.com/office/drawing/2014/main" id="{CEFDF421-63CE-40EA-A7B0-1A4A17B6C093}"/>
              </a:ext>
            </a:extLst>
          </p:cNvPr>
          <p:cNvSpPr>
            <a:spLocks noGrp="1"/>
          </p:cNvSpPr>
          <p:nvPr>
            <p:ph type="ftr" sz="quarter" idx="11"/>
          </p:nvPr>
        </p:nvSpPr>
        <p:spPr>
          <a:xfrm>
            <a:off x="457199" y="6492875"/>
            <a:ext cx="774676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pic>
        <p:nvPicPr>
          <p:cNvPr id="8" name="Figure" descr="A portrait of Robert Hayne is shown."/>
          <p:cNvPicPr>
            <a:picLocks noGrp="1" noChangeAspect="1"/>
          </p:cNvPicPr>
          <p:nvPr>
            <p:ph type="pic" sz="quarter" idx="13"/>
          </p:nvPr>
        </p:nvPicPr>
        <p:blipFill>
          <a:blip r:embed="rId2"/>
          <a:stretch>
            <a:fillRect/>
          </a:stretch>
        </p:blipFill>
        <p:spPr>
          <a:xfrm>
            <a:off x="4606705" y="1108075"/>
            <a:ext cx="3796153" cy="5256213"/>
          </a:xfrm>
        </p:spPr>
      </p:pic>
      <p:sp>
        <p:nvSpPr>
          <p:cNvPr id="14" name="Figure Legend"/>
          <p:cNvSpPr>
            <a:spLocks noGrp="1"/>
          </p:cNvSpPr>
          <p:nvPr>
            <p:ph type="body" sz="quarter" idx="14"/>
          </p:nvPr>
        </p:nvSpPr>
        <p:spPr>
          <a:xfrm>
            <a:off x="457200" y="1107617"/>
            <a:ext cx="3913188" cy="5256973"/>
          </a:xfrm>
        </p:spPr>
        <p:txBody>
          <a:bodyPr>
            <a:noAutofit/>
          </a:bodyPr>
          <a:lstStyle/>
          <a:p>
            <a:r>
              <a:rPr lang="en-US" sz="1600" dirty="0">
                <a:solidFill>
                  <a:schemeClr val="tx1"/>
                </a:solidFill>
              </a:rPr>
              <a:t>The governor of South Carolina, Robert Hayne, elected in 1832, was a strong proponent of states’ rights and the theory of nullification.</a:t>
            </a:r>
          </a:p>
        </p:txBody>
      </p:sp>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normAutofit/>
          </a:bodyPr>
          <a:lstStyle/>
          <a:p>
            <a:r>
              <a:rPr lang="en-US" sz="2400" dirty="0">
                <a:solidFill>
                  <a:srgbClr val="6CB255"/>
                </a:solidFill>
              </a:rPr>
              <a:t>Figure 10.9</a:t>
            </a:r>
          </a:p>
        </p:txBody>
      </p:sp>
    </p:spTree>
    <p:extLst>
      <p:ext uri="{BB962C8B-B14F-4D97-AF65-F5344CB8AC3E}">
        <p14:creationId xmlns:p14="http://schemas.microsoft.com/office/powerpoint/2010/main" val="17936886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82DA6CB2-4025-4684-95A6-B1BCE83A5FF9}"/>
              </a:ext>
            </a:extLst>
          </p:cNvPr>
          <p:cNvSpPr>
            <a:spLocks noGrp="1"/>
          </p:cNvSpPr>
          <p:nvPr>
            <p:ph type="ftr" sz="quarter" idx="11"/>
          </p:nvPr>
        </p:nvSpPr>
        <p:spPr>
          <a:xfrm>
            <a:off x="457199" y="6492875"/>
            <a:ext cx="774676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Autofit/>
          </a:bodyPr>
          <a:lstStyle/>
          <a:p>
            <a:r>
              <a:rPr lang="en-US" sz="1500" dirty="0"/>
              <a:t>In </a:t>
            </a:r>
            <a:r>
              <a:rPr lang="en-US" sz="1500" i="1" dirty="0"/>
              <a:t>General Jackson Slaying the Many Headed Monster </a:t>
            </a:r>
            <a:r>
              <a:rPr lang="en-US" sz="1500" dirty="0"/>
              <a:t>(1836), the artist, Henry R. Robinson, depicts President Jackson using a cane marked “Veto” to battle a many-headed snake representing state banks, which supported the national bank. Battling alongside Martin Van Buren and Jack Downing, Jackson addresses the largest head, that of Nicholas Biddle, the director of the national bank: “Biddle thou Monster Avaunt [go away]!! . . .”</a:t>
            </a:r>
          </a:p>
        </p:txBody>
      </p:sp>
      <p:pic>
        <p:nvPicPr>
          <p:cNvPr id="9" name="Figure" descr="A political cartoon depicts President Jackson using a cane marked “Veto” to battle a many-headed snake representing state banks. Battling alongside Martin Van Buren and Jack Downing, Jackson addresses the largest head, that of Nicholas Biddle, the director of the national bank: “Biddle thou Monster Avaunt!! . . .”"/>
          <p:cNvPicPr>
            <a:picLocks noGrp="1" noChangeAspect="1"/>
          </p:cNvPicPr>
          <p:nvPr>
            <p:ph type="pic" sz="quarter" idx="13"/>
          </p:nvPr>
        </p:nvPicPr>
        <p:blipFill>
          <a:blip r:embed="rId2"/>
          <a:stretch>
            <a:fillRect/>
          </a:stretch>
        </p:blipFill>
        <p:spPr>
          <a:xfrm>
            <a:off x="2328802" y="1122386"/>
            <a:ext cx="4319707" cy="3500071"/>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10.10</a:t>
            </a:r>
          </a:p>
        </p:txBody>
      </p:sp>
    </p:spTree>
    <p:extLst>
      <p:ext uri="{BB962C8B-B14F-4D97-AF65-F5344CB8AC3E}">
        <p14:creationId xmlns:p14="http://schemas.microsoft.com/office/powerpoint/2010/main" val="10399969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CDEFB1AA-8084-4155-A5F6-200E8CEC8B25}"/>
              </a:ext>
            </a:extLst>
          </p:cNvPr>
          <p:cNvSpPr>
            <a:spLocks noGrp="1"/>
          </p:cNvSpPr>
          <p:nvPr>
            <p:ph type="ftr" sz="quarter" idx="11"/>
          </p:nvPr>
        </p:nvSpPr>
        <p:spPr>
          <a:xfrm>
            <a:off x="457199" y="6492875"/>
            <a:ext cx="774676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This anonymous 1833 political caricature (a) represents President Andrew Jackson as a despotic ruler, holding a scepter in one hand and a veto in the other. Contrast the image of “King Andrew” with a political cartoon from 1831 (b) of Jackson overseeing a scene of uncontrollable chaos as he falls from a hickory chair “coming to pieces at last.”</a:t>
            </a:r>
          </a:p>
        </p:txBody>
      </p:sp>
      <p:pic>
        <p:nvPicPr>
          <p:cNvPr id="9" name="Figure" descr="Political caricature (a) represents President Andrew Jackson as a despotic ruler in robes and a crown, holding a scepter in one hand and a veto in the other. The border of the drawing reads “King Andrew the First. Of Veto Memory. Born to Command. Had I Been Consulted.” Cartoon (b) shows Jackson overseeing a scene of uncontrollable chaos. He wields a broom as rats with human heads, representing some of his cabinet members, run around on the floor. A pedestal labeled “Altar of Reform” topples over, while Jackson falls from a collapsing chair labeled “The Hickory Chair coming to pieces at last.”"/>
          <p:cNvPicPr>
            <a:picLocks noGrp="1" noChangeAspect="1"/>
          </p:cNvPicPr>
          <p:nvPr>
            <p:ph type="pic" sz="quarter" idx="13"/>
          </p:nvPr>
        </p:nvPicPr>
        <p:blipFill>
          <a:blip r:embed="rId2"/>
          <a:stretch>
            <a:fillRect/>
          </a:stretch>
        </p:blipFill>
        <p:spPr>
          <a:xfrm>
            <a:off x="2074102" y="1122386"/>
            <a:ext cx="4829107" cy="3500071"/>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10.11</a:t>
            </a:r>
          </a:p>
        </p:txBody>
      </p:sp>
    </p:spTree>
    <p:extLst>
      <p:ext uri="{BB962C8B-B14F-4D97-AF65-F5344CB8AC3E}">
        <p14:creationId xmlns:p14="http://schemas.microsoft.com/office/powerpoint/2010/main" val="10399969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617D88CA-EBB3-4DE6-B176-93AF14B9203E}"/>
              </a:ext>
            </a:extLst>
          </p:cNvPr>
          <p:cNvSpPr>
            <a:spLocks noGrp="1"/>
          </p:cNvSpPr>
          <p:nvPr>
            <p:ph type="ftr" sz="quarter" idx="11"/>
          </p:nvPr>
        </p:nvSpPr>
        <p:spPr>
          <a:xfrm>
            <a:off x="457199" y="6492875"/>
            <a:ext cx="774676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i="1" dirty="0"/>
              <a:t>The Cutting Scene, Mandan O-kee-pa Ceremony, </a:t>
            </a:r>
            <a:r>
              <a:rPr lang="en-US" sz="1600" dirty="0"/>
              <a:t>an 1832 painting by George Catlin, depicts a rite-of-passage ceremony that Catlin said he witnessed. It featured wooden splints inserted into the chest and back muscles of young men. Such paintings increased Indians’ reputation as savages.</a:t>
            </a:r>
          </a:p>
        </p:txBody>
      </p:sp>
      <p:pic>
        <p:nvPicPr>
          <p:cNvPr id="9" name="Figure" descr="A painting shows several young Indian men suspended by wooden splints, which are stuck through different parts of their bodies. Others participate in the ritual or look on from below."/>
          <p:cNvPicPr>
            <a:picLocks noGrp="1" noChangeAspect="1"/>
          </p:cNvPicPr>
          <p:nvPr>
            <p:ph type="pic" sz="quarter" idx="13"/>
          </p:nvPr>
        </p:nvPicPr>
        <p:blipFill>
          <a:blip r:embed="rId2"/>
          <a:stretch>
            <a:fillRect/>
          </a:stretch>
        </p:blipFill>
        <p:spPr>
          <a:xfrm>
            <a:off x="2362444" y="1122386"/>
            <a:ext cx="4252422" cy="3500071"/>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10.12</a:t>
            </a:r>
          </a:p>
        </p:txBody>
      </p:sp>
    </p:spTree>
    <p:extLst>
      <p:ext uri="{BB962C8B-B14F-4D97-AF65-F5344CB8AC3E}">
        <p14:creationId xmlns:p14="http://schemas.microsoft.com/office/powerpoint/2010/main" val="10399969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047296C5-842D-4701-ABF0-2518E7C297B0}"/>
              </a:ext>
            </a:extLst>
          </p:cNvPr>
          <p:cNvSpPr>
            <a:spLocks noGrp="1"/>
          </p:cNvSpPr>
          <p:nvPr>
            <p:ph type="ftr" sz="quarter" idx="11"/>
          </p:nvPr>
        </p:nvSpPr>
        <p:spPr>
          <a:xfrm>
            <a:off x="457199" y="6492875"/>
            <a:ext cx="774676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Autofit/>
          </a:bodyPr>
          <a:lstStyle/>
          <a:p>
            <a:r>
              <a:rPr lang="en-US" sz="1600" dirty="0"/>
              <a:t>In </a:t>
            </a:r>
            <a:r>
              <a:rPr lang="en-US" sz="1600" i="1" dirty="0"/>
              <a:t>Attacking the Grizzly Bear </a:t>
            </a:r>
            <a:r>
              <a:rPr lang="en-US" sz="1600" dirty="0"/>
              <a:t>(a), painted in 1844, Catlin focused on the Indians’ own vanishing culture, while in </a:t>
            </a:r>
            <a:r>
              <a:rPr lang="en-US" sz="1600" i="1" dirty="0"/>
              <a:t>Wi-jún-jon, Pigeon’s Egg Head (The Light) Going To and Returning From Washington </a:t>
            </a:r>
            <a:r>
              <a:rPr lang="en-US" sz="1600" dirty="0"/>
              <a:t>(b), painted in 1837–1839, he contrasted their ways with those of whites by showing an Assiniboine chief transformed by a visit to Washington, DC.</a:t>
            </a:r>
          </a:p>
        </p:txBody>
      </p:sp>
      <p:pic>
        <p:nvPicPr>
          <p:cNvPr id="9" name="Figure" descr="Painting (a) depicts a group of mounted Indians on a grizzly bear hunt. Painting (b) shows an Indian chief in two modes of dress: he is clothed in the native fashion, including a feathered headdress, on the left, and wearing a fully western outfit, including top hat, on the right."/>
          <p:cNvPicPr>
            <a:picLocks noGrp="1" noChangeAspect="1"/>
          </p:cNvPicPr>
          <p:nvPr>
            <p:ph type="pic" sz="quarter" idx="13"/>
          </p:nvPr>
        </p:nvPicPr>
        <p:blipFill>
          <a:blip r:embed="rId2"/>
          <a:stretch>
            <a:fillRect/>
          </a:stretch>
        </p:blipFill>
        <p:spPr>
          <a:xfrm>
            <a:off x="779341" y="1122386"/>
            <a:ext cx="7418628" cy="3500071"/>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10.13</a:t>
            </a:r>
          </a:p>
        </p:txBody>
      </p:sp>
    </p:spTree>
    <p:extLst>
      <p:ext uri="{BB962C8B-B14F-4D97-AF65-F5344CB8AC3E}">
        <p14:creationId xmlns:p14="http://schemas.microsoft.com/office/powerpoint/2010/main" val="10399969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CB028F3B-A1A0-48C3-BA69-A1EA6B392C77}"/>
              </a:ext>
            </a:extLst>
          </p:cNvPr>
          <p:cNvSpPr>
            <a:spLocks noGrp="1"/>
          </p:cNvSpPr>
          <p:nvPr>
            <p:ph type="ftr" sz="quarter" idx="11"/>
          </p:nvPr>
        </p:nvSpPr>
        <p:spPr>
          <a:xfrm>
            <a:off x="457199" y="6492875"/>
            <a:ext cx="774676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14" name="Figure Legend"/>
          <p:cNvSpPr>
            <a:spLocks noGrp="1"/>
          </p:cNvSpPr>
          <p:nvPr>
            <p:ph type="body" sz="quarter" idx="14"/>
          </p:nvPr>
        </p:nvSpPr>
        <p:spPr>
          <a:xfrm>
            <a:off x="4606925" y="1107617"/>
            <a:ext cx="3913188" cy="5256973"/>
          </a:xfrm>
        </p:spPr>
        <p:txBody>
          <a:bodyPr>
            <a:noAutofit/>
          </a:bodyPr>
          <a:lstStyle/>
          <a:p>
            <a:r>
              <a:rPr lang="en-US" sz="1600" dirty="0">
                <a:solidFill>
                  <a:schemeClr val="tx1"/>
                </a:solidFill>
              </a:rPr>
              <a:t>This image depicts the front page of the </a:t>
            </a:r>
            <a:r>
              <a:rPr lang="en-US" sz="1600" i="1" dirty="0">
                <a:solidFill>
                  <a:schemeClr val="tx1"/>
                </a:solidFill>
              </a:rPr>
              <a:t>Cherokee Phoenix </a:t>
            </a:r>
            <a:r>
              <a:rPr lang="en-US" sz="1600" dirty="0">
                <a:solidFill>
                  <a:schemeClr val="tx1"/>
                </a:solidFill>
              </a:rPr>
              <a:t>newspaper from May 21, 1828. The paper was published in both English and the Cherokee language.</a:t>
            </a:r>
          </a:p>
        </p:txBody>
      </p:sp>
      <p:pic>
        <p:nvPicPr>
          <p:cNvPr id="6" name="Figure" descr="The front page of the Cherokee Phoenix is shown. The title of the newspaper is provided in Cherokee on top, with an English translation featured below."/>
          <p:cNvPicPr>
            <a:picLocks noGrp="1" noChangeAspect="1"/>
          </p:cNvPicPr>
          <p:nvPr>
            <p:ph type="pic" sz="quarter" idx="13"/>
          </p:nvPr>
        </p:nvPicPr>
        <p:blipFill>
          <a:blip r:embed="rId2"/>
          <a:stretch>
            <a:fillRect/>
          </a:stretch>
        </p:blipFill>
        <p:spPr>
          <a:xfrm>
            <a:off x="641401" y="1108075"/>
            <a:ext cx="3663848" cy="5256213"/>
          </a:xfrm>
        </p:spPr>
      </p:pic>
      <p:pic>
        <p:nvPicPr>
          <p:cNvPr id="7"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normAutofit/>
          </a:bodyPr>
          <a:lstStyle/>
          <a:p>
            <a:r>
              <a:rPr lang="en-US" sz="2400" dirty="0">
                <a:solidFill>
                  <a:srgbClr val="6CB255"/>
                </a:solidFill>
              </a:rPr>
              <a:t>Figure 10.14</a:t>
            </a:r>
          </a:p>
        </p:txBody>
      </p:sp>
    </p:spTree>
    <p:extLst>
      <p:ext uri="{BB962C8B-B14F-4D97-AF65-F5344CB8AC3E}">
        <p14:creationId xmlns:p14="http://schemas.microsoft.com/office/powerpoint/2010/main" val="32850963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0D34F650-6478-446B-B83F-000CA16AD34B}"/>
              </a:ext>
            </a:extLst>
          </p:cNvPr>
          <p:cNvSpPr>
            <a:spLocks noGrp="1"/>
          </p:cNvSpPr>
          <p:nvPr>
            <p:ph type="ftr" sz="quarter" idx="11"/>
          </p:nvPr>
        </p:nvSpPr>
        <p:spPr>
          <a:xfrm>
            <a:off x="457199" y="6492875"/>
            <a:ext cx="774676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After the passage of the Indian Removal Act, the U.S. military forced the Cherokee, Creek, Choctaw, Chickasaw, and Seminole to relocate from the Southeast to an area in the western territory (now Oklahoma), marching them along the routes shown here.</a:t>
            </a:r>
          </a:p>
        </p:txBody>
      </p:sp>
      <p:pic>
        <p:nvPicPr>
          <p:cNvPr id="9" name="Figure" descr="A map shows the routes taken by the Cherokee, Creek, Choctaw, Chickasaw, and Seminole from the Southeast to an area in the western territory during their forced removal from their homelands."/>
          <p:cNvPicPr>
            <a:picLocks noGrp="1" noChangeAspect="1"/>
          </p:cNvPicPr>
          <p:nvPr>
            <p:ph type="pic" sz="quarter" idx="13"/>
          </p:nvPr>
        </p:nvPicPr>
        <p:blipFill>
          <a:blip r:embed="rId2"/>
          <a:stretch>
            <a:fillRect/>
          </a:stretch>
        </p:blipFill>
        <p:spPr>
          <a:xfrm>
            <a:off x="2198341" y="1122386"/>
            <a:ext cx="4580629" cy="3500071"/>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10.15</a:t>
            </a:r>
          </a:p>
        </p:txBody>
      </p:sp>
    </p:spTree>
    <p:extLst>
      <p:ext uri="{BB962C8B-B14F-4D97-AF65-F5344CB8AC3E}">
        <p14:creationId xmlns:p14="http://schemas.microsoft.com/office/powerpoint/2010/main" val="10399969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91B99CFD-0DEA-44D2-881F-937E845C4FBB}"/>
              </a:ext>
            </a:extLst>
          </p:cNvPr>
          <p:cNvSpPr>
            <a:spLocks noGrp="1"/>
          </p:cNvSpPr>
          <p:nvPr>
            <p:ph type="ftr" sz="quarter" idx="11"/>
          </p:nvPr>
        </p:nvSpPr>
        <p:spPr>
          <a:xfrm>
            <a:off x="457199" y="6492875"/>
            <a:ext cx="774676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Autofit/>
          </a:bodyPr>
          <a:lstStyle/>
          <a:p>
            <a:r>
              <a:rPr lang="fr-FR" sz="1600" dirty="0"/>
              <a:t>Charles Bird King’s 1837 portrait </a:t>
            </a:r>
            <a:r>
              <a:rPr lang="en-US" sz="1600" i="1" dirty="0"/>
              <a:t>Sauk Chief Makataimeshekiakiah, or Black Hawk </a:t>
            </a:r>
            <a:r>
              <a:rPr lang="en-US" sz="1600" dirty="0"/>
              <a:t>(a), depicts the Sauk chief who led the Fox and Sauk peoples in an ill-fated effort to return to their native lands in northern Illinois. This engraving depicting the Battle of Bad Axe (b) shows U.S. soldiers on a steamer firing on Indians aboard a raft. (credit b: modification of work by Library of Congress)</a:t>
            </a:r>
          </a:p>
        </p:txBody>
      </p:sp>
      <p:pic>
        <p:nvPicPr>
          <p:cNvPr id="9" name="Figure" descr="Portrait (a) depicts Sauk chief Black Hawk. Engraving (b) shows U.S. soldiers on a steamer labeled with the name “Warrior” firing on Indians aboard a raft on a river."/>
          <p:cNvPicPr>
            <a:picLocks noGrp="1" noChangeAspect="1"/>
          </p:cNvPicPr>
          <p:nvPr>
            <p:ph type="pic" sz="quarter" idx="13"/>
          </p:nvPr>
        </p:nvPicPr>
        <p:blipFill>
          <a:blip r:embed="rId2"/>
          <a:stretch>
            <a:fillRect/>
          </a:stretch>
        </p:blipFill>
        <p:spPr>
          <a:xfrm>
            <a:off x="871091" y="1122386"/>
            <a:ext cx="7235129" cy="3500071"/>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10.16</a:t>
            </a:r>
          </a:p>
        </p:txBody>
      </p:sp>
    </p:spTree>
    <p:extLst>
      <p:ext uri="{BB962C8B-B14F-4D97-AF65-F5344CB8AC3E}">
        <p14:creationId xmlns:p14="http://schemas.microsoft.com/office/powerpoint/2010/main" val="10399969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4771D628-1726-4A27-A700-37A9137AD160}"/>
              </a:ext>
            </a:extLst>
          </p:cNvPr>
          <p:cNvSpPr>
            <a:spLocks noGrp="1"/>
          </p:cNvSpPr>
          <p:nvPr>
            <p:ph type="ftr" sz="quarter" idx="11"/>
          </p:nvPr>
        </p:nvSpPr>
        <p:spPr>
          <a:xfrm>
            <a:off x="457199" y="6492875"/>
            <a:ext cx="774676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Autofit/>
          </a:bodyPr>
          <a:lstStyle/>
          <a:p>
            <a:r>
              <a:rPr lang="en-US" sz="1550" dirty="0"/>
              <a:t>Alexis de Tocqueville is best known for his insightful commentary on American democracy found in </a:t>
            </a:r>
            <a:r>
              <a:rPr lang="en-US" sz="1550" i="1" dirty="0"/>
              <a:t>De la démocratie en Amérique. </a:t>
            </a:r>
            <a:r>
              <a:rPr lang="en-US" sz="1550" dirty="0"/>
              <a:t>The first volume of Tocqueville’s two-volume work was immediately popular throughout Europe. The first English translation, by Henry Reeve and titled </a:t>
            </a:r>
            <a:r>
              <a:rPr lang="en-US" sz="1550" i="1" dirty="0"/>
              <a:t>Democracy in America </a:t>
            </a:r>
            <a:r>
              <a:rPr lang="en-US" sz="1550" dirty="0"/>
              <a:t>(a), was published in New York in 1838. Théodore Chassériau painted this portrait of Alexis de Tocqueville in 1850 (b).</a:t>
            </a:r>
          </a:p>
        </p:txBody>
      </p:sp>
      <p:pic>
        <p:nvPicPr>
          <p:cNvPr id="9" name="Figure" descr="Image (a) shows the cover of the first English translation of Alexis de Tocqueville’s Democracy in America. Painting (b) is a portrait of Alexis de Tocqueville."/>
          <p:cNvPicPr>
            <a:picLocks noGrp="1" noChangeAspect="1"/>
          </p:cNvPicPr>
          <p:nvPr>
            <p:ph type="pic" sz="quarter" idx="13"/>
          </p:nvPr>
        </p:nvPicPr>
        <p:blipFill>
          <a:blip r:embed="rId2"/>
          <a:stretch>
            <a:fillRect/>
          </a:stretch>
        </p:blipFill>
        <p:spPr>
          <a:xfrm>
            <a:off x="2207907" y="1122386"/>
            <a:ext cx="4561496" cy="3500071"/>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10.17</a:t>
            </a:r>
          </a:p>
        </p:txBody>
      </p:sp>
    </p:spTree>
    <p:extLst>
      <p:ext uri="{BB962C8B-B14F-4D97-AF65-F5344CB8AC3E}">
        <p14:creationId xmlns:p14="http://schemas.microsoft.com/office/powerpoint/2010/main" val="10399969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AFB9B88A-3105-4A6D-8DBD-C6BCA6E47572}"/>
              </a:ext>
            </a:extLst>
          </p:cNvPr>
          <p:cNvSpPr>
            <a:spLocks noGrp="1"/>
          </p:cNvSpPr>
          <p:nvPr>
            <p:ph type="ftr" sz="quarter" idx="11"/>
          </p:nvPr>
        </p:nvSpPr>
        <p:spPr>
          <a:xfrm>
            <a:off x="457199" y="6492875"/>
            <a:ext cx="774676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The Whig campaign song “Tippecanoe and Tyler Too!” (a) and the anti-Whig flyers (b) that were circulated in response to the “log cabin campaign” illustrate the partisan fervor of the 1840 election.</a:t>
            </a:r>
          </a:p>
        </p:txBody>
      </p:sp>
      <p:pic>
        <p:nvPicPr>
          <p:cNvPr id="9" name="Figure" descr="Image (a) shows the sheet music for Whig campaign song “Tippecanoe and Tyler Too! A Comic Glee.” An illustration depicts Harrison beside a log cabin. The individual logs bear the names of fifteen states: Ohio, Maine, Massachusetts, Vermont, North Carolina, Indiana, Kentucky, Louisiana, Pennsylvania, Rhode Island, Maryland, New York, Delaware, Connecticut, and New Jersey. Harrison hoists a log labeled “Hickory.” Image (b) shows an anti-Whig flyer with an illustration, titled “We Stoop to Conquer,” of a man, lured by a bottle labeled “Hard Cider,” crawling under a log cabin that has been propped up on one side like a box trap. The flyer’s headline reads “Federal-Abolition-Whig Trap. To Catch Voters In.”"/>
          <p:cNvPicPr>
            <a:picLocks noGrp="1" noChangeAspect="1"/>
          </p:cNvPicPr>
          <p:nvPr>
            <p:ph type="pic" sz="quarter" idx="13"/>
          </p:nvPr>
        </p:nvPicPr>
        <p:blipFill>
          <a:blip r:embed="rId2"/>
          <a:stretch>
            <a:fillRect/>
          </a:stretch>
        </p:blipFill>
        <p:spPr>
          <a:xfrm>
            <a:off x="2213609" y="1122386"/>
            <a:ext cx="4550092" cy="3500071"/>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10.18</a:t>
            </a:r>
          </a:p>
        </p:txBody>
      </p:sp>
    </p:spTree>
    <p:extLst>
      <p:ext uri="{BB962C8B-B14F-4D97-AF65-F5344CB8AC3E}">
        <p14:creationId xmlns:p14="http://schemas.microsoft.com/office/powerpoint/2010/main" val="10399969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12FCF982-292D-4624-AA44-73F9242A8DD5}"/>
              </a:ext>
            </a:extLst>
          </p:cNvPr>
          <p:cNvSpPr>
            <a:spLocks noGrp="1"/>
          </p:cNvSpPr>
          <p:nvPr>
            <p:ph type="ftr" sz="quarter" idx="11"/>
          </p:nvPr>
        </p:nvSpPr>
        <p:spPr>
          <a:xfrm>
            <a:off x="457199" y="6492875"/>
            <a:ext cx="774676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Autofit/>
          </a:bodyPr>
          <a:lstStyle/>
          <a:p>
            <a:r>
              <a:rPr lang="en-US" sz="1600" dirty="0"/>
              <a:t>In </a:t>
            </a:r>
            <a:r>
              <a:rPr lang="en-US" sz="1600" i="1" dirty="0"/>
              <a:t>President’s Levee, or all Creation going to the White House, Washington </a:t>
            </a:r>
            <a:r>
              <a:rPr lang="en-US" sz="1600" dirty="0"/>
              <a:t>(1841), by Robert Cruikshank, the artist depicts Andrew Jackson’s inauguration in 1829, with crowds surging into the White House to join the celebrations. Rowdy revelers destroyed many White House furnishings in their merriment. A new political era of democracy had begun, one characterized by the rule of the majority.</a:t>
            </a:r>
          </a:p>
        </p:txBody>
      </p:sp>
      <p:pic>
        <p:nvPicPr>
          <p:cNvPr id="9" name="Figure" descr="An illustration depicts Andrew Jackson’s inauguration in 1829, with crowds surging into the White House to join the celebrations."/>
          <p:cNvPicPr>
            <a:picLocks noGrp="1" noChangeAspect="1"/>
          </p:cNvPicPr>
          <p:nvPr>
            <p:ph type="pic" sz="quarter" idx="13"/>
          </p:nvPr>
        </p:nvPicPr>
        <p:blipFill>
          <a:blip r:embed="rId2"/>
          <a:stretch>
            <a:fillRect/>
          </a:stretch>
        </p:blipFill>
        <p:spPr>
          <a:xfrm>
            <a:off x="1974131" y="1122386"/>
            <a:ext cx="5029049" cy="3500071"/>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10.1</a:t>
            </a:r>
          </a:p>
        </p:txBody>
      </p:sp>
    </p:spTree>
    <p:extLst>
      <p:ext uri="{BB962C8B-B14F-4D97-AF65-F5344CB8AC3E}">
        <p14:creationId xmlns:p14="http://schemas.microsoft.com/office/powerpoint/2010/main" val="10399969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C1682C7B-95CF-40F8-BE47-429DA0D168E5}"/>
              </a:ext>
            </a:extLst>
          </p:cNvPr>
          <p:cNvSpPr>
            <a:spLocks noGrp="1"/>
          </p:cNvSpPr>
          <p:nvPr>
            <p:ph type="ftr" sz="quarter" idx="11"/>
          </p:nvPr>
        </p:nvSpPr>
        <p:spPr>
          <a:xfrm>
            <a:off x="457199" y="6492875"/>
            <a:ext cx="774676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hidden="1"/>
          <p:cNvSpPr>
            <a:spLocks noGrp="1"/>
          </p:cNvSpPr>
          <p:nvPr>
            <p:ph type="body" sz="quarter" idx="14"/>
          </p:nvPr>
        </p:nvSpPr>
        <p:spPr/>
        <p:txBody>
          <a:bodyPr>
            <a:normAutofit/>
          </a:bodyPr>
          <a:lstStyle/>
          <a:p>
            <a:pPr marL="342900" indent="-342900"/>
            <a:endParaRPr lang="en-US" sz="1600" dirty="0"/>
          </a:p>
        </p:txBody>
      </p:sp>
      <p:pic>
        <p:nvPicPr>
          <p:cNvPr id="9" name="Figure" descr="A timeline shows important events of the era. In 1824, John Quincy Adams is elected president in a “corrupt bargain”; a portrait of Adams is shown. In 1828, the “Tariff of Abominations” protects northern manufacturers, and Andrew Jackson wins the popular and electoral votes; a portrait of Jackson is shown. In 1830, Congress passes the Indian Removal Act; a portrait of Sauk chief Black Hawk is shown. In 1832, the Nullification Crisis risks violent secession, and President Jackson vetoes the renewal of the Second Bank of the United States. In 1834, the Whig Party forms in opposition to the Democratic Party. In 1837, a financial panic prompts an extended recession. In 1840, Whig candidate William Henry Harrison is elected president; a portrait of Harrison is shown."/>
          <p:cNvPicPr>
            <a:picLocks noGrp="1" noChangeAspect="1"/>
          </p:cNvPicPr>
          <p:nvPr>
            <p:ph type="pic" sz="quarter" idx="13"/>
          </p:nvPr>
        </p:nvPicPr>
        <p:blipFill>
          <a:blip r:embed="rId2"/>
          <a:stretch>
            <a:fillRect/>
          </a:stretch>
        </p:blipFill>
        <p:spPr>
          <a:xfrm>
            <a:off x="1372154" y="1122386"/>
            <a:ext cx="6233003" cy="3500071"/>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10.2</a:t>
            </a:r>
          </a:p>
        </p:txBody>
      </p:sp>
    </p:spTree>
    <p:extLst>
      <p:ext uri="{BB962C8B-B14F-4D97-AF65-F5344CB8AC3E}">
        <p14:creationId xmlns:p14="http://schemas.microsoft.com/office/powerpoint/2010/main" val="10399969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35DECE27-D894-4C1B-ADEC-409B2DB78F01}"/>
              </a:ext>
            </a:extLst>
          </p:cNvPr>
          <p:cNvSpPr>
            <a:spLocks noGrp="1"/>
          </p:cNvSpPr>
          <p:nvPr>
            <p:ph type="ftr" sz="quarter" idx="11"/>
          </p:nvPr>
        </p:nvSpPr>
        <p:spPr>
          <a:xfrm>
            <a:off x="457199" y="6492875"/>
            <a:ext cx="774676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a:t>
            </a:r>
            <a:r>
              <a:rPr lang="en-US" sz="1600" i="1" dirty="0"/>
              <a:t>Father, I Can Not Tell a Lie: I Cut the Tree” </a:t>
            </a:r>
            <a:r>
              <a:rPr lang="en-US" sz="1600" dirty="0"/>
              <a:t>(1867) by John McRae, after a painting by George Gorgas White, illustrates Mason Locke Weems’s tale of Washington’s honesty and integrity as revealed in the incident of the cherry tree. Although it was fiction, this story about Washington taught generations of children about the importance of virtue.</a:t>
            </a:r>
          </a:p>
        </p:txBody>
      </p:sp>
      <p:pic>
        <p:nvPicPr>
          <p:cNvPr id="9" name="Figure" descr="A painting depicts George Washington as a child, pointing out to his father a cherry tree with damaged bark. A hatchet lies on the ground. Washington’s father smiles and places his hand on Washington’s shoulder."/>
          <p:cNvPicPr>
            <a:picLocks noGrp="1" noChangeAspect="1"/>
          </p:cNvPicPr>
          <p:nvPr>
            <p:ph type="pic" sz="quarter" idx="13"/>
          </p:nvPr>
        </p:nvPicPr>
        <p:blipFill>
          <a:blip r:embed="rId2"/>
          <a:stretch>
            <a:fillRect/>
          </a:stretch>
        </p:blipFill>
        <p:spPr>
          <a:xfrm>
            <a:off x="2301111" y="1122386"/>
            <a:ext cx="4375088" cy="3500071"/>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10.3</a:t>
            </a:r>
          </a:p>
        </p:txBody>
      </p:sp>
    </p:spTree>
    <p:extLst>
      <p:ext uri="{BB962C8B-B14F-4D97-AF65-F5344CB8AC3E}">
        <p14:creationId xmlns:p14="http://schemas.microsoft.com/office/powerpoint/2010/main" val="10399969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DF784986-39C7-43BF-B9A7-49921A463B99}"/>
              </a:ext>
            </a:extLst>
          </p:cNvPr>
          <p:cNvSpPr>
            <a:spLocks noGrp="1"/>
          </p:cNvSpPr>
          <p:nvPr>
            <p:ph type="ftr" sz="quarter" idx="11"/>
          </p:nvPr>
        </p:nvSpPr>
        <p:spPr>
          <a:xfrm>
            <a:off x="457199" y="6492875"/>
            <a:ext cx="774676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The two most popular presidential candidates in the election of 1824 were Andrew Jackson (a), who won the popular vote but failed to secure the requisite number of votes in the Electoral College, and John Quincy Adams (b), who emerged victorious after a contentious vote in the U.S. House of Representatives.</a:t>
            </a:r>
          </a:p>
        </p:txBody>
      </p:sp>
      <p:pic>
        <p:nvPicPr>
          <p:cNvPr id="9" name="Figure" descr="Two portraits depict Andrew Jackson (a) and John Quincy Adams (b)."/>
          <p:cNvPicPr>
            <a:picLocks noGrp="1" noChangeAspect="1"/>
          </p:cNvPicPr>
          <p:nvPr>
            <p:ph type="pic" sz="quarter" idx="13"/>
          </p:nvPr>
        </p:nvPicPr>
        <p:blipFill>
          <a:blip r:embed="rId2"/>
          <a:stretch>
            <a:fillRect/>
          </a:stretch>
        </p:blipFill>
        <p:spPr>
          <a:xfrm>
            <a:off x="1843253" y="1122386"/>
            <a:ext cx="5290805" cy="3500071"/>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10.4</a:t>
            </a:r>
          </a:p>
        </p:txBody>
      </p:sp>
    </p:spTree>
    <p:extLst>
      <p:ext uri="{BB962C8B-B14F-4D97-AF65-F5344CB8AC3E}">
        <p14:creationId xmlns:p14="http://schemas.microsoft.com/office/powerpoint/2010/main" val="10399969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B43CA000-E7CF-4B16-B151-50A7BF999CA5}"/>
              </a:ext>
            </a:extLst>
          </p:cNvPr>
          <p:cNvSpPr>
            <a:spLocks noGrp="1"/>
          </p:cNvSpPr>
          <p:nvPr>
            <p:ph type="ftr" sz="quarter" idx="11"/>
          </p:nvPr>
        </p:nvSpPr>
        <p:spPr>
          <a:xfrm>
            <a:off x="457199" y="6492875"/>
            <a:ext cx="774676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John C. Calhoun (a) believed that the assistance Henry Clay (b) gave to John Quincy Adams in the U.S. House of Representatives’ vote to decide the presidential election of 1824 indicated that a “corrupt bargain” had been made.</a:t>
            </a:r>
          </a:p>
        </p:txBody>
      </p:sp>
      <p:pic>
        <p:nvPicPr>
          <p:cNvPr id="9" name="Figure" descr="Two portraits depict John C. Calhoun (a) and Henry Clay (b)."/>
          <p:cNvPicPr>
            <a:picLocks noGrp="1" noChangeAspect="1"/>
          </p:cNvPicPr>
          <p:nvPr>
            <p:ph type="pic" sz="quarter" idx="13"/>
          </p:nvPr>
        </p:nvPicPr>
        <p:blipFill>
          <a:blip r:embed="rId2"/>
          <a:stretch>
            <a:fillRect/>
          </a:stretch>
        </p:blipFill>
        <p:spPr>
          <a:xfrm>
            <a:off x="1731024" y="1122386"/>
            <a:ext cx="5515263" cy="3500071"/>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10.5</a:t>
            </a:r>
          </a:p>
        </p:txBody>
      </p:sp>
    </p:spTree>
    <p:extLst>
      <p:ext uri="{BB962C8B-B14F-4D97-AF65-F5344CB8AC3E}">
        <p14:creationId xmlns:p14="http://schemas.microsoft.com/office/powerpoint/2010/main" val="10399969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D6FCB59D-BBEC-4277-BE0B-0681C3CE5605}"/>
              </a:ext>
            </a:extLst>
          </p:cNvPr>
          <p:cNvSpPr>
            <a:spLocks noGrp="1"/>
          </p:cNvSpPr>
          <p:nvPr>
            <p:ph type="ftr" sz="quarter" idx="11"/>
          </p:nvPr>
        </p:nvSpPr>
        <p:spPr>
          <a:xfrm>
            <a:off x="457199" y="6492875"/>
            <a:ext cx="774676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Autofit/>
          </a:bodyPr>
          <a:lstStyle/>
          <a:p>
            <a:r>
              <a:rPr lang="en-US" sz="1400" i="1" dirty="0"/>
              <a:t>The Monkey System or ‘Every one for himself at the expense of his neighbor!!!!!!!!’ </a:t>
            </a:r>
            <a:r>
              <a:rPr lang="en-US" sz="1400" dirty="0"/>
              <a:t>(1831) critiqued Henry Clay’s proposed tariff and system of internal improvements. In this political cartoon by Edward Williams Clay, four caged monkeys labeled “Home,” “Consumption,” “Internal,” and “Improv” (improvements)—different parts of the nation’s economy—steal each other’s food while Henry Clay, in the foreground, extols the virtues of his “grand original American System.” (credit: Project Gutenberg Archives)</a:t>
            </a:r>
          </a:p>
        </p:txBody>
      </p:sp>
      <p:pic>
        <p:nvPicPr>
          <p:cNvPr id="9" name="Figure" descr="A political cartoon depicts four caged monkeys labeled “Home,” “Consumption,” “Internal,” and “Improv” stealing each other’s food. Henry Clay, in the foreground, says, “Walk in! Walk in! and see the new improved grand original American System!” A seated organ grinder says, “ ‘Hail Columbia’ happy land!” as another man walks in saying, “What a humbug!”"/>
          <p:cNvPicPr>
            <a:picLocks noGrp="1" noChangeAspect="1"/>
          </p:cNvPicPr>
          <p:nvPr>
            <p:ph type="pic" sz="quarter" idx="13"/>
          </p:nvPr>
        </p:nvPicPr>
        <p:blipFill>
          <a:blip r:embed="rId2"/>
          <a:stretch>
            <a:fillRect/>
          </a:stretch>
        </p:blipFill>
        <p:spPr>
          <a:xfrm>
            <a:off x="2151279" y="1122386"/>
            <a:ext cx="4674752" cy="3500071"/>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10.6</a:t>
            </a:r>
          </a:p>
        </p:txBody>
      </p:sp>
    </p:spTree>
    <p:extLst>
      <p:ext uri="{BB962C8B-B14F-4D97-AF65-F5344CB8AC3E}">
        <p14:creationId xmlns:p14="http://schemas.microsoft.com/office/powerpoint/2010/main" val="10399969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9B94582E-A4D0-40EE-BA95-B40A7E9A3D2E}"/>
              </a:ext>
            </a:extLst>
          </p:cNvPr>
          <p:cNvSpPr>
            <a:spLocks noGrp="1"/>
          </p:cNvSpPr>
          <p:nvPr>
            <p:ph type="ftr" sz="quarter" idx="11"/>
          </p:nvPr>
        </p:nvSpPr>
        <p:spPr>
          <a:xfrm>
            <a:off x="457199" y="6492875"/>
            <a:ext cx="774676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14" name="Figure Legend"/>
          <p:cNvSpPr>
            <a:spLocks noGrp="1"/>
          </p:cNvSpPr>
          <p:nvPr>
            <p:ph type="body" sz="quarter" idx="14"/>
          </p:nvPr>
        </p:nvSpPr>
        <p:spPr>
          <a:xfrm>
            <a:off x="4606925" y="1107617"/>
            <a:ext cx="3913188" cy="5256973"/>
          </a:xfrm>
        </p:spPr>
        <p:txBody>
          <a:bodyPr>
            <a:noAutofit/>
          </a:bodyPr>
          <a:lstStyle/>
          <a:p>
            <a:r>
              <a:rPr lang="en-US" sz="1600" dirty="0">
                <a:solidFill>
                  <a:schemeClr val="tx1"/>
                </a:solidFill>
              </a:rPr>
              <a:t>The bitter rivalry between Andrew Jackson and Henry Clay was exacerbated by the “corrupt bargain” of 1824, which Jackson made much of during his successful presidential campaign in 1828. This drawing, published in the 1830s during the debates over the future of the Second Bank of the United States, shows Clay sewing up Jackson’s mouth while the “cure for calumny [slander]” protrudes from his pocket.</a:t>
            </a:r>
          </a:p>
        </p:txBody>
      </p:sp>
      <p:pic>
        <p:nvPicPr>
          <p:cNvPr id="6" name="Figure" descr="A political cartoon, titled “Symptoms of a Locked Jaw,” shows Henry Clay holding down a seated Andrew Jackson and sewing up his mouth while a paper with “Cure for calumny” written on it protrudes from his pocket. “Plain sewing done here” is written at the top of the cartoon."/>
          <p:cNvPicPr>
            <a:picLocks noGrp="1" noChangeAspect="1"/>
          </p:cNvPicPr>
          <p:nvPr>
            <p:ph type="pic" sz="quarter" idx="13"/>
          </p:nvPr>
        </p:nvPicPr>
        <p:blipFill>
          <a:blip r:embed="rId2"/>
          <a:stretch>
            <a:fillRect/>
          </a:stretch>
        </p:blipFill>
        <p:spPr>
          <a:xfrm>
            <a:off x="498447" y="1108075"/>
            <a:ext cx="3949755" cy="5256213"/>
          </a:xfrm>
        </p:spPr>
      </p:pic>
      <p:pic>
        <p:nvPicPr>
          <p:cNvPr id="7"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normAutofit/>
          </a:bodyPr>
          <a:lstStyle/>
          <a:p>
            <a:r>
              <a:rPr lang="en-US" sz="2400" dirty="0">
                <a:solidFill>
                  <a:srgbClr val="6CB255"/>
                </a:solidFill>
              </a:rPr>
              <a:t>Figure 10.7</a:t>
            </a:r>
          </a:p>
        </p:txBody>
      </p:sp>
    </p:spTree>
    <p:extLst>
      <p:ext uri="{BB962C8B-B14F-4D97-AF65-F5344CB8AC3E}">
        <p14:creationId xmlns:p14="http://schemas.microsoft.com/office/powerpoint/2010/main" val="32850963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1316953B-A658-4B66-AE83-FA4B27A89EF7}"/>
              </a:ext>
            </a:extLst>
          </p:cNvPr>
          <p:cNvSpPr>
            <a:spLocks noGrp="1"/>
          </p:cNvSpPr>
          <p:nvPr>
            <p:ph type="ftr" sz="quarter" idx="11"/>
          </p:nvPr>
        </p:nvSpPr>
        <p:spPr>
          <a:xfrm>
            <a:off x="457199" y="6492875"/>
            <a:ext cx="774676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Peggy O’Neal was so well known that advertisers used her image to sell products to the public. In this anonymous nineteenth-century cigar-box lid, her portrait is flanked by vignettes showing her scandalous past. On the left, President Andrew Jackson presents her with flowers. On the right, two men fight a duel for her.</a:t>
            </a:r>
          </a:p>
        </p:txBody>
      </p:sp>
      <p:pic>
        <p:nvPicPr>
          <p:cNvPr id="9" name="Figure" descr="A cigar-box lid shows a portrait of Peggy O’Neal at the center; she is shown as a young and attractive woman in a low-cut dress. On the left, Andrew Jackson presents O’Neal with flowers. On the right, two men fight a duel for her. Labels reading “Peggy O’Neal” appear on the top and bottom."/>
          <p:cNvPicPr>
            <a:picLocks noGrp="1" noChangeAspect="1"/>
          </p:cNvPicPr>
          <p:nvPr>
            <p:ph type="pic" sz="quarter" idx="13"/>
          </p:nvPr>
        </p:nvPicPr>
        <p:blipFill>
          <a:blip r:embed="rId2"/>
          <a:stretch>
            <a:fillRect/>
          </a:stretch>
        </p:blipFill>
        <p:spPr>
          <a:xfrm>
            <a:off x="2051106" y="1122386"/>
            <a:ext cx="4875098" cy="3500071"/>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10.8</a:t>
            </a:r>
          </a:p>
        </p:txBody>
      </p:sp>
    </p:spTree>
    <p:extLst>
      <p:ext uri="{BB962C8B-B14F-4D97-AF65-F5344CB8AC3E}">
        <p14:creationId xmlns:p14="http://schemas.microsoft.com/office/powerpoint/2010/main" val="103999694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ssenti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289</TotalTime>
  <Words>2125</Words>
  <Application>Microsoft Office PowerPoint</Application>
  <PresentationFormat>On-screen Show (4:3)</PresentationFormat>
  <Paragraphs>56</Paragraphs>
  <Slides>19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Arial Black</vt:lpstr>
      <vt:lpstr>Calibri</vt:lpstr>
      <vt:lpstr>Essential</vt:lpstr>
      <vt:lpstr>U.S. History</vt:lpstr>
      <vt:lpstr>Figure 10.1</vt:lpstr>
      <vt:lpstr>Figure 10.2</vt:lpstr>
      <vt:lpstr>Figure 10.3</vt:lpstr>
      <vt:lpstr>Figure 10.4</vt:lpstr>
      <vt:lpstr>Figure 10.5</vt:lpstr>
      <vt:lpstr>Figure 10.6</vt:lpstr>
      <vt:lpstr>Figure 10.7</vt:lpstr>
      <vt:lpstr>Figure 10.8</vt:lpstr>
      <vt:lpstr>Figure 10.9</vt:lpstr>
      <vt:lpstr>Figure 10.10</vt:lpstr>
      <vt:lpstr>Figure 10.11</vt:lpstr>
      <vt:lpstr>Figure 10.12</vt:lpstr>
      <vt:lpstr>Figure 10.13</vt:lpstr>
      <vt:lpstr>Figure 10.14</vt:lpstr>
      <vt:lpstr>Figure 10.15</vt:lpstr>
      <vt:lpstr>Figure 10.16</vt:lpstr>
      <vt:lpstr>Figure 10.17</vt:lpstr>
      <vt:lpstr>Figure 10.18</vt:lpstr>
    </vt:vector>
  </TitlesOfParts>
  <Company>WNI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 History - Chapter 10 - Jacksonian Democracy, 1820–1840</dc:title>
  <dc:creator>Spuddy McSpare</dc:creator>
  <cp:lastModifiedBy>Conversion_08</cp:lastModifiedBy>
  <cp:revision>47</cp:revision>
  <dcterms:created xsi:type="dcterms:W3CDTF">2012-06-04T02:13:36Z</dcterms:created>
  <dcterms:modified xsi:type="dcterms:W3CDTF">2017-09-10T21:18:19Z</dcterms:modified>
</cp:coreProperties>
</file>